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57" r:id="rId6"/>
    <p:sldId id="303" r:id="rId7"/>
    <p:sldId id="304" r:id="rId8"/>
    <p:sldId id="306" r:id="rId9"/>
    <p:sldId id="305" r:id="rId10"/>
    <p:sldId id="308" r:id="rId11"/>
    <p:sldId id="309" r:id="rId12"/>
    <p:sldId id="310" r:id="rId13"/>
    <p:sldId id="311" r:id="rId14"/>
    <p:sldId id="312" r:id="rId15"/>
    <p:sldId id="313" r:id="rId16"/>
    <p:sldId id="3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2DA"/>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3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A3F8D-B0F2-4622-BEE0-0CECF0303CAF}" type="datetimeFigureOut">
              <a:rPr lang="en-GB" smtClean="0"/>
              <a:t>15/11/2022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2336A-60EF-490F-BE42-D94F55C39466}" type="slidenum">
              <a:rPr lang="en-GB" smtClean="0"/>
              <a:t>‹#›</a:t>
            </a:fld>
            <a:endParaRPr lang="en-GB"/>
          </a:p>
        </p:txBody>
      </p:sp>
    </p:spTree>
    <p:extLst>
      <p:ext uri="{BB962C8B-B14F-4D97-AF65-F5344CB8AC3E}">
        <p14:creationId xmlns:p14="http://schemas.microsoft.com/office/powerpoint/2010/main" val="284341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2</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11</a:t>
            </a:fld>
            <a:endParaRPr lang="en-GB" altLang="en-US"/>
          </a:p>
        </p:txBody>
      </p:sp>
    </p:spTree>
    <p:extLst>
      <p:ext uri="{BB962C8B-B14F-4D97-AF65-F5344CB8AC3E}">
        <p14:creationId xmlns:p14="http://schemas.microsoft.com/office/powerpoint/2010/main" val="2654187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12</a:t>
            </a:fld>
            <a:endParaRPr lang="en-GB" altLang="en-US"/>
          </a:p>
        </p:txBody>
      </p:sp>
    </p:spTree>
    <p:extLst>
      <p:ext uri="{BB962C8B-B14F-4D97-AF65-F5344CB8AC3E}">
        <p14:creationId xmlns:p14="http://schemas.microsoft.com/office/powerpoint/2010/main" val="267289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13</a:t>
            </a:fld>
            <a:endParaRPr lang="en-GB" altLang="en-US"/>
          </a:p>
        </p:txBody>
      </p:sp>
    </p:spTree>
    <p:extLst>
      <p:ext uri="{BB962C8B-B14F-4D97-AF65-F5344CB8AC3E}">
        <p14:creationId xmlns:p14="http://schemas.microsoft.com/office/powerpoint/2010/main" val="402804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3</a:t>
            </a:fld>
            <a:endParaRPr lang="en-GB" altLang="en-US"/>
          </a:p>
        </p:txBody>
      </p:sp>
    </p:spTree>
    <p:extLst>
      <p:ext uri="{BB962C8B-B14F-4D97-AF65-F5344CB8AC3E}">
        <p14:creationId xmlns:p14="http://schemas.microsoft.com/office/powerpoint/2010/main" val="107274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4</a:t>
            </a:fld>
            <a:endParaRPr lang="en-GB" altLang="en-US"/>
          </a:p>
        </p:txBody>
      </p:sp>
    </p:spTree>
    <p:extLst>
      <p:ext uri="{BB962C8B-B14F-4D97-AF65-F5344CB8AC3E}">
        <p14:creationId xmlns:p14="http://schemas.microsoft.com/office/powerpoint/2010/main" val="350703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5</a:t>
            </a:fld>
            <a:endParaRPr lang="en-GB" altLang="en-US"/>
          </a:p>
        </p:txBody>
      </p:sp>
    </p:spTree>
    <p:extLst>
      <p:ext uri="{BB962C8B-B14F-4D97-AF65-F5344CB8AC3E}">
        <p14:creationId xmlns:p14="http://schemas.microsoft.com/office/powerpoint/2010/main" val="235294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6</a:t>
            </a:fld>
            <a:endParaRPr lang="en-GB" altLang="en-US"/>
          </a:p>
        </p:txBody>
      </p:sp>
    </p:spTree>
    <p:extLst>
      <p:ext uri="{BB962C8B-B14F-4D97-AF65-F5344CB8AC3E}">
        <p14:creationId xmlns:p14="http://schemas.microsoft.com/office/powerpoint/2010/main" val="39681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7</a:t>
            </a:fld>
            <a:endParaRPr lang="en-GB" altLang="en-US"/>
          </a:p>
        </p:txBody>
      </p:sp>
    </p:spTree>
    <p:extLst>
      <p:ext uri="{BB962C8B-B14F-4D97-AF65-F5344CB8AC3E}">
        <p14:creationId xmlns:p14="http://schemas.microsoft.com/office/powerpoint/2010/main" val="33426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8</a:t>
            </a:fld>
            <a:endParaRPr lang="en-GB" altLang="en-US"/>
          </a:p>
        </p:txBody>
      </p:sp>
    </p:spTree>
    <p:extLst>
      <p:ext uri="{BB962C8B-B14F-4D97-AF65-F5344CB8AC3E}">
        <p14:creationId xmlns:p14="http://schemas.microsoft.com/office/powerpoint/2010/main" val="375588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9</a:t>
            </a:fld>
            <a:endParaRPr lang="en-GB" altLang="en-US"/>
          </a:p>
        </p:txBody>
      </p:sp>
    </p:spTree>
    <p:extLst>
      <p:ext uri="{BB962C8B-B14F-4D97-AF65-F5344CB8AC3E}">
        <p14:creationId xmlns:p14="http://schemas.microsoft.com/office/powerpoint/2010/main" val="36341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5DE9033-7273-B706-6408-1894F91D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A0BD374-4ADC-15BC-0BEA-3836B0A96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FE1B1CC1-70A5-0709-1CF7-FD99F5E2E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D6683D4-D5CB-465D-AD6D-5AE6A8D870B2}" type="slidenum">
              <a:rPr lang="en-GB" altLang="en-US"/>
              <a:pPr/>
              <a:t>10</a:t>
            </a:fld>
            <a:endParaRPr lang="en-GB" altLang="en-US"/>
          </a:p>
        </p:txBody>
      </p:sp>
    </p:spTree>
    <p:extLst>
      <p:ext uri="{BB962C8B-B14F-4D97-AF65-F5344CB8AC3E}">
        <p14:creationId xmlns:p14="http://schemas.microsoft.com/office/powerpoint/2010/main" val="64041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ABDABF-E4C1-4387-A536-D24208D64022}"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14707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ABDABF-E4C1-4387-A536-D24208D64022}"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246657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ABDABF-E4C1-4387-A536-D24208D64022}"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253723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ABDABF-E4C1-4387-A536-D24208D64022}"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1593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ABDABF-E4C1-4387-A536-D24208D64022}" type="datetimeFigureOut">
              <a:rPr lang="en-GB" smtClean="0"/>
              <a:t>15/11/2022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181901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ABDABF-E4C1-4387-A536-D24208D64022}" type="datetimeFigureOut">
              <a:rPr lang="en-GB" smtClean="0"/>
              <a:t>15/11/2022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77958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ABDABF-E4C1-4387-A536-D24208D64022}" type="datetimeFigureOut">
              <a:rPr lang="en-GB" smtClean="0"/>
              <a:t>15/11/2022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396049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ABDABF-E4C1-4387-A536-D24208D64022}" type="datetimeFigureOut">
              <a:rPr lang="en-GB" smtClean="0"/>
              <a:t>15/11/2022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386667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BDABF-E4C1-4387-A536-D24208D64022}" type="datetimeFigureOut">
              <a:rPr lang="en-GB" smtClean="0"/>
              <a:t>15/11/2022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24115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BDABF-E4C1-4387-A536-D24208D64022}" type="datetimeFigureOut">
              <a:rPr lang="en-GB" smtClean="0"/>
              <a:t>15/11/2022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114716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BDABF-E4C1-4387-A536-D24208D64022}" type="datetimeFigureOut">
              <a:rPr lang="en-GB" smtClean="0"/>
              <a:t>15/11/2022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4A38FB-316C-4CEA-BD55-7BC739651118}" type="slidenum">
              <a:rPr lang="en-GB" smtClean="0"/>
              <a:t>‹#›</a:t>
            </a:fld>
            <a:endParaRPr lang="en-GB"/>
          </a:p>
        </p:txBody>
      </p:sp>
    </p:spTree>
    <p:extLst>
      <p:ext uri="{BB962C8B-B14F-4D97-AF65-F5344CB8AC3E}">
        <p14:creationId xmlns:p14="http://schemas.microsoft.com/office/powerpoint/2010/main" val="323324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BDABF-E4C1-4387-A536-D24208D64022}" type="datetimeFigureOut">
              <a:rPr lang="en-GB" smtClean="0"/>
              <a:t>15/11/2022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A38FB-316C-4CEA-BD55-7BC739651118}" type="slidenum">
              <a:rPr lang="en-GB" smtClean="0"/>
              <a:t>‹#›</a:t>
            </a:fld>
            <a:endParaRPr lang="en-GB"/>
          </a:p>
        </p:txBody>
      </p:sp>
    </p:spTree>
    <p:extLst>
      <p:ext uri="{BB962C8B-B14F-4D97-AF65-F5344CB8AC3E}">
        <p14:creationId xmlns:p14="http://schemas.microsoft.com/office/powerpoint/2010/main" val="2615937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youtu.be/PZtFUPQMNZk" TargetMode="External"/><Relationship Id="rId3" Type="http://schemas.openxmlformats.org/officeDocument/2006/relationships/hyperlink" Target="https://youtu.be/-ZrmxPIOP80" TargetMode="External"/><Relationship Id="rId7" Type="http://schemas.openxmlformats.org/officeDocument/2006/relationships/hyperlink" Target="https://orb8.org/update-2020-10-08-a-thought-for-the-month-mind-your-language.php" TargetMode="External"/><Relationship Id="rId12"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youtu.be/70k6MkxuZRU-" TargetMode="External"/><Relationship Id="rId11" Type="http://schemas.openxmlformats.org/officeDocument/2006/relationships/oleObject" Target="../embeddings/oleObject1.bin"/><Relationship Id="rId5" Type="http://schemas.openxmlformats.org/officeDocument/2006/relationships/hyperlink" Target="https://www.basw.co.uk/system/files/resources/basw_recording_in_childrens_social_work_aug_2020.pdf" TargetMode="External"/><Relationship Id="rId10" Type="http://schemas.openxmlformats.org/officeDocument/2006/relationships/image" Target="../media/image5.emf"/><Relationship Id="rId4" Type="http://schemas.openxmlformats.org/officeDocument/2006/relationships/hyperlink" Target="https://youtu.be/Fnz1IOj2rYg" TargetMode="External"/><Relationship Id="rId9" Type="http://schemas.openxmlformats.org/officeDocument/2006/relationships/package" Target="../embeddings/Microsoft_Word_Document.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 y="1166285"/>
            <a:ext cx="12192000" cy="5693833"/>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p:txBody>
      </p:sp>
      <p:sp>
        <p:nvSpPr>
          <p:cNvPr id="3075" name="Title 1"/>
          <p:cNvSpPr>
            <a:spLocks noGrp="1" noChangeArrowheads="1"/>
          </p:cNvSpPr>
          <p:nvPr>
            <p:ph type="ctrTitle"/>
          </p:nvPr>
        </p:nvSpPr>
        <p:spPr>
          <a:xfrm>
            <a:off x="1045634" y="1443567"/>
            <a:ext cx="10231967" cy="2978308"/>
          </a:xfrm>
        </p:spPr>
        <p:txBody>
          <a:bodyPr>
            <a:normAutofit/>
          </a:bodyPr>
          <a:lstStyle/>
          <a:p>
            <a:pPr marL="10584"/>
            <a:r>
              <a:rPr lang="en-GB" altLang="en-US" sz="6667" b="1" dirty="0">
                <a:solidFill>
                  <a:schemeClr val="bg1"/>
                </a:solidFill>
                <a:latin typeface="Arial" panose="020B0604020202020204" pitchFamily="34" charset="0"/>
                <a:cs typeface="Arial" panose="020B0604020202020204" pitchFamily="34" charset="0"/>
              </a:rPr>
              <a:t>LANGUAGE AND LIFE JOURNEY</a:t>
            </a:r>
            <a:br>
              <a:rPr lang="en-GB" altLang="en-US" sz="6667" b="1" dirty="0">
                <a:solidFill>
                  <a:schemeClr val="bg1"/>
                </a:solidFill>
                <a:latin typeface="Arial" panose="020B0604020202020204" pitchFamily="34" charset="0"/>
                <a:cs typeface="Arial" panose="020B0604020202020204" pitchFamily="34" charset="0"/>
              </a:rPr>
            </a:br>
            <a:endParaRPr lang="en-GB" altLang="en-US" sz="3200" b="1" i="1" dirty="0">
              <a:solidFill>
                <a:schemeClr val="bg1"/>
              </a:solidFill>
              <a:latin typeface="Arial" panose="020B0604020202020204" pitchFamily="34" charset="0"/>
              <a:cs typeface="Arial" panose="020B0604020202020204" pitchFamily="34" charset="0"/>
            </a:endParaRPr>
          </a:p>
        </p:txBody>
      </p:sp>
      <p:sp>
        <p:nvSpPr>
          <p:cNvPr id="3076" name="Subtitle 2"/>
          <p:cNvSpPr>
            <a:spLocks noGrp="1" noChangeArrowheads="1"/>
          </p:cNvSpPr>
          <p:nvPr>
            <p:ph type="subTitle" idx="1"/>
          </p:nvPr>
        </p:nvSpPr>
        <p:spPr>
          <a:xfrm>
            <a:off x="1094317" y="4421874"/>
            <a:ext cx="10134600" cy="1637731"/>
          </a:xfrm>
        </p:spPr>
        <p:txBody>
          <a:bodyPr>
            <a:normAutofit/>
          </a:bodyPr>
          <a:lstStyle/>
          <a:p>
            <a:pPr eaLnBrk="1" hangingPunct="1"/>
            <a:r>
              <a:rPr lang="en-GB" altLang="en-US" sz="4267" dirty="0">
                <a:solidFill>
                  <a:schemeClr val="bg1"/>
                </a:solidFill>
                <a:latin typeface="Arial" panose="020B0604020202020204" pitchFamily="34" charset="0"/>
                <a:cs typeface="Arial" panose="020B0604020202020204" pitchFamily="34" charset="0"/>
              </a:rPr>
              <a:t>Louise Spragg</a:t>
            </a:r>
          </a:p>
          <a:p>
            <a:pPr eaLnBrk="1" hangingPunct="1"/>
            <a:r>
              <a:rPr lang="en-GB" altLang="en-US" sz="4267" dirty="0">
                <a:solidFill>
                  <a:schemeClr val="bg1"/>
                </a:solidFill>
                <a:latin typeface="Arial" panose="020B0604020202020204" pitchFamily="34" charset="0"/>
                <a:cs typeface="Arial" panose="020B0604020202020204" pitchFamily="34" charset="0"/>
              </a:rPr>
              <a:t>Principal Social Worker</a:t>
            </a:r>
            <a:endParaRPr lang="en-US" altLang="en-US" sz="4267" dirty="0">
              <a:solidFill>
                <a:schemeClr val="bg1"/>
              </a:solidFill>
              <a:latin typeface="Arial" panose="020B0604020202020204" pitchFamily="34" charset="0"/>
              <a:cs typeface="Arial" panose="020B0604020202020204"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18" y="-4233"/>
            <a:ext cx="4461933" cy="117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01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338666"/>
            <a:ext cx="11061700" cy="844549"/>
          </a:xfrm>
        </p:spPr>
        <p:txBody>
          <a:bodyPr/>
          <a:lstStyle/>
          <a:p>
            <a:pPr algn="l"/>
            <a:r>
              <a:rPr lang="en-GB" altLang="en-US" sz="4267" b="1" dirty="0">
                <a:solidFill>
                  <a:srgbClr val="C00000"/>
                </a:solidFill>
              </a:rPr>
              <a:t>Values</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24933" y="913893"/>
            <a:ext cx="11061700" cy="542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285750" indent="-285750" fontAlgn="base"/>
            <a:r>
              <a:rPr lang="en-GB" sz="1500" dirty="0">
                <a:latin typeface="Arial" panose="020B0604020202020204" pitchFamily="34" charset="0"/>
                <a:cs typeface="Arial" panose="020B0604020202020204" pitchFamily="34" charset="0"/>
              </a:rPr>
              <a:t>We record information which clearly evidences their lived experience, this is relevant for all children and young people that receive support via our service.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We ensure key events that occur include information from their own perspective, including triangulation of this by observations and the relationships held with professionals.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Recordings are person centred.</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We ensure we capture key information relating to their experience, strengths and relationships and these are evident on all records.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We promote all agencies to consider the child’s lived experience.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We ensure that children and young people are consulted and can participate in relation to their circumstances and the support they receive in an age-appropriate manner, which considers their individual needs.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We ensure that their life journey is shared with them in a sensitive, balanced manner.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We ensure birth family members are able to contribute to the child/young person’s journey.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Where direct work is completed with the young person or child this is underpinned by playfulness, curiosity, acceptance and safety.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Direct work will consider the child and young person’s age and understanding, developmental needs and identity.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Direct work enables children and young people to understand the past and move forward with the future.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Direct work is curious about the child and young person’s own account of what took place and provides alternative voices and perspectives alongside their own to aid them to make sense of their experiences.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Recording is completed considering the possibility that the child or young person will read this information as an adult. </a:t>
            </a:r>
            <a:r>
              <a:rPr lang="en-US" sz="1500" dirty="0">
                <a:latin typeface="Arial" panose="020B0604020202020204" pitchFamily="34" charset="0"/>
                <a:cs typeface="Arial" panose="020B0604020202020204" pitchFamily="34" charset="0"/>
              </a:rPr>
              <a:t>​</a:t>
            </a:r>
          </a:p>
          <a:p>
            <a:pPr marL="285750" indent="-285750" fontAlgn="base"/>
            <a:r>
              <a:rPr lang="en-GB" sz="1500" dirty="0">
                <a:latin typeface="Arial" panose="020B0604020202020204" pitchFamily="34" charset="0"/>
                <a:cs typeface="Arial" panose="020B0604020202020204" pitchFamily="34" charset="0"/>
              </a:rPr>
              <a:t>Life journey work considers the individual nature of the culture of the family and this information is included. </a:t>
            </a:r>
            <a:r>
              <a:rPr lang="en-US" sz="1500" dirty="0">
                <a:latin typeface="Arial" panose="020B0604020202020204" pitchFamily="34" charset="0"/>
                <a:cs typeface="Arial" panose="020B0604020202020204" pitchFamily="34" charset="0"/>
              </a:rPr>
              <a:t>​</a:t>
            </a:r>
          </a:p>
          <a:p>
            <a:pPr eaLnBrk="1" hangingPunct="1">
              <a:lnSpc>
                <a:spcPct val="100000"/>
              </a:lnSpc>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37745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338666"/>
            <a:ext cx="11061700" cy="844549"/>
          </a:xfrm>
        </p:spPr>
        <p:txBody>
          <a:bodyPr/>
          <a:lstStyle/>
          <a:p>
            <a:pPr algn="l"/>
            <a:r>
              <a:rPr lang="en-GB" altLang="en-US" sz="4267" b="1" dirty="0">
                <a:solidFill>
                  <a:srgbClr val="C00000"/>
                </a:solidFill>
              </a:rPr>
              <a:t>Lived Experience</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605823" y="1021843"/>
            <a:ext cx="11061700" cy="542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42900" indent="-342900">
              <a:spcAft>
                <a:spcPts val="1200"/>
              </a:spcAft>
            </a:pPr>
            <a:r>
              <a:rPr lang="en-GB" sz="2400" dirty="0">
                <a:latin typeface="Arial" panose="020B0604020202020204" pitchFamily="34" charset="0"/>
                <a:cs typeface="Arial" panose="020B0604020202020204" pitchFamily="34" charset="0"/>
              </a:rPr>
              <a:t>Capturing the lived experience of children and young people including the parents narrative of their lived experience.  </a:t>
            </a:r>
          </a:p>
          <a:p>
            <a:pPr marL="342900" indent="-342900">
              <a:spcAft>
                <a:spcPts val="1200"/>
              </a:spcAft>
            </a:pPr>
            <a:r>
              <a:rPr lang="en-GB" sz="2400" dirty="0">
                <a:latin typeface="Arial" panose="020B0604020202020204" pitchFamily="34" charset="0"/>
                <a:cs typeface="Arial" panose="020B0604020202020204" pitchFamily="34" charset="0"/>
              </a:rPr>
              <a:t>Including a hypothesis whereby the child is not of an age or ability to verbalise.</a:t>
            </a:r>
          </a:p>
          <a:p>
            <a:pPr marL="342900" indent="-342900">
              <a:spcAft>
                <a:spcPts val="1200"/>
              </a:spcAft>
            </a:pPr>
            <a:r>
              <a:rPr lang="en-GB" sz="2400" dirty="0">
                <a:latin typeface="Arial" panose="020B0604020202020204" pitchFamily="34" charset="0"/>
                <a:cs typeface="Arial" panose="020B0604020202020204" pitchFamily="34" charset="0"/>
              </a:rPr>
              <a:t>The voice of fathers </a:t>
            </a:r>
          </a:p>
          <a:p>
            <a:pPr marL="342900" indent="-342900">
              <a:spcAft>
                <a:spcPts val="1200"/>
              </a:spcAft>
            </a:pPr>
            <a:r>
              <a:rPr lang="en-GB" sz="2400" dirty="0">
                <a:latin typeface="Arial" panose="020B0604020202020204" pitchFamily="34" charset="0"/>
                <a:cs typeface="Arial" panose="020B0604020202020204" pitchFamily="34" charset="0"/>
              </a:rPr>
              <a:t>If the child/young person was to view the record as an adult, would we be comfortable with what they saw? </a:t>
            </a:r>
          </a:p>
          <a:p>
            <a:pPr marL="342900" indent="-342900">
              <a:spcAft>
                <a:spcPts val="1200"/>
              </a:spcAft>
            </a:pPr>
            <a:r>
              <a:rPr lang="en-GB" sz="2400" dirty="0">
                <a:latin typeface="Arial" panose="020B0604020202020204" pitchFamily="34" charset="0"/>
                <a:cs typeface="Arial" panose="020B0604020202020204" pitchFamily="34" charset="0"/>
              </a:rPr>
              <a:t>Would they understand why decisions were made and their lived experience at the time. </a:t>
            </a:r>
          </a:p>
          <a:p>
            <a:pPr marL="342900" indent="-342900">
              <a:spcAft>
                <a:spcPts val="1200"/>
              </a:spcAft>
            </a:pPr>
            <a:r>
              <a:rPr lang="en-GB" sz="2400" dirty="0">
                <a:latin typeface="Arial" panose="020B0604020202020204" pitchFamily="34" charset="0"/>
                <a:cs typeface="Arial" panose="020B0604020202020204" pitchFamily="34" charset="0"/>
              </a:rPr>
              <a:t>Balancing professional need and the lived experience of children </a:t>
            </a:r>
          </a:p>
          <a:p>
            <a:pPr marL="342900" indent="-342900">
              <a:spcAft>
                <a:spcPts val="1200"/>
              </a:spcAft>
            </a:pPr>
            <a:r>
              <a:rPr lang="en-GB" sz="2400" dirty="0">
                <a:latin typeface="Arial" panose="020B0604020202020204" pitchFamily="34" charset="0"/>
                <a:cs typeface="Arial" panose="020B0604020202020204" pitchFamily="34" charset="0"/>
              </a:rPr>
              <a:t>Writing to the child </a:t>
            </a:r>
          </a:p>
          <a:p>
            <a:pPr eaLnBrk="1" hangingPunct="1">
              <a:lnSpc>
                <a:spcPct val="100000"/>
              </a:lnSpc>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12496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338666"/>
            <a:ext cx="11061700" cy="844549"/>
          </a:xfrm>
        </p:spPr>
        <p:txBody>
          <a:bodyPr/>
          <a:lstStyle/>
          <a:p>
            <a:pPr algn="l"/>
            <a:r>
              <a:rPr lang="en-GB" altLang="en-US" sz="4267" b="1" dirty="0">
                <a:solidFill>
                  <a:srgbClr val="C00000"/>
                </a:solidFill>
              </a:rPr>
              <a:t>National Perspective</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605367" y="886376"/>
            <a:ext cx="11061700" cy="542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42900" indent="-342900">
              <a:spcAft>
                <a:spcPts val="1200"/>
              </a:spcAft>
            </a:pPr>
            <a:r>
              <a:rPr lang="en-GB" sz="2400" dirty="0">
                <a:latin typeface="Arial" panose="020B0604020202020204" pitchFamily="34" charset="0"/>
                <a:cs typeface="Arial" panose="020B0604020202020204" pitchFamily="34" charset="0"/>
              </a:rPr>
              <a:t>Understanding what the child’s daily life is like- voice and influence </a:t>
            </a:r>
          </a:p>
          <a:p>
            <a:pPr marL="342900" indent="-342900">
              <a:spcAft>
                <a:spcPts val="1200"/>
              </a:spcAft>
            </a:pPr>
            <a:r>
              <a:rPr lang="en-GB" sz="2400" dirty="0">
                <a:latin typeface="Arial" panose="020B0604020202020204" pitchFamily="34" charset="0"/>
                <a:cs typeface="Arial" panose="020B0604020202020204" pitchFamily="34" charset="0"/>
              </a:rPr>
              <a:t>Understanding what a child sees, hears, thinks and experiences on a daily basis, and the way this impacts on their development and welfare, is central to protective safeguarding work. </a:t>
            </a:r>
          </a:p>
          <a:p>
            <a:pPr marL="342900" indent="-342900">
              <a:spcAft>
                <a:spcPts val="1200"/>
              </a:spcAft>
            </a:pPr>
            <a:r>
              <a:rPr lang="en-GB" sz="2400" dirty="0">
                <a:latin typeface="Arial" panose="020B0604020202020204" pitchFamily="34" charset="0"/>
                <a:cs typeface="Arial" panose="020B0604020202020204" pitchFamily="34" charset="0"/>
              </a:rPr>
              <a:t>The complexity of situations in vulnerable families can lead to a particular focus on parental needs, which can get in the way of professionals understanding risks faced by the children.</a:t>
            </a:r>
          </a:p>
          <a:p>
            <a:pPr marL="342900" indent="-342900">
              <a:spcAft>
                <a:spcPts val="1200"/>
              </a:spcAft>
            </a:pPr>
            <a:r>
              <a:rPr lang="en-GB" sz="2400" dirty="0">
                <a:latin typeface="Arial" panose="020B0604020202020204" pitchFamily="34" charset="0"/>
                <a:cs typeface="Arial" panose="020B0604020202020204" pitchFamily="34" charset="0"/>
              </a:rPr>
              <a:t>A trusting relationship with the child that goes beyond listening and recording</a:t>
            </a:r>
          </a:p>
          <a:p>
            <a:pPr marL="342900" indent="-342900">
              <a:spcAft>
                <a:spcPts val="1200"/>
              </a:spcAft>
            </a:pPr>
            <a:r>
              <a:rPr lang="en-GB" sz="2400" dirty="0">
                <a:latin typeface="Arial" panose="020B0604020202020204" pitchFamily="34" charset="0"/>
                <a:cs typeface="Arial" panose="020B0604020202020204" pitchFamily="34" charset="0"/>
              </a:rPr>
              <a:t>Use a variety of ways to ascertain the child’s views</a:t>
            </a:r>
          </a:p>
          <a:p>
            <a:pPr marL="342900" indent="-342900">
              <a:spcAft>
                <a:spcPts val="1200"/>
              </a:spcAft>
            </a:pPr>
            <a:r>
              <a:rPr lang="en-GB" sz="2400" dirty="0">
                <a:latin typeface="Arial" panose="020B0604020202020204" pitchFamily="34" charset="0"/>
                <a:cs typeface="Arial" panose="020B0604020202020204" pitchFamily="34" charset="0"/>
              </a:rPr>
              <a:t>Challenging and help-seeking behaviour may well reflect harm and distress</a:t>
            </a:r>
          </a:p>
          <a:p>
            <a:pPr marL="342900" indent="-342900">
              <a:spcAft>
                <a:spcPts val="1200"/>
              </a:spcAft>
            </a:pPr>
            <a:r>
              <a:rPr lang="en-GB" sz="2400" dirty="0">
                <a:latin typeface="Arial" panose="020B0604020202020204" pitchFamily="34" charset="0"/>
                <a:cs typeface="Arial" panose="020B0604020202020204" pitchFamily="34" charset="0"/>
              </a:rPr>
              <a:t>Be aware of, and challenge where children seek to minimise risk of harm or show reluctance to accept help</a:t>
            </a:r>
          </a:p>
          <a:p>
            <a:pPr eaLnBrk="1" hangingPunct="1">
              <a:lnSpc>
                <a:spcPct val="100000"/>
              </a:lnSpc>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3740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338666"/>
            <a:ext cx="11061700" cy="844549"/>
          </a:xfrm>
        </p:spPr>
        <p:txBody>
          <a:bodyPr/>
          <a:lstStyle/>
          <a:p>
            <a:pPr algn="l"/>
            <a:r>
              <a:rPr lang="en-GB" altLang="en-US" sz="4267" b="1" dirty="0">
                <a:solidFill>
                  <a:srgbClr val="C00000"/>
                </a:solidFill>
              </a:rPr>
              <a:t>Further Thoughts</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605367" y="1029058"/>
            <a:ext cx="11061700" cy="52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457200" indent="-457200"/>
            <a:r>
              <a:rPr lang="en-GB" sz="2400" u="sng" dirty="0">
                <a:latin typeface="Arial" panose="020B0604020202020204" pitchFamily="34" charset="0"/>
                <a:cs typeface="Arial" panose="020B0604020202020204" pitchFamily="34" charset="0"/>
                <a:hlinkClick r:id="rId3"/>
              </a:rPr>
              <a:t>https://youtu.be/-ZrmxPIOP80</a:t>
            </a:r>
            <a:r>
              <a:rPr lang="en-GB" sz="2400" dirty="0">
                <a:latin typeface="Arial" panose="020B0604020202020204" pitchFamily="34" charset="0"/>
                <a:cs typeface="Arial" panose="020B0604020202020204" pitchFamily="34" charset="0"/>
              </a:rPr>
              <a:t> - A Child</a:t>
            </a:r>
          </a:p>
          <a:p>
            <a:pPr marL="457200" indent="-457200"/>
            <a:r>
              <a:rPr lang="en-GB" sz="2400" u="sng" dirty="0">
                <a:latin typeface="Arial" panose="020B0604020202020204" pitchFamily="34" charset="0"/>
                <a:cs typeface="Arial" panose="020B0604020202020204" pitchFamily="34" charset="0"/>
                <a:hlinkClick r:id="rId4"/>
              </a:rPr>
              <a:t>https://youtu.be/Fnz1IOj2rYg</a:t>
            </a:r>
            <a:r>
              <a:rPr lang="en-GB" sz="2400" dirty="0">
                <a:latin typeface="Arial" panose="020B0604020202020204" pitchFamily="34" charset="0"/>
                <a:cs typeface="Arial" panose="020B0604020202020204" pitchFamily="34" charset="0"/>
              </a:rPr>
              <a:t> - Redacted Essex Children in Care Council </a:t>
            </a:r>
          </a:p>
          <a:p>
            <a:pPr>
              <a:buNone/>
            </a:pPr>
            <a:r>
              <a:rPr lang="en-GB" sz="2400" dirty="0">
                <a:latin typeface="Arial" panose="020B0604020202020204" pitchFamily="34" charset="0"/>
                <a:cs typeface="Arial" panose="020B0604020202020204" pitchFamily="34" charset="0"/>
              </a:rPr>
              <a:t>Link to BASW recording tips from July 2020:-</a:t>
            </a:r>
          </a:p>
          <a:p>
            <a:pPr marL="457200" indent="-457200"/>
            <a:r>
              <a:rPr lang="en-GB" sz="2400" u="sng" dirty="0">
                <a:latin typeface="Arial" panose="020B0604020202020204" pitchFamily="34" charset="0"/>
                <a:cs typeface="Arial" panose="020B0604020202020204" pitchFamily="34" charset="0"/>
                <a:hlinkClick r:id="rId5"/>
              </a:rPr>
              <a:t>Layout 1 (basw.co.uk)</a:t>
            </a:r>
            <a:r>
              <a:rPr lang="en-GB" sz="2400" u="sng" dirty="0">
                <a:latin typeface="Arial" panose="020B0604020202020204" pitchFamily="34" charset="0"/>
                <a:cs typeface="Arial" panose="020B0604020202020204" pitchFamily="34" charset="0"/>
              </a:rPr>
              <a:t>- Top Tips for recording BASW July 2020. </a:t>
            </a:r>
            <a:endParaRPr lang="en-GB" sz="2400" dirty="0">
              <a:latin typeface="Arial" panose="020B0604020202020204" pitchFamily="34" charset="0"/>
              <a:cs typeface="Arial" panose="020B0604020202020204" pitchFamily="34" charset="0"/>
            </a:endParaRPr>
          </a:p>
          <a:p>
            <a:pPr marL="457200" indent="-457200"/>
            <a:r>
              <a:rPr lang="en-GB" sz="2400" dirty="0">
                <a:latin typeface="Arial" panose="020B0604020202020204" pitchFamily="34" charset="0"/>
                <a:cs typeface="Arial" panose="020B0604020202020204" pitchFamily="34" charset="0"/>
                <a:hlinkClick r:id="rId6"/>
              </a:rPr>
              <a:t>https://youtu.be/70k6MkxuZRU-</a:t>
            </a:r>
            <a:r>
              <a:rPr lang="en-GB" sz="2400" dirty="0">
                <a:latin typeface="Arial" panose="020B0604020202020204" pitchFamily="34" charset="0"/>
                <a:cs typeface="Arial" panose="020B0604020202020204" pitchFamily="34" charset="0"/>
              </a:rPr>
              <a:t> Social Work Action Group </a:t>
            </a:r>
          </a:p>
          <a:p>
            <a:pPr marL="457200" indent="-457200"/>
            <a:r>
              <a:rPr lang="en-GB" sz="2400" u="sng" dirty="0">
                <a:latin typeface="Arial" panose="020B0604020202020204" pitchFamily="34" charset="0"/>
                <a:cs typeface="Arial" panose="020B0604020202020204" pitchFamily="34" charset="0"/>
                <a:hlinkClick r:id="rId7"/>
              </a:rPr>
              <a:t>https://orb8.org/update-2020-10-08-a-thought-for-the-month-mind-your-language.php</a:t>
            </a:r>
            <a:endParaRPr lang="en-GB" sz="2400" dirty="0">
              <a:latin typeface="Arial" panose="020B0604020202020204" pitchFamily="34" charset="0"/>
              <a:cs typeface="Arial" panose="020B0604020202020204" pitchFamily="34" charset="0"/>
            </a:endParaRPr>
          </a:p>
          <a:p>
            <a:pPr marL="457200" indent="-457200"/>
            <a:r>
              <a:rPr lang="en-GB" sz="2400" dirty="0">
                <a:latin typeface="Arial" panose="020B0604020202020204" pitchFamily="34" charset="0"/>
                <a:cs typeface="Arial" panose="020B0604020202020204" pitchFamily="34" charset="0"/>
              </a:rPr>
              <a:t>Attending to language when working with exploitation </a:t>
            </a:r>
          </a:p>
          <a:p>
            <a:pPr marL="0" indent="0">
              <a:buNone/>
            </a:pPr>
            <a:r>
              <a:rPr lang="en-GB" sz="2400" dirty="0">
                <a:latin typeface="Arial" panose="020B0604020202020204" pitchFamily="34" charset="0"/>
                <a:cs typeface="Arial" panose="020B0604020202020204" pitchFamily="34" charset="0"/>
              </a:rPr>
              <a:t>    link to recording - </a:t>
            </a:r>
            <a:r>
              <a:rPr lang="en-GB" sz="2400" u="sng" dirty="0">
                <a:latin typeface="Arial" panose="020B0604020202020204" pitchFamily="34" charset="0"/>
                <a:cs typeface="Arial" panose="020B0604020202020204" pitchFamily="34" charset="0"/>
                <a:hlinkClick r:id="rId8" tooltip="Making Words Matter Recording"/>
              </a:rPr>
              <a:t>https://youtu.be/PZtFUPQMNZk</a:t>
            </a:r>
            <a:endParaRPr lang="en-GB" sz="2400" u="sng"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a:buNone/>
            </a:pPr>
            <a:endParaRPr lang="en-GB" sz="3200" dirty="0"/>
          </a:p>
          <a:p>
            <a:pPr marL="342900" indent="-342900">
              <a:spcAft>
                <a:spcPts val="1200"/>
              </a:spcAft>
            </a:pPr>
            <a:endParaRPr lang="en-GB" sz="24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400" dirty="0">
              <a:latin typeface="Arial" panose="020B0604020202020204" pitchFamily="34" charset="0"/>
            </a:endParaRPr>
          </a:p>
        </p:txBody>
      </p:sp>
      <p:graphicFrame>
        <p:nvGraphicFramePr>
          <p:cNvPr id="6" name="Object 1">
            <a:extLst>
              <a:ext uri="{FF2B5EF4-FFF2-40B4-BE49-F238E27FC236}">
                <a16:creationId xmlns:a16="http://schemas.microsoft.com/office/drawing/2014/main" id="{F2589C8B-9C50-9340-43EC-190B36C57525}"/>
              </a:ext>
            </a:extLst>
          </p:cNvPr>
          <p:cNvGraphicFramePr>
            <a:graphicFrameLocks noChangeAspect="1"/>
          </p:cNvGraphicFramePr>
          <p:nvPr>
            <p:extLst>
              <p:ext uri="{D42A27DB-BD31-4B8C-83A1-F6EECF244321}">
                <p14:modId xmlns:p14="http://schemas.microsoft.com/office/powerpoint/2010/main" val="1355339114"/>
              </p:ext>
            </p:extLst>
          </p:nvPr>
        </p:nvGraphicFramePr>
        <p:xfrm>
          <a:off x="1349297" y="5156730"/>
          <a:ext cx="1049492" cy="919134"/>
        </p:xfrm>
        <a:graphic>
          <a:graphicData uri="http://schemas.openxmlformats.org/presentationml/2006/ole">
            <mc:AlternateContent xmlns:mc="http://schemas.openxmlformats.org/markup-compatibility/2006">
              <mc:Choice xmlns:v="urn:schemas-microsoft-com:vml" Requires="v">
                <p:oleObj name="Document" showAsIcon="1" r:id="rId9" imgW="914400" imgH="771525" progId="Word.Document.12">
                  <p:embed/>
                </p:oleObj>
              </mc:Choice>
              <mc:Fallback>
                <p:oleObj name="Document" showAsIcon="1" r:id="rId9" imgW="914400" imgH="771525" progId="Word.Document.12">
                  <p:embed/>
                  <p:pic>
                    <p:nvPicPr>
                      <p:cNvPr id="29704" name="Object 1">
                        <a:extLst>
                          <a:ext uri="{FF2B5EF4-FFF2-40B4-BE49-F238E27FC236}">
                            <a16:creationId xmlns:a16="http://schemas.microsoft.com/office/drawing/2014/main" id="{DFC76165-6FCA-9457-EF4F-73A54C584D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9297" y="5156730"/>
                        <a:ext cx="1049492" cy="919134"/>
                      </a:xfrm>
                      <a:prstGeom prst="rect">
                        <a:avLst/>
                      </a:prstGeom>
                      <a:noFill/>
                      <a:ln>
                        <a:noFill/>
                      </a:ln>
                    </p:spPr>
                  </p:pic>
                </p:oleObj>
              </mc:Fallback>
            </mc:AlternateContent>
          </a:graphicData>
        </a:graphic>
      </p:graphicFrame>
      <p:graphicFrame>
        <p:nvGraphicFramePr>
          <p:cNvPr id="7" name="Object 4">
            <a:extLst>
              <a:ext uri="{FF2B5EF4-FFF2-40B4-BE49-F238E27FC236}">
                <a16:creationId xmlns:a16="http://schemas.microsoft.com/office/drawing/2014/main" id="{579E1773-962D-EDDD-C281-7A7B73A5F6D2}"/>
              </a:ext>
            </a:extLst>
          </p:cNvPr>
          <p:cNvGraphicFramePr>
            <a:graphicFrameLocks noChangeAspect="1"/>
          </p:cNvGraphicFramePr>
          <p:nvPr>
            <p:extLst>
              <p:ext uri="{D42A27DB-BD31-4B8C-83A1-F6EECF244321}">
                <p14:modId xmlns:p14="http://schemas.microsoft.com/office/powerpoint/2010/main" val="2160182875"/>
              </p:ext>
            </p:extLst>
          </p:nvPr>
        </p:nvGraphicFramePr>
        <p:xfrm>
          <a:off x="2748349" y="5156730"/>
          <a:ext cx="1049493" cy="771524"/>
        </p:xfrm>
        <a:graphic>
          <a:graphicData uri="http://schemas.openxmlformats.org/presentationml/2006/ole">
            <mc:AlternateContent xmlns:mc="http://schemas.openxmlformats.org/markup-compatibility/2006">
              <mc:Choice xmlns:v="urn:schemas-microsoft-com:vml" Requires="v">
                <p:oleObj name="Document" showAsIcon="1" r:id="rId11" imgW="914400" imgH="771525" progId="Word.Document.12">
                  <p:embed/>
                </p:oleObj>
              </mc:Choice>
              <mc:Fallback>
                <p:oleObj name="Document" showAsIcon="1" r:id="rId11" imgW="914400" imgH="771525" progId="Word.Document.12">
                  <p:embed/>
                  <p:pic>
                    <p:nvPicPr>
                      <p:cNvPr id="2" name="Object 4">
                        <a:extLst>
                          <a:ext uri="{FF2B5EF4-FFF2-40B4-BE49-F238E27FC236}">
                            <a16:creationId xmlns:a16="http://schemas.microsoft.com/office/drawing/2014/main" id="{9BCF31F4-2D16-1534-EB3F-45333F0A76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8349" y="5156730"/>
                        <a:ext cx="1049493" cy="7715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7995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455084"/>
            <a:ext cx="11061700" cy="844549"/>
          </a:xfrm>
        </p:spPr>
        <p:txBody>
          <a:bodyPr/>
          <a:lstStyle/>
          <a:p>
            <a:pPr algn="l"/>
            <a:r>
              <a:rPr lang="en-GB" altLang="en-US" sz="4267" b="1" dirty="0">
                <a:solidFill>
                  <a:srgbClr val="C00000"/>
                </a:solidFill>
              </a:rPr>
              <a:t>Developments</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24933" y="1139824"/>
            <a:ext cx="11061700" cy="50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457200" indent="-457200"/>
            <a:r>
              <a:rPr lang="en-GB" sz="2800" dirty="0">
                <a:latin typeface="Arial" panose="020B0604020202020204" pitchFamily="34" charset="0"/>
                <a:cs typeface="Arial" panose="020B0604020202020204" pitchFamily="34" charset="0"/>
              </a:rPr>
              <a:t>Background </a:t>
            </a:r>
          </a:p>
          <a:p>
            <a:pPr marL="457200" indent="-457200"/>
            <a:r>
              <a:rPr lang="en-GB" sz="2800" dirty="0">
                <a:latin typeface="Arial" panose="020B0604020202020204" pitchFamily="34" charset="0"/>
                <a:cs typeface="Arial" panose="020B0604020202020204" pitchFamily="34" charset="0"/>
              </a:rPr>
              <a:t>Importance of language- building blocks to relational practice </a:t>
            </a:r>
          </a:p>
          <a:p>
            <a:pPr marL="457200" indent="-457200"/>
            <a:r>
              <a:rPr lang="en-GB" sz="2800" dirty="0">
                <a:latin typeface="Arial" panose="020B0604020202020204" pitchFamily="34" charset="0"/>
                <a:cs typeface="Arial" panose="020B0604020202020204" pitchFamily="34" charset="0"/>
              </a:rPr>
              <a:t>Aims </a:t>
            </a:r>
          </a:p>
          <a:p>
            <a:pPr marL="457200" indent="-457200"/>
            <a:r>
              <a:rPr lang="en-GB" sz="2800" dirty="0">
                <a:latin typeface="Arial" panose="020B0604020202020204" pitchFamily="34" charset="0"/>
                <a:cs typeface="Arial" panose="020B0604020202020204" pitchFamily="34" charset="0"/>
              </a:rPr>
              <a:t>How language can follow a child/young person throughout their journey from referral onwards. </a:t>
            </a:r>
          </a:p>
          <a:p>
            <a:pPr marL="457200" indent="-457200"/>
            <a:r>
              <a:rPr lang="en-GB" sz="2800" dirty="0">
                <a:latin typeface="Arial" panose="020B0604020202020204" pitchFamily="34" charset="0"/>
                <a:cs typeface="Arial" panose="020B0604020202020204" pitchFamily="34" charset="0"/>
              </a:rPr>
              <a:t>How it effects people we are working with, children, young people, parents/carers- the lenses we view people with and the impact. </a:t>
            </a:r>
          </a:p>
          <a:p>
            <a:pPr marL="457200" indent="-457200"/>
            <a:r>
              <a:rPr lang="en-GB" sz="2800" dirty="0">
                <a:latin typeface="Arial" panose="020B0604020202020204" pitchFamily="34" charset="0"/>
                <a:cs typeface="Arial" panose="020B0604020202020204" pitchFamily="34" charset="0"/>
              </a:rPr>
              <a:t>Overview of the guide </a:t>
            </a:r>
          </a:p>
          <a:p>
            <a:pPr marL="457200" indent="-457200"/>
            <a:r>
              <a:rPr lang="en-GB" sz="2800" dirty="0">
                <a:latin typeface="Arial" panose="020B0604020202020204" pitchFamily="34" charset="0"/>
                <a:cs typeface="Arial" panose="020B0604020202020204" pitchFamily="34" charset="0"/>
              </a:rPr>
              <a:t>Next steps- reflect on the language used in our organisation/ what can we change. </a:t>
            </a:r>
          </a:p>
          <a:p>
            <a:pPr eaLnBrk="1" hangingPunct="1">
              <a:lnSpc>
                <a:spcPct val="100000"/>
              </a:lnSpc>
              <a:spcBef>
                <a:spcPct val="0"/>
              </a:spcBef>
              <a:buFontTx/>
              <a:buNone/>
            </a:pPr>
            <a:endParaRPr lang="en-US" altLang="en-US" sz="24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455084"/>
            <a:ext cx="11061700" cy="844549"/>
          </a:xfrm>
        </p:spPr>
        <p:txBody>
          <a:bodyPr/>
          <a:lstStyle/>
          <a:p>
            <a:pPr algn="l"/>
            <a:r>
              <a:rPr lang="en-GB" altLang="en-US" sz="4267" b="1" dirty="0">
                <a:solidFill>
                  <a:srgbClr val="C00000"/>
                </a:solidFill>
              </a:rPr>
              <a:t>Language</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24933" y="1299633"/>
            <a:ext cx="11061700" cy="490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42900" indent="-342900">
              <a:spcAft>
                <a:spcPts val="600"/>
              </a:spcAft>
            </a:pPr>
            <a:r>
              <a:rPr lang="en-GB" sz="2400" dirty="0">
                <a:latin typeface="Arial" panose="020B0604020202020204" pitchFamily="34" charset="0"/>
                <a:cs typeface="Arial" panose="020B0604020202020204" pitchFamily="34" charset="0"/>
              </a:rPr>
              <a:t>‘Hard to engage’, ‘disguised compliance’, failure to engage’, ‘difficult to engage’ ‘won't engage’ </a:t>
            </a:r>
          </a:p>
          <a:p>
            <a:pPr marL="342900" indent="-342900">
              <a:spcAft>
                <a:spcPts val="600"/>
              </a:spcAft>
            </a:pPr>
            <a:r>
              <a:rPr lang="en-GB" sz="2400" dirty="0">
                <a:latin typeface="Arial" panose="020B0604020202020204" pitchFamily="34" charset="0"/>
                <a:cs typeface="Arial" panose="020B0604020202020204" pitchFamily="34" charset="0"/>
              </a:rPr>
              <a:t>None engagement where does this come from: </a:t>
            </a:r>
          </a:p>
          <a:p>
            <a:pPr marL="457200" indent="-457200">
              <a:spcAft>
                <a:spcPts val="600"/>
              </a:spcAft>
            </a:pPr>
            <a:r>
              <a:rPr lang="en-GB" sz="2400" dirty="0">
                <a:latin typeface="Arial" panose="020B0604020202020204" pitchFamily="34" charset="0"/>
                <a:cs typeface="Arial" panose="020B0604020202020204" pitchFamily="34" charset="0"/>
              </a:rPr>
              <a:t>Recent study found that women who had experienced trauma and abuse in their own childhoods can often lead to a mistrust in professional help. </a:t>
            </a:r>
          </a:p>
          <a:p>
            <a:pPr marL="457200" indent="-457200">
              <a:spcAft>
                <a:spcPts val="600"/>
              </a:spcAft>
            </a:pPr>
            <a:r>
              <a:rPr lang="en-GB" sz="2400" dirty="0">
                <a:latin typeface="Arial" panose="020B0604020202020204" pitchFamily="34" charset="0"/>
                <a:cs typeface="Arial" panose="020B0604020202020204" pitchFamily="34" charset="0"/>
              </a:rPr>
              <a:t>As children we turn to our care givers at times of fear and harm for protection however if this was absent or if this was the cause of our distress this undermines the child’s ability to seek safety through interpersonal relationships. </a:t>
            </a:r>
          </a:p>
          <a:p>
            <a:pPr marL="457200" indent="-457200">
              <a:spcAft>
                <a:spcPts val="600"/>
              </a:spcAft>
            </a:pPr>
            <a:r>
              <a:rPr lang="en-GB" sz="2400" dirty="0">
                <a:latin typeface="Arial" panose="020B0604020202020204" pitchFamily="34" charset="0"/>
                <a:cs typeface="Arial" panose="020B0604020202020204" pitchFamily="34" charset="0"/>
              </a:rPr>
              <a:t>Relationships with professionals can trigger behaviours from childhood which kept the person safe, but which aren’t helpful as an adult. </a:t>
            </a:r>
          </a:p>
          <a:p>
            <a:pPr marL="457200" indent="-457200">
              <a:spcAft>
                <a:spcPts val="600"/>
              </a:spcAft>
            </a:pPr>
            <a:r>
              <a:rPr lang="en-GB" sz="2400" dirty="0">
                <a:latin typeface="Arial" panose="020B0604020202020204" pitchFamily="34" charset="0"/>
                <a:cs typeface="Arial" panose="020B0604020202020204" pitchFamily="34" charset="0"/>
              </a:rPr>
              <a:t>Fight, flight, freeze- panic, anger, fear, avoidance of the perceived threat </a:t>
            </a:r>
          </a:p>
          <a:p>
            <a:pPr eaLnBrk="1" hangingPunct="1">
              <a:lnSpc>
                <a:spcPct val="100000"/>
              </a:lnSpc>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32404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55599" y="6537325"/>
            <a:ext cx="11061700" cy="311149"/>
          </a:xfrm>
        </p:spPr>
        <p:txBody>
          <a:bodyPr>
            <a:normAutofit/>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455084"/>
            <a:ext cx="11061700" cy="844549"/>
          </a:xfrm>
        </p:spPr>
        <p:txBody>
          <a:bodyPr/>
          <a:lstStyle/>
          <a:p>
            <a:pPr algn="l"/>
            <a:r>
              <a:rPr lang="en-GB" altLang="en-US" sz="4267" b="1" dirty="0">
                <a:solidFill>
                  <a:srgbClr val="C00000"/>
                </a:solidFill>
              </a:rPr>
              <a:t>Language</a:t>
            </a:r>
          </a:p>
        </p:txBody>
      </p:sp>
      <p:cxnSp>
        <p:nvCxnSpPr>
          <p:cNvPr id="10" name="Straight Connector 9">
            <a:extLst>
              <a:ext uri="{FF2B5EF4-FFF2-40B4-BE49-F238E27FC236}">
                <a16:creationId xmlns:a16="http://schemas.microsoft.com/office/drawing/2014/main" id="{D69F4371-25D4-41F9-E379-B506B4A99359}"/>
              </a:ext>
            </a:extLst>
          </p:cNvPr>
          <p:cNvCxnSpPr>
            <a:cxnSpLocks/>
          </p:cNvCxnSpPr>
          <p:nvPr/>
        </p:nvCxnSpPr>
        <p:spPr>
          <a:xfrm>
            <a:off x="0" y="6692900"/>
            <a:ext cx="9378176" cy="0"/>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24933" y="1139824"/>
            <a:ext cx="11061700" cy="50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pPr>
            <a:endParaRPr lang="en-GB" sz="2400" dirty="0">
              <a:latin typeface="Arial" panose="020B0604020202020204" pitchFamily="34" charset="0"/>
              <a:cs typeface="Arial" panose="020B0604020202020204" pitchFamily="34" charset="0"/>
            </a:endParaRPr>
          </a:p>
          <a:p>
            <a:pPr marL="342900" indent="-342900">
              <a:spcAft>
                <a:spcPts val="600"/>
              </a:spcAft>
            </a:pPr>
            <a:r>
              <a:rPr lang="en-GB" sz="2400" dirty="0">
                <a:latin typeface="Arial" panose="020B0604020202020204" pitchFamily="34" charset="0"/>
                <a:cs typeface="Arial" panose="020B0604020202020204" pitchFamily="34" charset="0"/>
              </a:rPr>
              <a:t>Expect the worse </a:t>
            </a:r>
          </a:p>
          <a:p>
            <a:pPr marL="342900" indent="-342900">
              <a:spcAft>
                <a:spcPts val="600"/>
              </a:spcAft>
            </a:pPr>
            <a:r>
              <a:rPr lang="en-GB" sz="2400" dirty="0">
                <a:latin typeface="Arial" panose="020B0604020202020204" pitchFamily="34" charset="0"/>
                <a:cs typeface="Arial" panose="020B0604020202020204" pitchFamily="34" charset="0"/>
              </a:rPr>
              <a:t>Hyper vigilance- survival mode, suspicion, self protection </a:t>
            </a:r>
          </a:p>
          <a:p>
            <a:pPr marL="342900" indent="-342900">
              <a:spcAft>
                <a:spcPts val="600"/>
              </a:spcAft>
            </a:pPr>
            <a:r>
              <a:rPr lang="en-GB" sz="2400" dirty="0">
                <a:latin typeface="Arial" panose="020B0604020202020204" pitchFamily="34" charset="0"/>
                <a:cs typeface="Arial" panose="020B0604020202020204" pitchFamily="34" charset="0"/>
              </a:rPr>
              <a:t>Judgement and criticism can evoke previous patterns of behaviour </a:t>
            </a:r>
          </a:p>
          <a:p>
            <a:pPr marL="342900" indent="-342900">
              <a:spcAft>
                <a:spcPts val="600"/>
              </a:spcAft>
            </a:pPr>
            <a:r>
              <a:rPr lang="en-GB" sz="2400" dirty="0">
                <a:latin typeface="Arial" panose="020B0604020202020204" pitchFamily="34" charset="0"/>
                <a:cs typeface="Arial" panose="020B0604020202020204" pitchFamily="34" charset="0"/>
              </a:rPr>
              <a:t>How can this show up? What is our experience in practice? </a:t>
            </a:r>
          </a:p>
          <a:p>
            <a:pPr marL="342900" indent="-342900">
              <a:spcAft>
                <a:spcPts val="600"/>
              </a:spcAft>
            </a:pPr>
            <a:r>
              <a:rPr lang="en-GB" sz="2400" dirty="0">
                <a:latin typeface="Arial" panose="020B0604020202020204" pitchFamily="34" charset="0"/>
                <a:cs typeface="Arial" panose="020B0604020202020204" pitchFamily="34" charset="0"/>
              </a:rPr>
              <a:t>What can we do? – listening, empathy, honesty, respect , strengths based</a:t>
            </a:r>
          </a:p>
          <a:p>
            <a:pPr marL="342900" indent="-342900">
              <a:lnSpc>
                <a:spcPct val="100000"/>
              </a:lnSpc>
              <a:spcAft>
                <a:spcPts val="1200"/>
              </a:spcAft>
            </a:pPr>
            <a:r>
              <a:rPr lang="en-GB" sz="2400" dirty="0">
                <a:latin typeface="Arial" panose="020B0604020202020204" pitchFamily="34" charset="0"/>
                <a:cs typeface="Arial" panose="020B0604020202020204" pitchFamily="34" charset="0"/>
              </a:rPr>
              <a:t>Reframing the language- we haven’t found a way to connect with this person yet- their struggling with a difficult situation, they are avoiding pain/shame by not being around people who are trying to help , avoiding a difficult situation/avoiding further distress and harm/ worried about the consequences of telling the truth/ their story. </a:t>
            </a:r>
          </a:p>
          <a:p>
            <a:pPr eaLnBrk="1" hangingPunct="1">
              <a:lnSpc>
                <a:spcPct val="100000"/>
              </a:lnSpc>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3544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1006036" y="6537325"/>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455084"/>
            <a:ext cx="11061700" cy="844549"/>
          </a:xfrm>
        </p:spPr>
        <p:txBody>
          <a:bodyPr>
            <a:normAutofit/>
          </a:bodyPr>
          <a:lstStyle/>
          <a:p>
            <a:pPr algn="l">
              <a:lnSpc>
                <a:spcPct val="110000"/>
              </a:lnSpc>
            </a:pPr>
            <a:r>
              <a:rPr lang="en-GB" sz="4267" b="1" dirty="0">
                <a:solidFill>
                  <a:srgbClr val="C00000"/>
                </a:solidFill>
              </a:rPr>
              <a:t>Language- words matter </a:t>
            </a:r>
            <a:endParaRPr lang="en-GB" altLang="en-US" sz="4267" b="1" dirty="0">
              <a:solidFill>
                <a:srgbClr val="C00000"/>
              </a:solidFill>
            </a:endParaRP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0" y="6692900"/>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24933" y="1139824"/>
            <a:ext cx="11061700" cy="539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285750" indent="-285750"/>
            <a:r>
              <a:rPr lang="en-GB" sz="1700" dirty="0">
                <a:latin typeface="Arial" panose="020B0604020202020204" pitchFamily="34" charset="0"/>
                <a:cs typeface="Arial" panose="020B0604020202020204" pitchFamily="34" charset="0"/>
              </a:rPr>
              <a:t>Words have the power to shame and the power to heal </a:t>
            </a:r>
          </a:p>
          <a:p>
            <a:pPr marL="285750" indent="-285750"/>
            <a:r>
              <a:rPr lang="en-GB" sz="1700" dirty="0">
                <a:latin typeface="Arial" panose="020B0604020202020204" pitchFamily="34" charset="0"/>
                <a:cs typeface="Arial" panose="020B0604020202020204" pitchFamily="34" charset="0"/>
              </a:rPr>
              <a:t>Connection </a:t>
            </a:r>
          </a:p>
          <a:p>
            <a:pPr marL="285750" indent="-285750"/>
            <a:r>
              <a:rPr lang="en-GB" sz="1700" dirty="0">
                <a:latin typeface="Arial" panose="020B0604020202020204" pitchFamily="34" charset="0"/>
                <a:cs typeface="Arial" panose="020B0604020202020204" pitchFamily="34" charset="0"/>
              </a:rPr>
              <a:t>Missing pieces – lifelong impact </a:t>
            </a:r>
          </a:p>
          <a:p>
            <a:pPr marL="285750" indent="-285750"/>
            <a:r>
              <a:rPr lang="en-GB" sz="1700" dirty="0">
                <a:latin typeface="Arial" panose="020B0604020202020204" pitchFamily="34" charset="0"/>
                <a:cs typeface="Arial" panose="020B0604020202020204" pitchFamily="34" charset="0"/>
              </a:rPr>
              <a:t>How we frame birth parents </a:t>
            </a:r>
          </a:p>
          <a:p>
            <a:pPr marL="285750" indent="-285750"/>
            <a:r>
              <a:rPr lang="en-GB" sz="1700" dirty="0">
                <a:latin typeface="Arial" panose="020B0604020202020204" pitchFamily="34" charset="0"/>
                <a:cs typeface="Arial" panose="020B0604020202020204" pitchFamily="34" charset="0"/>
              </a:rPr>
              <a:t>Words have the power to shame or the power to heal </a:t>
            </a:r>
          </a:p>
          <a:p>
            <a:pPr marL="285750" indent="-285750"/>
            <a:r>
              <a:rPr lang="en-GB" sz="1700" dirty="0">
                <a:latin typeface="Arial" panose="020B0604020202020204" pitchFamily="34" charset="0"/>
                <a:cs typeface="Arial" panose="020B0604020202020204" pitchFamily="34" charset="0"/>
              </a:rPr>
              <a:t>Key words- Language, identity, lived experience </a:t>
            </a:r>
          </a:p>
          <a:p>
            <a:pPr marL="285750" indent="-285750"/>
            <a:r>
              <a:rPr lang="en-GB" sz="1700" dirty="0">
                <a:latin typeface="Arial" panose="020B0604020202020204" pitchFamily="34" charset="0"/>
                <a:cs typeface="Arial" panose="020B0604020202020204" pitchFamily="34" charset="0"/>
              </a:rPr>
              <a:t>Connection </a:t>
            </a:r>
          </a:p>
          <a:p>
            <a:pPr marL="285750" indent="-285750"/>
            <a:r>
              <a:rPr lang="en-GB" sz="1700" dirty="0">
                <a:latin typeface="Arial" panose="020B0604020202020204" pitchFamily="34" charset="0"/>
                <a:cs typeface="Arial" panose="020B0604020202020204" pitchFamily="34" charset="0"/>
              </a:rPr>
              <a:t>We consider the imprint we leave on others </a:t>
            </a:r>
          </a:p>
          <a:p>
            <a:pPr marL="285750" indent="-285750"/>
            <a:r>
              <a:rPr lang="en-GB" sz="1700" dirty="0">
                <a:latin typeface="Arial" panose="020B0604020202020204" pitchFamily="34" charset="0"/>
                <a:cs typeface="Arial" panose="020B0604020202020204" pitchFamily="34" charset="0"/>
              </a:rPr>
              <a:t>We practice with kindness, empathy and compassion </a:t>
            </a:r>
          </a:p>
          <a:p>
            <a:pPr marL="285750" indent="-285750"/>
            <a:r>
              <a:rPr lang="en-GB" sz="1700" dirty="0">
                <a:latin typeface="Arial" panose="020B0604020202020204" pitchFamily="34" charset="0"/>
                <a:cs typeface="Arial" panose="020B0604020202020204" pitchFamily="34" charset="0"/>
              </a:rPr>
              <a:t>We work alongside families in a manner which reduces shame and blame </a:t>
            </a:r>
          </a:p>
          <a:p>
            <a:pPr marL="285750" indent="-285750"/>
            <a:r>
              <a:rPr lang="en-GB" sz="1700" dirty="0">
                <a:latin typeface="Arial" panose="020B0604020202020204" pitchFamily="34" charset="0"/>
                <a:cs typeface="Arial" panose="020B0604020202020204" pitchFamily="34" charset="0"/>
              </a:rPr>
              <a:t>Promotes strengths, empowerment and connection</a:t>
            </a:r>
          </a:p>
          <a:p>
            <a:pPr marL="285750" indent="-285750"/>
            <a:r>
              <a:rPr lang="en-GB" sz="1700" dirty="0">
                <a:latin typeface="Arial" panose="020B0604020202020204" pitchFamily="34" charset="0"/>
                <a:cs typeface="Arial" panose="020B0604020202020204" pitchFamily="34" charset="0"/>
              </a:rPr>
              <a:t>We promote positive regard </a:t>
            </a:r>
          </a:p>
          <a:p>
            <a:pPr marL="285750" indent="-285750"/>
            <a:r>
              <a:rPr lang="en-GB" sz="1700" dirty="0">
                <a:latin typeface="Arial" panose="020B0604020202020204" pitchFamily="34" charset="0"/>
                <a:cs typeface="Arial" panose="020B0604020202020204" pitchFamily="34" charset="0"/>
              </a:rPr>
              <a:t>Remain curious </a:t>
            </a:r>
          </a:p>
          <a:p>
            <a:pPr marL="285750" indent="-285750"/>
            <a:r>
              <a:rPr lang="en-GB" sz="1700" dirty="0">
                <a:latin typeface="Arial" panose="020B0604020202020204" pitchFamily="34" charset="0"/>
                <a:cs typeface="Arial" panose="020B0604020202020204" pitchFamily="34" charset="0"/>
              </a:rPr>
              <a:t>We make our words matter – attending to our language within conversations and our recording</a:t>
            </a:r>
          </a:p>
          <a:p>
            <a:pPr marL="285750" indent="-285750"/>
            <a:r>
              <a:rPr lang="en-GB" sz="1700" dirty="0">
                <a:latin typeface="Arial" panose="020B0604020202020204" pitchFamily="34" charset="0"/>
                <a:cs typeface="Arial" panose="020B0604020202020204" pitchFamily="34" charset="0"/>
              </a:rPr>
              <a:t>We model these principles when communicating with each other </a:t>
            </a:r>
          </a:p>
          <a:p>
            <a:pPr marL="285750" indent="-285750"/>
            <a:r>
              <a:rPr lang="en-GB" sz="1700" dirty="0">
                <a:latin typeface="Arial" panose="020B0604020202020204" pitchFamily="34" charset="0"/>
                <a:cs typeface="Arial" panose="020B0604020202020204" pitchFamily="34" charset="0"/>
              </a:rPr>
              <a:t>We respectfully challenge when language is used which is not reflective of the above principles. </a:t>
            </a:r>
          </a:p>
          <a:p>
            <a:pPr eaLnBrk="1" hangingPunct="1">
              <a:lnSpc>
                <a:spcPct val="100000"/>
              </a:lnSpc>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93345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24933" y="1139824"/>
            <a:ext cx="11061700" cy="50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pPr>
            <a:endParaRPr lang="en-GB" sz="24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400" dirty="0">
              <a:latin typeface="Arial" panose="020B0604020202020204" pitchFamily="34" charset="0"/>
            </a:endParaRPr>
          </a:p>
        </p:txBody>
      </p:sp>
      <p:pic>
        <p:nvPicPr>
          <p:cNvPr id="6" name="Content Placeholder 3">
            <a:extLst>
              <a:ext uri="{FF2B5EF4-FFF2-40B4-BE49-F238E27FC236}">
                <a16:creationId xmlns:a16="http://schemas.microsoft.com/office/drawing/2014/main" id="{34E81526-C40D-9100-F481-FB3D08729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665" y="212031"/>
            <a:ext cx="7821638" cy="6082937"/>
          </a:xfrm>
          <a:prstGeom prst="rect">
            <a:avLst/>
          </a:prstGeom>
        </p:spPr>
      </p:pic>
    </p:spTree>
    <p:extLst>
      <p:ext uri="{BB962C8B-B14F-4D97-AF65-F5344CB8AC3E}">
        <p14:creationId xmlns:p14="http://schemas.microsoft.com/office/powerpoint/2010/main" val="16249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cxnSp>
        <p:nvCxnSpPr>
          <p:cNvPr id="10" name="Straight Connector 9">
            <a:extLst>
              <a:ext uri="{FF2B5EF4-FFF2-40B4-BE49-F238E27FC236}">
                <a16:creationId xmlns:a16="http://schemas.microsoft.com/office/drawing/2014/main" id="{D69F4371-25D4-41F9-E379-B506B4A99359}"/>
              </a:ext>
            </a:extLst>
          </p:cNvPr>
          <p:cNvCxnSpPr>
            <a:cxnSpLocks/>
          </p:cNvCxnSpPr>
          <p:nvPr/>
        </p:nvCxnSpPr>
        <p:spPr>
          <a:xfrm>
            <a:off x="1" y="6517218"/>
            <a:ext cx="9383150" cy="0"/>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24933" y="1139824"/>
            <a:ext cx="11061700" cy="50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pPr>
            <a:endParaRPr lang="en-GB" sz="24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400" dirty="0">
              <a:latin typeface="Arial" panose="020B0604020202020204" pitchFamily="34" charset="0"/>
            </a:endParaRPr>
          </a:p>
        </p:txBody>
      </p:sp>
      <p:pic>
        <p:nvPicPr>
          <p:cNvPr id="7" name="Picture 6">
            <a:extLst>
              <a:ext uri="{FF2B5EF4-FFF2-40B4-BE49-F238E27FC236}">
                <a16:creationId xmlns:a16="http://schemas.microsoft.com/office/drawing/2014/main" id="{69097522-8ABF-CC29-4FBD-EAE82264B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528" y="168812"/>
            <a:ext cx="8046721" cy="6039373"/>
          </a:xfrm>
          <a:prstGeom prst="rect">
            <a:avLst/>
          </a:prstGeom>
        </p:spPr>
      </p:pic>
    </p:spTree>
    <p:extLst>
      <p:ext uri="{BB962C8B-B14F-4D97-AF65-F5344CB8AC3E}">
        <p14:creationId xmlns:p14="http://schemas.microsoft.com/office/powerpoint/2010/main" val="293056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24933" y="1139824"/>
            <a:ext cx="11061700" cy="50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buNone/>
            </a:pPr>
            <a:endParaRPr lang="en-GB" sz="24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400" dirty="0">
              <a:latin typeface="Arial" panose="020B0604020202020204" pitchFamily="34" charset="0"/>
            </a:endParaRPr>
          </a:p>
        </p:txBody>
      </p:sp>
      <p:pic>
        <p:nvPicPr>
          <p:cNvPr id="6" name="Content Placeholder 3">
            <a:extLst>
              <a:ext uri="{FF2B5EF4-FFF2-40B4-BE49-F238E27FC236}">
                <a16:creationId xmlns:a16="http://schemas.microsoft.com/office/drawing/2014/main" id="{632E3F5B-91AE-8450-1895-F6C5A5ED6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905" y="182299"/>
            <a:ext cx="8961120" cy="6161353"/>
          </a:xfrm>
          <a:prstGeom prst="rect">
            <a:avLst/>
          </a:prstGeom>
        </p:spPr>
      </p:pic>
    </p:spTree>
    <p:extLst>
      <p:ext uri="{BB962C8B-B14F-4D97-AF65-F5344CB8AC3E}">
        <p14:creationId xmlns:p14="http://schemas.microsoft.com/office/powerpoint/2010/main" val="412766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2DC1E0E-32C4-0A62-9F28-596218D1C637}"/>
              </a:ext>
            </a:extLst>
          </p:cNvPr>
          <p:cNvSpPr>
            <a:spLocks noGrp="1"/>
          </p:cNvSpPr>
          <p:nvPr>
            <p:ph type="ctrTitle"/>
          </p:nvPr>
        </p:nvSpPr>
        <p:spPr>
          <a:xfrm>
            <a:off x="977901" y="6381751"/>
            <a:ext cx="11061700" cy="311149"/>
          </a:xfrm>
        </p:spPr>
        <p:txBody>
          <a:bodyPr/>
          <a:lstStyle/>
          <a:p>
            <a:pPr algn="r" eaLnBrk="1" hangingPunct="1"/>
            <a:r>
              <a:rPr lang="en-US" altLang="en-US" sz="1600" dirty="0">
                <a:latin typeface="Arial" panose="020B0604020202020204" pitchFamily="34" charset="0"/>
                <a:cs typeface="Arial" panose="020B0604020202020204" pitchFamily="34" charset="0"/>
              </a:rPr>
              <a:t>Language and Life Journey</a:t>
            </a:r>
          </a:p>
        </p:txBody>
      </p:sp>
      <p:sp>
        <p:nvSpPr>
          <p:cNvPr id="5123" name="Subtitle 2">
            <a:extLst>
              <a:ext uri="{FF2B5EF4-FFF2-40B4-BE49-F238E27FC236}">
                <a16:creationId xmlns:a16="http://schemas.microsoft.com/office/drawing/2014/main" id="{53036B43-AFC9-595F-7D39-F8952D8F2347}"/>
              </a:ext>
            </a:extLst>
          </p:cNvPr>
          <p:cNvSpPr>
            <a:spLocks noGrp="1" noChangeArrowheads="1"/>
          </p:cNvSpPr>
          <p:nvPr>
            <p:ph type="subTitle" idx="1"/>
          </p:nvPr>
        </p:nvSpPr>
        <p:spPr>
          <a:xfrm>
            <a:off x="605367" y="455084"/>
            <a:ext cx="11061700" cy="844549"/>
          </a:xfrm>
        </p:spPr>
        <p:txBody>
          <a:bodyPr/>
          <a:lstStyle/>
          <a:p>
            <a:pPr algn="l"/>
            <a:r>
              <a:rPr lang="en-GB" altLang="en-US" sz="4267" b="1" dirty="0">
                <a:solidFill>
                  <a:srgbClr val="C00000"/>
                </a:solidFill>
              </a:rPr>
              <a:t>Life Journey</a:t>
            </a:r>
          </a:p>
        </p:txBody>
      </p:sp>
      <p:cxnSp>
        <p:nvCxnSpPr>
          <p:cNvPr id="10" name="Straight Connector 9">
            <a:extLst>
              <a:ext uri="{FF2B5EF4-FFF2-40B4-BE49-F238E27FC236}">
                <a16:creationId xmlns:a16="http://schemas.microsoft.com/office/drawing/2014/main" id="{D69F4371-25D4-41F9-E379-B506B4A99359}"/>
              </a:ext>
            </a:extLst>
          </p:cNvPr>
          <p:cNvCxnSpPr/>
          <p:nvPr/>
        </p:nvCxnSpPr>
        <p:spPr>
          <a:xfrm>
            <a:off x="1" y="6517218"/>
            <a:ext cx="9478433" cy="2116"/>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5" name="Subtitle 2">
            <a:extLst>
              <a:ext uri="{FF2B5EF4-FFF2-40B4-BE49-F238E27FC236}">
                <a16:creationId xmlns:a16="http://schemas.microsoft.com/office/drawing/2014/main" id="{162FC122-1056-29C5-F7CC-4F84C0728EF8}"/>
              </a:ext>
            </a:extLst>
          </p:cNvPr>
          <p:cNvSpPr txBox="1">
            <a:spLocks/>
          </p:cNvSpPr>
          <p:nvPr/>
        </p:nvSpPr>
        <p:spPr bwMode="auto">
          <a:xfrm>
            <a:off x="565150" y="1468964"/>
            <a:ext cx="11061700" cy="50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42900" indent="-342900">
              <a:spcAft>
                <a:spcPts val="1200"/>
              </a:spcAft>
            </a:pPr>
            <a:r>
              <a:rPr lang="en-GB" sz="2400" dirty="0">
                <a:latin typeface="Arial" panose="020B0604020202020204" pitchFamily="34" charset="0"/>
                <a:cs typeface="Arial" panose="020B0604020202020204" pitchFamily="34" charset="0"/>
              </a:rPr>
              <a:t>Key words- language, identity, lived experience </a:t>
            </a:r>
          </a:p>
          <a:p>
            <a:pPr marL="342900" indent="-342900">
              <a:spcAft>
                <a:spcPts val="1200"/>
              </a:spcAft>
            </a:pPr>
            <a:r>
              <a:rPr lang="en-GB" sz="2400" dirty="0">
                <a:latin typeface="Arial" panose="020B0604020202020204" pitchFamily="34" charset="0"/>
                <a:cs typeface="Arial" panose="020B0604020202020204" pitchFamily="34" charset="0"/>
              </a:rPr>
              <a:t>Connection </a:t>
            </a:r>
          </a:p>
          <a:p>
            <a:pPr marL="342900" indent="-342900">
              <a:spcAft>
                <a:spcPts val="1200"/>
              </a:spcAft>
            </a:pPr>
            <a:r>
              <a:rPr lang="en-GB" sz="2400" dirty="0">
                <a:latin typeface="Arial" panose="020B0604020202020204" pitchFamily="34" charset="0"/>
                <a:cs typeface="Arial" panose="020B0604020202020204" pitchFamily="34" charset="0"/>
              </a:rPr>
              <a:t>The gift of experience the truth unwrapped- your life your story 2021.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There is no greater agony then baring an untold story inside of you - Maya Angelou 1970</a:t>
            </a:r>
          </a:p>
          <a:p>
            <a:pPr marL="342900" indent="-342900">
              <a:spcAft>
                <a:spcPts val="1200"/>
              </a:spcAft>
            </a:pPr>
            <a:r>
              <a:rPr lang="en-GB" sz="2400" dirty="0">
                <a:latin typeface="Arial" panose="020B0604020202020204" pitchFamily="34" charset="0"/>
                <a:cs typeface="Arial" panose="020B0604020202020204" pitchFamily="34" charset="0"/>
              </a:rPr>
              <a:t>Write what should not be forgotten- Isabel Allende </a:t>
            </a:r>
          </a:p>
          <a:p>
            <a:pPr marL="342900" indent="-342900">
              <a:spcAft>
                <a:spcPts val="1200"/>
              </a:spcAft>
            </a:pPr>
            <a:r>
              <a:rPr lang="en-GB" sz="2400" dirty="0">
                <a:latin typeface="Arial" panose="020B0604020202020204" pitchFamily="34" charset="0"/>
                <a:cs typeface="Arial" panose="020B0604020202020204" pitchFamily="34" charset="0"/>
              </a:rPr>
              <a:t>We read to know that we are not alone- CS Lewis </a:t>
            </a:r>
          </a:p>
          <a:p>
            <a:pPr marL="342900" indent="-342900">
              <a:spcAft>
                <a:spcPts val="1200"/>
              </a:spcAft>
            </a:pPr>
            <a:r>
              <a:rPr lang="en-GB" sz="2400" dirty="0">
                <a:latin typeface="Arial" panose="020B0604020202020204" pitchFamily="34" charset="0"/>
                <a:cs typeface="Arial" panose="020B0604020202020204" pitchFamily="34" charset="0"/>
              </a:rPr>
              <a:t>Life journey guide- background and next steps </a:t>
            </a:r>
          </a:p>
          <a:p>
            <a:pPr eaLnBrk="1" hangingPunct="1">
              <a:lnSpc>
                <a:spcPct val="100000"/>
              </a:lnSpc>
              <a:spcBef>
                <a:spcPct val="0"/>
              </a:spcBef>
              <a:buFontTx/>
              <a:buNone/>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3755739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E99710CFEC843960242ABE5364374" ma:contentTypeVersion="16" ma:contentTypeDescription="Create a new document." ma:contentTypeScope="" ma:versionID="744598badbae1acb8ba8c0b5dc8c24dc">
  <xsd:schema xmlns:xsd="http://www.w3.org/2001/XMLSchema" xmlns:xs="http://www.w3.org/2001/XMLSchema" xmlns:p="http://schemas.microsoft.com/office/2006/metadata/properties" xmlns:ns2="108bb027-bbe2-4c07-94b9-6d467ad522db" xmlns:ns3="673b03eb-50a1-41e2-abd6-48ba8935fb39" targetNamespace="http://schemas.microsoft.com/office/2006/metadata/properties" ma:root="true" ma:fieldsID="f2aa1c893010dd51a1ed2d109416a3ab" ns2:_="" ns3:_="">
    <xsd:import namespace="108bb027-bbe2-4c07-94b9-6d467ad522db"/>
    <xsd:import namespace="673b03eb-50a1-41e2-abd6-48ba8935fb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bb027-bbe2-4c07-94b9-6d467ad522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428078d-4db8-4d5e-8d14-b8ed8ea4017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3b03eb-50a1-41e2-abd6-48ba8935fb3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d31211-0676-4939-8c53-a8afd366afb3}" ma:internalName="TaxCatchAll" ma:showField="CatchAllData" ma:web="673b03eb-50a1-41e2-abd6-48ba8935fb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73b03eb-50a1-41e2-abd6-48ba8935fb39" xsi:nil="true"/>
    <lcf76f155ced4ddcb4097134ff3c332f xmlns="108bb027-bbe2-4c07-94b9-6d467ad522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3717C-3A7A-48FE-B3D9-F913744E8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8bb027-bbe2-4c07-94b9-6d467ad522db"/>
    <ds:schemaRef ds:uri="673b03eb-50a1-41e2-abd6-48ba8935fb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92DF33-F84A-445F-867A-4922D8A4985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73b03eb-50a1-41e2-abd6-48ba8935fb39"/>
    <ds:schemaRef ds:uri="108bb027-bbe2-4c07-94b9-6d467ad522db"/>
    <ds:schemaRef ds:uri="http://www.w3.org/XML/1998/namespace"/>
  </ds:schemaRefs>
</ds:datastoreItem>
</file>

<file path=customXml/itemProps3.xml><?xml version="1.0" encoding="utf-8"?>
<ds:datastoreItem xmlns:ds="http://schemas.openxmlformats.org/officeDocument/2006/customXml" ds:itemID="{E3D93664-9794-4A62-810F-F6E15012E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1997</TotalTime>
  <Words>1204</Words>
  <Application>Microsoft Office PowerPoint</Application>
  <PresentationFormat>Widescreen</PresentationFormat>
  <Paragraphs>116</Paragraphs>
  <Slides>13</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Document</vt:lpstr>
      <vt:lpstr>LANGUAGE AND LIFE JOURNEY </vt:lpstr>
      <vt:lpstr>Language and Life Journey</vt:lpstr>
      <vt:lpstr>Language and Life Journey</vt:lpstr>
      <vt:lpstr>Language and Life Journey</vt:lpstr>
      <vt:lpstr>Language and Life Journey</vt:lpstr>
      <vt:lpstr>Language and Life Journey</vt:lpstr>
      <vt:lpstr>Language and Life Journey</vt:lpstr>
      <vt:lpstr>Language and Life Journey</vt:lpstr>
      <vt:lpstr>Language and Life Journey</vt:lpstr>
      <vt:lpstr>Language and Life Journey</vt:lpstr>
      <vt:lpstr>Language and Life Journey</vt:lpstr>
      <vt:lpstr>Language and Life Journey</vt:lpstr>
      <vt:lpstr>Language and Life Journey</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Kaur, Narinder</dc:creator>
  <cp:lastModifiedBy>Smith, Helen</cp:lastModifiedBy>
  <cp:revision>70</cp:revision>
  <dcterms:created xsi:type="dcterms:W3CDTF">2022-08-03T08:06:26Z</dcterms:created>
  <dcterms:modified xsi:type="dcterms:W3CDTF">2022-11-15T11:53:38Z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0x0101001C9E99710CFEC843960242ABE5364374</vt:lpwstr>
  </property>
  <property fmtid="{D5CDD505-2E9C-101B-9397-08002B2CF9AE}" pid="3" name="MediaServiceImageTags">
    <vt:lpwstr/>
  </property>
</Properties>
</file>