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F8D0E-2F03-4587-A92C-0E4C8261B16D}" v="5" dt="2023-10-10T09:05:52.434"/>
    <p1510:client id="{4DA7C401-F2DB-68DF-1BC4-A75E439F1227}" v="6" dt="2023-10-09T16:51:05.351"/>
    <p1510:client id="{50A835D2-B7F8-CE69-5381-603CADE3FD69}" v="33" dt="2023-10-09T16:58:44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ra Park" userId="547da7ea-b767-4a80-a226-a91e712ed6a4" providerId="ADAL" clId="{7ACA5FB4-EB80-4342-B021-9B1D041FA9F1}"/>
    <pc:docChg chg="undo custSel modSld">
      <pc:chgData name="Saira Park" userId="547da7ea-b767-4a80-a226-a91e712ed6a4" providerId="ADAL" clId="{7ACA5FB4-EB80-4342-B021-9B1D041FA9F1}" dt="2023-09-15T11:44:31.700" v="225" actId="113"/>
      <pc:docMkLst>
        <pc:docMk/>
      </pc:docMkLst>
      <pc:sldChg chg="modSp mod">
        <pc:chgData name="Saira Park" userId="547da7ea-b767-4a80-a226-a91e712ed6a4" providerId="ADAL" clId="{7ACA5FB4-EB80-4342-B021-9B1D041FA9F1}" dt="2023-09-15T11:44:31.700" v="225" actId="113"/>
        <pc:sldMkLst>
          <pc:docMk/>
          <pc:sldMk cId="2170541668" sldId="256"/>
        </pc:sldMkLst>
        <pc:spChg chg="mod">
          <ac:chgData name="Saira Park" userId="547da7ea-b767-4a80-a226-a91e712ed6a4" providerId="ADAL" clId="{7ACA5FB4-EB80-4342-B021-9B1D041FA9F1}" dt="2023-09-15T11:31:04.794" v="218" actId="14100"/>
          <ac:spMkLst>
            <pc:docMk/>
            <pc:sldMk cId="2170541668" sldId="256"/>
            <ac:spMk id="2" creationId="{C405F5C2-1C90-498A-BB55-C13044FF2CDB}"/>
          </ac:spMkLst>
        </pc:spChg>
        <pc:spChg chg="mod">
          <ac:chgData name="Saira Park" userId="547da7ea-b767-4a80-a226-a91e712ed6a4" providerId="ADAL" clId="{7ACA5FB4-EB80-4342-B021-9B1D041FA9F1}" dt="2023-09-15T11:21:48.537" v="54" actId="1076"/>
          <ac:spMkLst>
            <pc:docMk/>
            <pc:sldMk cId="2170541668" sldId="256"/>
            <ac:spMk id="3" creationId="{1D040B63-F557-51A2-67BE-82EA09FE653F}"/>
          </ac:spMkLst>
        </pc:spChg>
        <pc:spChg chg="mod">
          <ac:chgData name="Saira Park" userId="547da7ea-b767-4a80-a226-a91e712ed6a4" providerId="ADAL" clId="{7ACA5FB4-EB80-4342-B021-9B1D041FA9F1}" dt="2023-09-15T11:22:14.088" v="60" actId="1076"/>
          <ac:spMkLst>
            <pc:docMk/>
            <pc:sldMk cId="2170541668" sldId="256"/>
            <ac:spMk id="7" creationId="{C0359B89-1A64-7481-0DB3-A059C126F723}"/>
          </ac:spMkLst>
        </pc:spChg>
        <pc:spChg chg="mod">
          <ac:chgData name="Saira Park" userId="547da7ea-b767-4a80-a226-a91e712ed6a4" providerId="ADAL" clId="{7ACA5FB4-EB80-4342-B021-9B1D041FA9F1}" dt="2023-09-15T11:30:03.816" v="208" actId="255"/>
          <ac:spMkLst>
            <pc:docMk/>
            <pc:sldMk cId="2170541668" sldId="256"/>
            <ac:spMk id="41" creationId="{878E9669-B349-4141-9914-5B7E4905FBD5}"/>
          </ac:spMkLst>
        </pc:spChg>
        <pc:spChg chg="mod">
          <ac:chgData name="Saira Park" userId="547da7ea-b767-4a80-a226-a91e712ed6a4" providerId="ADAL" clId="{7ACA5FB4-EB80-4342-B021-9B1D041FA9F1}" dt="2023-09-15T11:31:58.071" v="219" actId="20577"/>
          <ac:spMkLst>
            <pc:docMk/>
            <pc:sldMk cId="2170541668" sldId="256"/>
            <ac:spMk id="43" creationId="{58628DAC-B4AB-4AC9-A016-69B74E83CCCD}"/>
          </ac:spMkLst>
        </pc:spChg>
        <pc:spChg chg="mod">
          <ac:chgData name="Saira Park" userId="547da7ea-b767-4a80-a226-a91e712ed6a4" providerId="ADAL" clId="{7ACA5FB4-EB80-4342-B021-9B1D041FA9F1}" dt="2023-09-15T11:44:31.700" v="225" actId="113"/>
          <ac:spMkLst>
            <pc:docMk/>
            <pc:sldMk cId="2170541668" sldId="256"/>
            <ac:spMk id="44" creationId="{1EB020E7-CC38-4002-9B2A-428B8D14C4CC}"/>
          </ac:spMkLst>
        </pc:spChg>
        <pc:spChg chg="mod">
          <ac:chgData name="Saira Park" userId="547da7ea-b767-4a80-a226-a91e712ed6a4" providerId="ADAL" clId="{7ACA5FB4-EB80-4342-B021-9B1D041FA9F1}" dt="2023-09-15T11:28:46.877" v="199" actId="1076"/>
          <ac:spMkLst>
            <pc:docMk/>
            <pc:sldMk cId="2170541668" sldId="256"/>
            <ac:spMk id="45" creationId="{C55D31F2-BDE2-4DFB-A41F-11307B86135E}"/>
          </ac:spMkLst>
        </pc:spChg>
        <pc:spChg chg="mod">
          <ac:chgData name="Saira Park" userId="547da7ea-b767-4a80-a226-a91e712ed6a4" providerId="ADAL" clId="{7ACA5FB4-EB80-4342-B021-9B1D041FA9F1}" dt="2023-09-15T11:32:08.239" v="220" actId="20577"/>
          <ac:spMkLst>
            <pc:docMk/>
            <pc:sldMk cId="2170541668" sldId="256"/>
            <ac:spMk id="46" creationId="{6CE6E84E-93C1-40CE-B6C8-B8A4B15D8B27}"/>
          </ac:spMkLst>
        </pc:spChg>
        <pc:spChg chg="mod">
          <ac:chgData name="Saira Park" userId="547da7ea-b767-4a80-a226-a91e712ed6a4" providerId="ADAL" clId="{7ACA5FB4-EB80-4342-B021-9B1D041FA9F1}" dt="2023-09-15T11:28:37.977" v="198" actId="1076"/>
          <ac:spMkLst>
            <pc:docMk/>
            <pc:sldMk cId="2170541668" sldId="256"/>
            <ac:spMk id="47" creationId="{6C7C7D84-0585-41F4-B772-84C98B5BEDB3}"/>
          </ac:spMkLst>
        </pc:spChg>
        <pc:spChg chg="mod">
          <ac:chgData name="Saira Park" userId="547da7ea-b767-4a80-a226-a91e712ed6a4" providerId="ADAL" clId="{7ACA5FB4-EB80-4342-B021-9B1D041FA9F1}" dt="2023-09-15T11:29:25.318" v="205" actId="1076"/>
          <ac:spMkLst>
            <pc:docMk/>
            <pc:sldMk cId="2170541668" sldId="256"/>
            <ac:spMk id="48" creationId="{760174EB-1AA0-4E48-97E8-69D0711A562E}"/>
          </ac:spMkLst>
        </pc:spChg>
        <pc:graphicFrameChg chg="mod">
          <ac:chgData name="Saira Park" userId="547da7ea-b767-4a80-a226-a91e712ed6a4" providerId="ADAL" clId="{7ACA5FB4-EB80-4342-B021-9B1D041FA9F1}" dt="2023-09-15T11:29:20.099" v="204" actId="1076"/>
          <ac:graphicFrameMkLst>
            <pc:docMk/>
            <pc:sldMk cId="2170541668" sldId="256"/>
            <ac:graphicFrameMk id="4" creationId="{12DEDA75-DAED-43C8-A57A-0477F92B3A3E}"/>
          </ac:graphicFrameMkLst>
        </pc:graphicFrameChg>
        <pc:picChg chg="mod">
          <ac:chgData name="Saira Park" userId="547da7ea-b767-4a80-a226-a91e712ed6a4" providerId="ADAL" clId="{7ACA5FB4-EB80-4342-B021-9B1D041FA9F1}" dt="2023-09-15T11:29:31.472" v="207" actId="1076"/>
          <ac:picMkLst>
            <pc:docMk/>
            <pc:sldMk cId="2170541668" sldId="256"/>
            <ac:picMk id="50" creationId="{651E1CDA-9DA2-43A6-A740-6B05EBAE4FD4}"/>
          </ac:picMkLst>
        </pc:picChg>
      </pc:sldChg>
    </pc:docChg>
  </pc:docChgLst>
  <pc:docChgLst>
    <pc:chgData name="Saira Park" userId="547da7ea-b767-4a80-a226-a91e712ed6a4" providerId="ADAL" clId="{2CEF8D0E-2F03-4587-A92C-0E4C8261B16D}"/>
    <pc:docChg chg="undo redo custSel modSld">
      <pc:chgData name="Saira Park" userId="547da7ea-b767-4a80-a226-a91e712ed6a4" providerId="ADAL" clId="{2CEF8D0E-2F03-4587-A92C-0E4C8261B16D}" dt="2023-10-10T09:07:23.533" v="132" actId="14100"/>
      <pc:docMkLst>
        <pc:docMk/>
      </pc:docMkLst>
      <pc:sldChg chg="modSp mod">
        <pc:chgData name="Saira Park" userId="547da7ea-b767-4a80-a226-a91e712ed6a4" providerId="ADAL" clId="{2CEF8D0E-2F03-4587-A92C-0E4C8261B16D}" dt="2023-10-10T09:07:23.533" v="132" actId="14100"/>
        <pc:sldMkLst>
          <pc:docMk/>
          <pc:sldMk cId="2170541668" sldId="256"/>
        </pc:sldMkLst>
        <pc:spChg chg="mod">
          <ac:chgData name="Saira Park" userId="547da7ea-b767-4a80-a226-a91e712ed6a4" providerId="ADAL" clId="{2CEF8D0E-2F03-4587-A92C-0E4C8261B16D}" dt="2023-10-10T09:04:58.674" v="79" actId="14100"/>
          <ac:spMkLst>
            <pc:docMk/>
            <pc:sldMk cId="2170541668" sldId="256"/>
            <ac:spMk id="2" creationId="{C405F5C2-1C90-498A-BB55-C13044FF2CDB}"/>
          </ac:spMkLst>
        </pc:spChg>
        <pc:spChg chg="mod">
          <ac:chgData name="Saira Park" userId="547da7ea-b767-4a80-a226-a91e712ed6a4" providerId="ADAL" clId="{2CEF8D0E-2F03-4587-A92C-0E4C8261B16D}" dt="2023-10-10T09:07:23.533" v="132" actId="14100"/>
          <ac:spMkLst>
            <pc:docMk/>
            <pc:sldMk cId="2170541668" sldId="256"/>
            <ac:spMk id="7" creationId="{C0359B89-1A64-7481-0DB3-A059C126F723}"/>
          </ac:spMkLst>
        </pc:spChg>
        <pc:spChg chg="mod">
          <ac:chgData name="Saira Park" userId="547da7ea-b767-4a80-a226-a91e712ed6a4" providerId="ADAL" clId="{2CEF8D0E-2F03-4587-A92C-0E4C8261B16D}" dt="2023-10-09T16:59:30.002" v="0" actId="113"/>
          <ac:spMkLst>
            <pc:docMk/>
            <pc:sldMk cId="2170541668" sldId="256"/>
            <ac:spMk id="41" creationId="{878E9669-B349-4141-9914-5B7E4905FBD5}"/>
          </ac:spMkLst>
        </pc:spChg>
        <pc:spChg chg="mod">
          <ac:chgData name="Saira Park" userId="547da7ea-b767-4a80-a226-a91e712ed6a4" providerId="ADAL" clId="{2CEF8D0E-2F03-4587-A92C-0E4C8261B16D}" dt="2023-10-10T09:07:08.490" v="128" actId="1076"/>
          <ac:spMkLst>
            <pc:docMk/>
            <pc:sldMk cId="2170541668" sldId="256"/>
            <ac:spMk id="44" creationId="{1EB020E7-CC38-4002-9B2A-428B8D14C4CC}"/>
          </ac:spMkLst>
        </pc:spChg>
        <pc:spChg chg="mod">
          <ac:chgData name="Saira Park" userId="547da7ea-b767-4a80-a226-a91e712ed6a4" providerId="ADAL" clId="{2CEF8D0E-2F03-4587-A92C-0E4C8261B16D}" dt="2023-10-10T09:00:49.171" v="68" actId="1076"/>
          <ac:spMkLst>
            <pc:docMk/>
            <pc:sldMk cId="2170541668" sldId="256"/>
            <ac:spMk id="45" creationId="{C55D31F2-BDE2-4DFB-A41F-11307B86135E}"/>
          </ac:spMkLst>
        </pc:spChg>
        <pc:spChg chg="mod">
          <ac:chgData name="Saira Park" userId="547da7ea-b767-4a80-a226-a91e712ed6a4" providerId="ADAL" clId="{2CEF8D0E-2F03-4587-A92C-0E4C8261B16D}" dt="2023-10-10T09:00:52.094" v="69" actId="1076"/>
          <ac:spMkLst>
            <pc:docMk/>
            <pc:sldMk cId="2170541668" sldId="256"/>
            <ac:spMk id="46" creationId="{6CE6E84E-93C1-40CE-B6C8-B8A4B15D8B27}"/>
          </ac:spMkLst>
        </pc:spChg>
        <pc:spChg chg="mod">
          <ac:chgData name="Saira Park" userId="547da7ea-b767-4a80-a226-a91e712ed6a4" providerId="ADAL" clId="{2CEF8D0E-2F03-4587-A92C-0E4C8261B16D}" dt="2023-10-10T09:06:48.007" v="127" actId="1076"/>
          <ac:spMkLst>
            <pc:docMk/>
            <pc:sldMk cId="2170541668" sldId="256"/>
            <ac:spMk id="47" creationId="{6C7C7D84-0585-41F4-B772-84C98B5BEDB3}"/>
          </ac:spMkLst>
        </pc:spChg>
      </pc:sldChg>
    </pc:docChg>
  </pc:docChgLst>
  <pc:docChgLst>
    <pc:chgData name="Saira Park" userId="S::saira.park@northumberland.gov.uk::547da7ea-b767-4a80-a226-a91e712ed6a4" providerId="AD" clId="Web-{50A835D2-B7F8-CE69-5381-603CADE3FD69}"/>
    <pc:docChg chg="modSld">
      <pc:chgData name="Saira Park" userId="S::saira.park@northumberland.gov.uk::547da7ea-b767-4a80-a226-a91e712ed6a4" providerId="AD" clId="Web-{50A835D2-B7F8-CE69-5381-603CADE3FD69}" dt="2023-10-09T16:58:39.299" v="14" actId="20577"/>
      <pc:docMkLst>
        <pc:docMk/>
      </pc:docMkLst>
      <pc:sldChg chg="modSp">
        <pc:chgData name="Saira Park" userId="S::saira.park@northumberland.gov.uk::547da7ea-b767-4a80-a226-a91e712ed6a4" providerId="AD" clId="Web-{50A835D2-B7F8-CE69-5381-603CADE3FD69}" dt="2023-10-09T16:58:39.299" v="14" actId="20577"/>
        <pc:sldMkLst>
          <pc:docMk/>
          <pc:sldMk cId="2170541668" sldId="256"/>
        </pc:sldMkLst>
        <pc:spChg chg="mod">
          <ac:chgData name="Saira Park" userId="S::saira.park@northumberland.gov.uk::547da7ea-b767-4a80-a226-a91e712ed6a4" providerId="AD" clId="Web-{50A835D2-B7F8-CE69-5381-603CADE3FD69}" dt="2023-10-09T16:58:08.203" v="8" actId="20577"/>
          <ac:spMkLst>
            <pc:docMk/>
            <pc:sldMk cId="2170541668" sldId="256"/>
            <ac:spMk id="45" creationId="{C55D31F2-BDE2-4DFB-A41F-11307B86135E}"/>
          </ac:spMkLst>
        </pc:spChg>
        <pc:spChg chg="mod">
          <ac:chgData name="Saira Park" userId="S::saira.park@northumberland.gov.uk::547da7ea-b767-4a80-a226-a91e712ed6a4" providerId="AD" clId="Web-{50A835D2-B7F8-CE69-5381-603CADE3FD69}" dt="2023-10-09T16:58:39.299" v="14" actId="20577"/>
          <ac:spMkLst>
            <pc:docMk/>
            <pc:sldMk cId="2170541668" sldId="256"/>
            <ac:spMk id="46" creationId="{6CE6E84E-93C1-40CE-B6C8-B8A4B15D8B27}"/>
          </ac:spMkLst>
        </pc:spChg>
      </pc:sldChg>
    </pc:docChg>
  </pc:docChgLst>
  <pc:docChgLst>
    <pc:chgData name="Saira Park" userId="S::saira.park@northumberland.gov.uk::547da7ea-b767-4a80-a226-a91e712ed6a4" providerId="AD" clId="Web-{4DA7C401-F2DB-68DF-1BC4-A75E439F1227}"/>
    <pc:docChg chg="modSld">
      <pc:chgData name="Saira Park" userId="S::saira.park@northumberland.gov.uk::547da7ea-b767-4a80-a226-a91e712ed6a4" providerId="AD" clId="Web-{4DA7C401-F2DB-68DF-1BC4-A75E439F1227}" dt="2023-10-09T16:51:05.351" v="2" actId="20577"/>
      <pc:docMkLst>
        <pc:docMk/>
      </pc:docMkLst>
      <pc:sldChg chg="modSp">
        <pc:chgData name="Saira Park" userId="S::saira.park@northumberland.gov.uk::547da7ea-b767-4a80-a226-a91e712ed6a4" providerId="AD" clId="Web-{4DA7C401-F2DB-68DF-1BC4-A75E439F1227}" dt="2023-10-09T16:51:05.351" v="2" actId="20577"/>
        <pc:sldMkLst>
          <pc:docMk/>
          <pc:sldMk cId="2170541668" sldId="256"/>
        </pc:sldMkLst>
        <pc:spChg chg="mod">
          <ac:chgData name="Saira Park" userId="S::saira.park@northumberland.gov.uk::547da7ea-b767-4a80-a226-a91e712ed6a4" providerId="AD" clId="Web-{4DA7C401-F2DB-68DF-1BC4-A75E439F1227}" dt="2023-10-09T16:51:05.351" v="2" actId="20577"/>
          <ac:spMkLst>
            <pc:docMk/>
            <pc:sldMk cId="2170541668" sldId="256"/>
            <ac:spMk id="45" creationId="{C55D31F2-BDE2-4DFB-A41F-11307B86135E}"/>
          </ac:spMkLst>
        </pc:spChg>
      </pc:sldChg>
    </pc:docChg>
  </pc:docChgLst>
  <pc:docChgLst>
    <pc:chgData name="Saira Park" userId="S::saira.park@northumberland.gov.uk::547da7ea-b767-4a80-a226-a91e712ed6a4" providerId="AD" clId="Web-{5474A937-929B-BD28-0760-DC9D10C9E667}"/>
    <pc:docChg chg="modSld">
      <pc:chgData name="Saira Park" userId="S::saira.park@northumberland.gov.uk::547da7ea-b767-4a80-a226-a91e712ed6a4" providerId="AD" clId="Web-{5474A937-929B-BD28-0760-DC9D10C9E667}" dt="2023-09-15T11:21:00.731" v="4" actId="20577"/>
      <pc:docMkLst>
        <pc:docMk/>
      </pc:docMkLst>
      <pc:sldChg chg="modSp">
        <pc:chgData name="Saira Park" userId="S::saira.park@northumberland.gov.uk::547da7ea-b767-4a80-a226-a91e712ed6a4" providerId="AD" clId="Web-{5474A937-929B-BD28-0760-DC9D10C9E667}" dt="2023-09-15T11:21:00.731" v="4" actId="20577"/>
        <pc:sldMkLst>
          <pc:docMk/>
          <pc:sldMk cId="2170541668" sldId="256"/>
        </pc:sldMkLst>
        <pc:spChg chg="mod">
          <ac:chgData name="Saira Park" userId="S::saira.park@northumberland.gov.uk::547da7ea-b767-4a80-a226-a91e712ed6a4" providerId="AD" clId="Web-{5474A937-929B-BD28-0760-DC9D10C9E667}" dt="2023-09-15T11:21:00.731" v="4" actId="20577"/>
          <ac:spMkLst>
            <pc:docMk/>
            <pc:sldMk cId="2170541668" sldId="256"/>
            <ac:spMk id="43" creationId="{58628DAC-B4AB-4AC9-A016-69B74E83CCC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6B4-4F7F-AF7D-5F2BA39AF1F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6B4-4F7F-AF7D-5F2BA39AF1F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6B4-4F7F-AF7D-5F2BA39AF1F9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A7F-43F5-84E7-2BD9B23A15AE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6B4-4F7F-AF7D-5F2BA39AF1F9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6B4-4F7F-AF7D-5F2BA39AF1F9}"/>
              </c:ext>
            </c:extLst>
          </c:dPt>
          <c:dPt>
            <c:idx val="6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96B4-4F7F-AF7D-5F2BA39AF1F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6B4-4F7F-AF7D-5F2BA39AF1F9}"/>
                </c:ext>
              </c:extLst>
            </c:dLbl>
            <c:dLbl>
              <c:idx val="1"/>
              <c:layout>
                <c:manualLayout>
                  <c:x val="-0.16526113936406911"/>
                  <c:y val="4.29894302768708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6B4-4F7F-AF7D-5F2BA39AF1F9}"/>
                </c:ext>
              </c:extLst>
            </c:dLbl>
            <c:dLbl>
              <c:idx val="2"/>
              <c:layout>
                <c:manualLayout>
                  <c:x val="-0.15026484739273557"/>
                  <c:y val="-0.14971644841833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6B4-4F7F-AF7D-5F2BA39AF1F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A7F-43F5-84E7-2BD9B23A15AE}"/>
                </c:ext>
              </c:extLst>
            </c:dLbl>
            <c:dLbl>
              <c:idx val="4"/>
              <c:layout>
                <c:manualLayout>
                  <c:x val="0.1460695721975479"/>
                  <c:y val="-0.1545317256626598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6B4-4F7F-AF7D-5F2BA39AF1F9}"/>
                </c:ext>
              </c:extLst>
            </c:dLbl>
            <c:dLbl>
              <c:idx val="5"/>
              <c:layout>
                <c:manualLayout>
                  <c:x val="0.15267531377850596"/>
                  <c:y val="4.29894302768708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6B4-4F7F-AF7D-5F2BA39AF1F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6B4-4F7F-AF7D-5F2BA39A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4-4F7F-AF7D-5F2BA39AF1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85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31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9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79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88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3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62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03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FB9E-7C1A-4735-9D84-8406322A0E7A}" type="datetimeFigureOut">
              <a:rPr lang="en-GB" smtClean="0"/>
              <a:t>10/10/2023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6C03A-C4F6-4A21-A323-40F23816D4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human-trafficking-victims-referral-and-assessment-forms/guidance-on-the-national-referral-mechanism-for-potential-adult-victims-of-modern-slavery-england-and-wales#Section-5" TargetMode="External"/><Relationship Id="rId13" Type="http://schemas.openxmlformats.org/officeDocument/2006/relationships/hyperlink" Target="https://www.gov.uk/government/publications/modern-slavery-training-resource-page/modern-slavery-training-resource-page#training-and-awareness-raising-resources" TargetMode="External"/><Relationship Id="rId18" Type="http://schemas.openxmlformats.org/officeDocument/2006/relationships/hyperlink" Target="https://www.legislation.gov.uk/ukpga/2015/30/section/45/enacted" TargetMode="External"/><Relationship Id="rId3" Type="http://schemas.openxmlformats.org/officeDocument/2006/relationships/chart" Target="../charts/chart1.xml"/><Relationship Id="rId7" Type="http://schemas.openxmlformats.org/officeDocument/2006/relationships/hyperlink" Target="https://mca-cs.trixonline.co.uk/chapter/making-a-best-interests-decision#the-best-interest-decision" TargetMode="External"/><Relationship Id="rId12" Type="http://schemas.openxmlformats.org/officeDocument/2006/relationships/hyperlink" Target="https://www.youtube.com/watch?v=1w3Zc0MdmyU" TargetMode="External"/><Relationship Id="rId17" Type="http://schemas.openxmlformats.org/officeDocument/2006/relationships/hyperlink" Target="https://www.flipsnack.com/CA7CFEBBDC9/simple-nrm-guide-london/full-view.html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ncc.learningpool.com/course/view.php?id=276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odernslaveryhelpline.org/report" TargetMode="External"/><Relationship Id="rId11" Type="http://schemas.openxmlformats.org/officeDocument/2006/relationships/hyperlink" Target="https://youtu.be/jkpXxS6dzkw" TargetMode="External"/><Relationship Id="rId5" Type="http://schemas.openxmlformats.org/officeDocument/2006/relationships/hyperlink" Target="https://www.gov.uk/government/publications/human-trafficking-victims-referral-and-assessment-forms/guidance-on-the-national-referral-mechanism-for-potential-adult-victims-of-modern-slavery-england-and-wales#Section-4" TargetMode="External"/><Relationship Id="rId15" Type="http://schemas.openxmlformats.org/officeDocument/2006/relationships/hyperlink" Target="https://unitedkingdom.iom.int/national-referral-mechanism-analysis-briefs#:~:text=The%20briefings%20will,NRM%20data%20release." TargetMode="External"/><Relationship Id="rId10" Type="http://schemas.openxmlformats.org/officeDocument/2006/relationships/hyperlink" Target="mailto:nrm@modernslavery.gov.uk" TargetMode="External"/><Relationship Id="rId4" Type="http://schemas.openxmlformats.org/officeDocument/2006/relationships/hyperlink" Target="https://www.gov.uk/government/publications/human-trafficking-victims-referral-and-assessment-forms/guidance-on-the-national-referral-mechanism-for-potential-adult-victims-of-modern-slavery-england-and-wales" TargetMode="External"/><Relationship Id="rId9" Type="http://schemas.openxmlformats.org/officeDocument/2006/relationships/hyperlink" Target="https://www.modernslavery.gov.uk/start" TargetMode="External"/><Relationship Id="rId14" Type="http://schemas.openxmlformats.org/officeDocument/2006/relationships/hyperlink" Target="https://www.policingslavery.co.uk/ModernSlaveryBorderForce/presentation_html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>
            <a:extLst>
              <a:ext uri="{FF2B5EF4-FFF2-40B4-BE49-F238E27FC236}">
                <a16:creationId xmlns:a16="http://schemas.microsoft.com/office/drawing/2014/main" id="{651E1CDA-9DA2-43A6-A740-6B05EBAE4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95169" y="1430793"/>
            <a:ext cx="1952772" cy="1952772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DEDA75-DAED-43C8-A57A-0477F92B3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565947"/>
              </p:ext>
            </p:extLst>
          </p:nvPr>
        </p:nvGraphicFramePr>
        <p:xfrm>
          <a:off x="5898210" y="2914114"/>
          <a:ext cx="2838213" cy="3020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878E9669-B349-4141-9914-5B7E4905FBD5}"/>
              </a:ext>
            </a:extLst>
          </p:cNvPr>
          <p:cNvSpPr txBox="1"/>
          <p:nvPr/>
        </p:nvSpPr>
        <p:spPr>
          <a:xfrm>
            <a:off x="81609" y="58546"/>
            <a:ext cx="5778743" cy="1308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chemeClr val="accent1"/>
            </a:solidFill>
          </a:ln>
        </p:spPr>
        <p:txBody>
          <a:bodyPr wrap="square" lIns="72000">
            <a:spAutoFit/>
          </a:bodyPr>
          <a:lstStyle/>
          <a:p>
            <a:pPr algn="ctr"/>
            <a:r>
              <a:rPr lang="en-US" sz="1300" b="1" dirty="0"/>
              <a:t>1. </a:t>
            </a:r>
            <a:r>
              <a:rPr lang="en-US" sz="1300" b="1" u="sng" dirty="0"/>
              <a:t>What is the NRM?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400" dirty="0"/>
              <a:t>The </a:t>
            </a:r>
            <a:r>
              <a:rPr lang="en-GB" sz="1300" dirty="0">
                <a:hlinkClick r:id="rId4"/>
              </a:rPr>
              <a:t>National Referral Mechanism</a:t>
            </a:r>
            <a:r>
              <a:rPr lang="en-GB" sz="1300" dirty="0"/>
              <a:t> is the national framework for identifying and referring victims of modern slavery (including exploitation and trafficking) and ensuring they receive the appropriate support.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dirty="0"/>
              <a:t>The </a:t>
            </a:r>
            <a:r>
              <a:rPr lang="en-GB" sz="1300" b="1" dirty="0"/>
              <a:t>Single Competent Authority </a:t>
            </a:r>
            <a:r>
              <a:rPr lang="en-GB" sz="1300" dirty="0"/>
              <a:t>(SCA) administers it, which is part of the Home Office. </a:t>
            </a:r>
            <a:endParaRPr lang="en-US" sz="1300" b="1" u="sng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62AFAB-6316-442A-97B9-FC56CF8E7638}"/>
              </a:ext>
            </a:extLst>
          </p:cNvPr>
          <p:cNvSpPr txBox="1"/>
          <p:nvPr/>
        </p:nvSpPr>
        <p:spPr>
          <a:xfrm>
            <a:off x="5946166" y="60147"/>
            <a:ext cx="6772701" cy="1511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300" b="1" dirty="0"/>
              <a:t>2. </a:t>
            </a:r>
            <a:r>
              <a:rPr lang="en-GB" sz="1300" b="1" u="sng" dirty="0"/>
              <a:t>What is a </a:t>
            </a:r>
            <a:r>
              <a:rPr lang="en-GB" sz="1300" b="1" i="1" u="sng" dirty="0"/>
              <a:t>First Responder</a:t>
            </a:r>
            <a:r>
              <a:rPr lang="en-GB" sz="1300" b="1" u="sng" dirty="0"/>
              <a:t>?</a:t>
            </a:r>
            <a:r>
              <a:rPr lang="en-US" sz="13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people who can make a referral to the NRM are known as ‘</a:t>
            </a:r>
            <a:r>
              <a:rPr lang="en-GB" sz="13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responders’.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statutory and non-statutory organisations are designated as ‘</a:t>
            </a:r>
            <a:r>
              <a:rPr lang="en-GB" sz="13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responders’</a:t>
            </a: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1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staff at designated first responder organisations can make referrals</a:t>
            </a:r>
            <a:r>
              <a:rPr lang="en-GB" sz="1300" kern="100" dirty="0">
                <a:solidFill>
                  <a:srgbClr val="0B0C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1300" u="sng" kern="100" dirty="0">
                <a:solidFill>
                  <a:srgbClr val="1D70B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see NRM guidance: section 4</a:t>
            </a:r>
            <a:r>
              <a:rPr lang="en-GB" sz="1300" kern="100" dirty="0">
                <a:solidFill>
                  <a:srgbClr val="0B0C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sz="1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this includes the Local Authority and Police. </a:t>
            </a:r>
            <a:endParaRPr lang="en-GB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can still report modern slavery if you are not a first responder via the helpline on 0800 0121 700 or </a:t>
            </a:r>
            <a:r>
              <a:rPr lang="en-GB" sz="1300" u="sng" kern="0" dirty="0">
                <a:solidFill>
                  <a:srgbClr val="205CA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/>
              </a:rPr>
              <a:t>report it online</a:t>
            </a:r>
            <a:r>
              <a:rPr lang="en-GB" sz="1300" kern="0" dirty="0">
                <a:solidFill>
                  <a:srgbClr val="53535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(via modernslaveryhelpline.org).</a:t>
            </a:r>
            <a:endParaRPr lang="en-GB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628DAC-B4AB-4AC9-A016-69B74E83CCCD}"/>
              </a:ext>
            </a:extLst>
          </p:cNvPr>
          <p:cNvSpPr txBox="1"/>
          <p:nvPr/>
        </p:nvSpPr>
        <p:spPr>
          <a:xfrm>
            <a:off x="8721470" y="1681249"/>
            <a:ext cx="3984193" cy="42738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1275">
            <a:solidFill>
              <a:schemeClr val="accent3"/>
            </a:solidFill>
          </a:ln>
        </p:spPr>
        <p:txBody>
          <a:bodyPr wrap="square" lIns="72000" tIns="72000" rIns="36000" bIns="0" anchor="t">
            <a:spAutoFit/>
          </a:bodyPr>
          <a:lstStyle/>
          <a:p>
            <a:pPr algn="ctr"/>
            <a:r>
              <a:rPr lang="en-GB" sz="1300" b="1" dirty="0"/>
              <a:t>3. </a:t>
            </a:r>
            <a:r>
              <a:rPr lang="en-GB" sz="1300" b="1" u="sng" dirty="0"/>
              <a:t>NRM referral or a Duty to Notify referral (</a:t>
            </a:r>
            <a:r>
              <a:rPr lang="en-GB" sz="1300" b="1" u="sng" dirty="0" err="1"/>
              <a:t>DtN</a:t>
            </a:r>
            <a:r>
              <a:rPr lang="en-GB" sz="1300" b="1" u="sng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The </a:t>
            </a:r>
            <a:r>
              <a:rPr lang="en-GB" sz="1300" i="1" dirty="0">
                <a:hlinkClick r:id="rId6"/>
              </a:rPr>
              <a:t>online referral system </a:t>
            </a:r>
            <a:r>
              <a:rPr lang="en-GB" sz="1300" dirty="0"/>
              <a:t>is to be used for referrals into the NRM and for Duty to Notify referrals (</a:t>
            </a:r>
            <a:r>
              <a:rPr lang="en-GB" sz="1300" dirty="0" err="1"/>
              <a:t>DtN</a:t>
            </a:r>
            <a:r>
              <a:rPr lang="en-GB" sz="1300" dirty="0"/>
              <a:t>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3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The difference between an NRM referral and a </a:t>
            </a:r>
            <a:r>
              <a:rPr lang="en-GB" sz="1300" dirty="0" err="1"/>
              <a:t>DtN</a:t>
            </a:r>
            <a:r>
              <a:rPr lang="en-GB" sz="1300" dirty="0"/>
              <a:t> referral relates to the consent of the adult involved.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3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If the potential victim is under 18, an NRM referral must be made – children cannot be referred in using a </a:t>
            </a:r>
            <a:r>
              <a:rPr lang="en-GB" sz="1300" dirty="0" err="1"/>
              <a:t>DtN</a:t>
            </a:r>
            <a:r>
              <a:rPr lang="en-GB" sz="1300" dirty="0"/>
              <a:t> referral.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3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b="1" dirty="0"/>
              <a:t>Child victims do not have to consent </a:t>
            </a:r>
            <a:r>
              <a:rPr lang="en-GB" sz="1300" dirty="0"/>
              <a:t>and must first be safeguarded and then referred into the NRM process.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3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b="1" dirty="0"/>
              <a:t>Consent is required for an adult </a:t>
            </a:r>
            <a:r>
              <a:rPr lang="en-GB" sz="1300" dirty="0"/>
              <a:t>to be referred to the NRM. </a:t>
            </a:r>
            <a:r>
              <a:rPr lang="en-GB" sz="1300" b="1" i="1" dirty="0"/>
              <a:t>If an adult does not consent to enter the NRM, a </a:t>
            </a:r>
            <a:r>
              <a:rPr lang="en-GB" sz="1300" b="1" i="1" dirty="0" err="1"/>
              <a:t>DtN</a:t>
            </a:r>
            <a:r>
              <a:rPr lang="en-GB" sz="1300" b="1" i="1" dirty="0"/>
              <a:t> referral should be completed.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300" b="1" i="1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b="1" dirty="0">
                <a:cs typeface="Calibri"/>
              </a:rPr>
              <a:t>Where an adult lacks capacity then a </a:t>
            </a:r>
            <a:r>
              <a:rPr lang="en-GB" sz="1300" b="1" i="1" dirty="0">
                <a:cs typeface="Calibri"/>
                <a:hlinkClick r:id="rId7"/>
              </a:rPr>
              <a:t>Best Interests Decision</a:t>
            </a:r>
            <a:r>
              <a:rPr lang="en-GB" sz="1300" b="1" i="1" dirty="0">
                <a:cs typeface="Calibri"/>
              </a:rPr>
              <a:t> </a:t>
            </a:r>
            <a:r>
              <a:rPr lang="en-GB" sz="1300" b="1" dirty="0">
                <a:cs typeface="Calibri"/>
              </a:rPr>
              <a:t>should be made.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B020E7-CC38-4002-9B2A-428B8D14C4CC}"/>
              </a:ext>
            </a:extLst>
          </p:cNvPr>
          <p:cNvSpPr txBox="1"/>
          <p:nvPr/>
        </p:nvSpPr>
        <p:spPr>
          <a:xfrm>
            <a:off x="6400800" y="6025258"/>
            <a:ext cx="6304863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300" b="1" dirty="0"/>
              <a:t>4. </a:t>
            </a:r>
            <a:r>
              <a:rPr lang="en-US" sz="1300" b="1" u="sng" dirty="0"/>
              <a:t>When do I refer into the NRM / notify the Home Office?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If you have </a:t>
            </a:r>
            <a:r>
              <a:rPr lang="en-GB" sz="1300" i="1" dirty="0"/>
              <a:t>‘a reasonable cause to believe that you may have encountered a victim of Modern Slavery’</a:t>
            </a:r>
            <a:r>
              <a:rPr lang="en-GB" sz="1300" dirty="0"/>
              <a:t> then you must notify the Home Office. </a:t>
            </a:r>
          </a:p>
          <a:p>
            <a:endParaRPr lang="en-GB" sz="1300" dirty="0"/>
          </a:p>
          <a:p>
            <a:r>
              <a:rPr lang="en-GB" sz="1300" b="1" dirty="0"/>
              <a:t>There are two elements to consider: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/>
              <a:t>The fact that you </a:t>
            </a:r>
            <a:r>
              <a:rPr lang="en-GB" sz="1300" b="1" i="1" u="sng" dirty="0"/>
              <a:t>may</a:t>
            </a:r>
            <a:r>
              <a:rPr lang="en-GB" sz="1300" dirty="0"/>
              <a:t> have encountered a victim of Modern Slavery is a LOW threshold. You do not need to know, believe or have any evidence, suspicion alone will suffice.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300" dirty="0"/>
              <a:t>Modern Slavery is a serious crime and victims are likely to suffer or have suffered significant harm. The information in the notification to the Home Office should therefore reflect the gravity of these concerns.</a:t>
            </a:r>
          </a:p>
          <a:p>
            <a:r>
              <a:rPr lang="en-GB" sz="13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See: </a:t>
            </a:r>
            <a:r>
              <a:rPr lang="en-GB" sz="1300" i="1" u="sng" kern="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The components of modern slavery</a:t>
            </a:r>
            <a:endParaRPr lang="en-GB" sz="1300" i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5D31F2-BDE2-4DFB-A41F-11307B86135E}"/>
              </a:ext>
            </a:extLst>
          </p:cNvPr>
          <p:cNvSpPr txBox="1"/>
          <p:nvPr/>
        </p:nvSpPr>
        <p:spPr>
          <a:xfrm>
            <a:off x="81609" y="6453991"/>
            <a:ext cx="6151469" cy="3073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1275">
            <a:solidFill>
              <a:schemeClr val="accent5"/>
            </a:solidFill>
          </a:ln>
        </p:spPr>
        <p:txBody>
          <a:bodyPr wrap="square" lIns="72000" tIns="36000" rIns="72000" bIns="36000" anchor="t">
            <a:spAutoFit/>
          </a:bodyPr>
          <a:lstStyle/>
          <a:p>
            <a:pPr algn="ctr"/>
            <a:r>
              <a:rPr lang="en-GB" sz="1300" b="1" dirty="0"/>
              <a:t>5. </a:t>
            </a:r>
            <a:r>
              <a:rPr lang="en-GB" sz="1300" b="1" u="sng" dirty="0"/>
              <a:t>How do I refer into the NRM?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If you suspect a child or adult may have been victim of modern slavery you should speak to your manager and make a referral to the MASH who will guide you through the process.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They will also consider whether a referral needs to be made any other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dirty="0"/>
              <a:t>Once a referral has been made, trained decision makers will assess and make a decision on whether an individual is a victim of trafficking or modern slavery. </a:t>
            </a:r>
          </a:p>
          <a:p>
            <a:endParaRPr lang="en-GB" sz="1300" b="1" dirty="0"/>
          </a:p>
          <a:p>
            <a:r>
              <a:rPr lang="en-GB" sz="1300" b="1" dirty="0"/>
              <a:t>Decisions are made in two stages: </a:t>
            </a:r>
          </a:p>
          <a:p>
            <a:pPr marL="285750" indent="-285750">
              <a:buFont typeface="Wingdings" panose="05000000000000000000" pitchFamily="2" charset="2"/>
              <a:buChar char=""/>
            </a:pPr>
            <a:r>
              <a:rPr lang="en-GB" sz="1300" b="1" dirty="0"/>
              <a:t>Stage 1 </a:t>
            </a:r>
            <a:r>
              <a:rPr lang="en-GB" sz="1300" dirty="0"/>
              <a:t>- </a:t>
            </a:r>
            <a:r>
              <a:rPr lang="en-GB" sz="1300" b="1" i="1" dirty="0"/>
              <a:t>Reasonable Grounds </a:t>
            </a:r>
            <a:r>
              <a:rPr lang="en-GB" sz="1300" dirty="0"/>
              <a:t>(RG) decision where there are reasonable grounds to believe that the individual may be a victim - this means </a:t>
            </a:r>
            <a:r>
              <a:rPr lang="en-GB" sz="1300" i="1" dirty="0"/>
              <a:t>‘I suspect but cannot prove they are a victim’</a:t>
            </a:r>
            <a:r>
              <a:rPr lang="en-GB" sz="1300" dirty="0"/>
              <a:t> - case will be investigated in more detail.. </a:t>
            </a:r>
          </a:p>
          <a:p>
            <a:pPr marL="285750" indent="-285750">
              <a:buFont typeface="Wingdings" panose="05000000000000000000" pitchFamily="2" charset="2"/>
              <a:buChar char=""/>
            </a:pPr>
            <a:r>
              <a:rPr lang="en-GB" sz="1300" b="1" dirty="0"/>
              <a:t>Stage 2 </a:t>
            </a:r>
            <a:r>
              <a:rPr lang="en-GB" sz="1300" dirty="0"/>
              <a:t>- </a:t>
            </a:r>
            <a:r>
              <a:rPr lang="en-GB" sz="1300" b="1" i="1" dirty="0"/>
              <a:t>Conclusive Grounds </a:t>
            </a:r>
            <a:r>
              <a:rPr lang="en-GB" sz="1300" dirty="0"/>
              <a:t>(CG) decision is made when, on the balance of probabilities, the child/adult is a victim of modern slavery - this means ‘</a:t>
            </a:r>
            <a:r>
              <a:rPr lang="en-GB" sz="1300" i="1" dirty="0"/>
              <a:t>it is more likely than not that they are a victim</a:t>
            </a:r>
            <a:r>
              <a:rPr lang="en-GB" sz="1300" dirty="0"/>
              <a:t>’. </a:t>
            </a:r>
            <a:endParaRPr lang="en-GB" sz="13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E6E84E-93C1-40CE-B6C8-B8A4B15D8B27}"/>
              </a:ext>
            </a:extLst>
          </p:cNvPr>
          <p:cNvSpPr txBox="1"/>
          <p:nvPr/>
        </p:nvSpPr>
        <p:spPr>
          <a:xfrm>
            <a:off x="81609" y="3489726"/>
            <a:ext cx="5874022" cy="289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1275">
            <a:solidFill>
              <a:schemeClr val="accent6"/>
            </a:solidFill>
          </a:ln>
        </p:spPr>
        <p:txBody>
          <a:bodyPr wrap="square" lIns="72000" tIns="45720" rIns="91440" bIns="45720" anchor="t">
            <a:spAutoFit/>
          </a:bodyPr>
          <a:lstStyle/>
          <a:p>
            <a:pPr algn="ctr"/>
            <a:r>
              <a:rPr lang="en-US" sz="1300" b="1" dirty="0"/>
              <a:t>6. </a:t>
            </a:r>
            <a:r>
              <a:rPr lang="en-US" sz="1300" b="1" u="sng" dirty="0"/>
              <a:t>Things to remember..</a:t>
            </a:r>
            <a:endParaRPr lang="en-US" sz="1300" dirty="0"/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GB" sz="1300" dirty="0"/>
              <a:t>Where there are concerns for a potential victim under 18 years of age, the Local Authority should be completing an NRM referral. </a:t>
            </a:r>
            <a:endParaRPr lang="en-GB" sz="1300" dirty="0">
              <a:ea typeface="Calibri" panose="020F0502020204030204"/>
              <a:cs typeface="Calibri" panose="020F0502020204030204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GB" sz="1300" dirty="0"/>
              <a:t>You </a:t>
            </a:r>
            <a:r>
              <a:rPr lang="en-GB" sz="1300" b="1" i="1" dirty="0"/>
              <a:t>do not need consent </a:t>
            </a:r>
            <a:r>
              <a:rPr lang="en-GB" sz="1300" dirty="0"/>
              <a:t>to send a referral for any potential victim </a:t>
            </a:r>
            <a:r>
              <a:rPr lang="en-GB" sz="1300" b="1" i="1" dirty="0"/>
              <a:t>under 18 </a:t>
            </a:r>
            <a:r>
              <a:rPr lang="en-GB" sz="1300" dirty="0"/>
              <a:t>years of age. </a:t>
            </a:r>
            <a:endParaRPr lang="en-GB" sz="1300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GB" sz="1300" dirty="0"/>
              <a:t>If you are working with an adult or young person </a:t>
            </a:r>
            <a:r>
              <a:rPr lang="en-GB" sz="1300" b="1" i="1" dirty="0"/>
              <a:t>over the age of 18 </a:t>
            </a:r>
            <a:r>
              <a:rPr lang="en-GB" sz="1300" dirty="0"/>
              <a:t>years old, and believe them to be a potential victim, you </a:t>
            </a:r>
            <a:r>
              <a:rPr lang="en-GB" sz="1300" b="1" i="1" dirty="0"/>
              <a:t>will need consent </a:t>
            </a:r>
            <a:r>
              <a:rPr lang="en-GB" sz="1300" dirty="0"/>
              <a:t>to send a referral to NRM. </a:t>
            </a:r>
            <a:r>
              <a:rPr lang="en-GB" sz="1300" b="1" i="1" dirty="0"/>
              <a:t>If no consent given, submit </a:t>
            </a:r>
            <a:r>
              <a:rPr lang="en-GB" sz="1300" b="1" i="1" dirty="0" err="1"/>
              <a:t>DtN</a:t>
            </a:r>
            <a:r>
              <a:rPr lang="en-GB" sz="1300" b="1" i="1" dirty="0"/>
              <a:t> referral instead</a:t>
            </a:r>
            <a:r>
              <a:rPr lang="en-GB" sz="1300" dirty="0"/>
              <a:t>. If the adult </a:t>
            </a:r>
            <a:r>
              <a:rPr lang="en-GB" sz="1300" b="1" i="1" dirty="0"/>
              <a:t>lacks capacity to consent</a:t>
            </a:r>
            <a:r>
              <a:rPr lang="en-GB" sz="1300" dirty="0"/>
              <a:t>, then a </a:t>
            </a:r>
            <a:r>
              <a:rPr lang="en-GB" sz="1300" b="1" i="1" dirty="0">
                <a:cs typeface="Calibri"/>
                <a:hlinkClick r:id="rId7"/>
              </a:rPr>
              <a:t>Best Interests Decision</a:t>
            </a:r>
            <a:r>
              <a:rPr lang="en-GB" sz="1300" b="1" i="1" dirty="0">
                <a:cs typeface="Calibri"/>
              </a:rPr>
              <a:t> </a:t>
            </a:r>
            <a:r>
              <a:rPr lang="en-GB" sz="1300" dirty="0">
                <a:cs typeface="Calibri"/>
              </a:rPr>
              <a:t>should be made.</a:t>
            </a:r>
            <a:endParaRPr lang="en-GB" sz="1300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GB" sz="1300" dirty="0"/>
              <a:t>Consideration to the information that is being shared within the referral and ensuring that it is factual, and specific in highlighting areas of potential exploitation.</a:t>
            </a:r>
            <a:endParaRPr lang="en-GB" sz="1300" dirty="0">
              <a:ea typeface="Calibri"/>
              <a:cs typeface="Calibri"/>
            </a:endParaRPr>
          </a:p>
          <a:p>
            <a:pPr marL="170815" indent="-170815">
              <a:buFont typeface="Wingdings" panose="05000000000000000000" pitchFamily="2" charset="2"/>
              <a:buChar char="q"/>
            </a:pPr>
            <a:r>
              <a:rPr lang="en-GB" sz="1300" dirty="0"/>
              <a:t>If a case is due in court it is important to communicate dates to the SCA so they can liaise with defence.</a:t>
            </a:r>
            <a:endParaRPr lang="en-GB" sz="1300" dirty="0">
              <a:ea typeface="Calibri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7C7D84-0585-41F4-B772-84C98B5BEDB3}"/>
              </a:ext>
            </a:extLst>
          </p:cNvPr>
          <p:cNvSpPr txBox="1"/>
          <p:nvPr/>
        </p:nvSpPr>
        <p:spPr>
          <a:xfrm>
            <a:off x="80486" y="1455760"/>
            <a:ext cx="5825946" cy="19487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2"/>
            </a:solidFill>
          </a:ln>
        </p:spPr>
        <p:txBody>
          <a:bodyPr wrap="square" lIns="72000" rIns="72000">
            <a:spAutoFit/>
          </a:bodyPr>
          <a:lstStyle/>
          <a:p>
            <a:pPr lvl="0" algn="ctr">
              <a:lnSpc>
                <a:spcPct val="107000"/>
              </a:lnSpc>
              <a:spcBef>
                <a:spcPts val="1200"/>
              </a:spcBef>
              <a:buClr>
                <a:schemeClr val="tx1"/>
              </a:buClr>
            </a:pPr>
            <a:r>
              <a:rPr lang="en-GB" sz="1300" b="1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GB" sz="1300" b="1" u="sng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Further information and resources 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NRM Guidance</a:t>
            </a: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online form</a:t>
            </a: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also contact via </a:t>
            </a: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email</a:t>
            </a:r>
            <a:r>
              <a:rPr lang="en-GB" sz="13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call </a:t>
            </a:r>
            <a:r>
              <a:rPr lang="en-GB" sz="13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0207 0355 689 </a:t>
            </a:r>
          </a:p>
          <a:p>
            <a:pPr marL="285750" lvl="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u="sng" kern="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11"/>
              </a:rPr>
              <a:t>NCLCC - National Referral Mechanism - Awareness Video</a:t>
            </a:r>
            <a:r>
              <a:rPr lang="en-GB" sz="1300" u="sng" kern="0" dirty="0">
                <a:solidFill>
                  <a:srgbClr val="0000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300" u="sng" kern="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85750" lvl="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u="sng" kern="100" dirty="0">
                <a:solidFill>
                  <a:srgbClr val="2F549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NCLCC Section 45 Defence awareness video</a:t>
            </a:r>
            <a:endParaRPr lang="en-GB" sz="1300" kern="100" dirty="0">
              <a:solidFill>
                <a:srgbClr val="2F549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Home Office: </a:t>
            </a: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Training and awareness raising resources</a:t>
            </a:r>
            <a:endParaRPr lang="en-GB" sz="1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Border Force: </a:t>
            </a: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how to spot the signs of exploitation and how to raise concerns</a:t>
            </a:r>
            <a:r>
              <a:rPr lang="en-GB" sz="13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National Referral Mechanism Analysis Briefs</a:t>
            </a:r>
            <a:endParaRPr lang="en-GB" sz="1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b="1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NCASP: </a:t>
            </a:r>
            <a:r>
              <a:rPr lang="en-GB" sz="1300" u="sng" kern="0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16"/>
              </a:rPr>
              <a:t>Modern Slavery and Human Trafficking (NCC)</a:t>
            </a:r>
            <a:endParaRPr lang="en-GB" sz="1300" u="sng" kern="0" dirty="0">
              <a:solidFill>
                <a:srgbClr val="0000FF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1300" b="1" kern="0" dirty="0">
                <a:cs typeface="Calibri" panose="020F0502020204030204" pitchFamily="34" charset="0"/>
              </a:rPr>
              <a:t>The Children Society: </a:t>
            </a:r>
            <a:r>
              <a:rPr lang="en-GB" sz="1300" kern="0" dirty="0">
                <a:solidFill>
                  <a:srgbClr val="0000FF"/>
                </a:solidFill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NRM Plain Language Guide</a:t>
            </a:r>
            <a:endParaRPr lang="en-GB" sz="13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60174EB-1AA0-4E48-97E8-69D0711A562E}"/>
              </a:ext>
            </a:extLst>
          </p:cNvPr>
          <p:cNvSpPr/>
          <p:nvPr/>
        </p:nvSpPr>
        <p:spPr>
          <a:xfrm>
            <a:off x="6680642" y="3885151"/>
            <a:ext cx="1315817" cy="1134552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2"/>
                </a:solidFill>
              </a:rPr>
              <a:t>National Referral Mechanism (NRM) 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405F5C2-1C90-498A-BB55-C13044FF2CDB}"/>
              </a:ext>
            </a:extLst>
          </p:cNvPr>
          <p:cNvSpPr/>
          <p:nvPr/>
        </p:nvSpPr>
        <p:spPr>
          <a:xfrm>
            <a:off x="5618747" y="1503427"/>
            <a:ext cx="1743669" cy="1466868"/>
          </a:xfrm>
          <a:prstGeom prst="cloudCallout">
            <a:avLst>
              <a:gd name="adj1" fmla="val -36229"/>
              <a:gd name="adj2" fmla="val 1085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Its closer than you think</a:t>
            </a:r>
            <a:r>
              <a:rPr lang="en-US" sz="1600" i="1" dirty="0"/>
              <a:t>.. s</a:t>
            </a:r>
            <a:r>
              <a:rPr lang="en-US" sz="1600" dirty="0"/>
              <a:t>pot the 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040B63-F557-51A2-67BE-82EA09FE653F}"/>
              </a:ext>
            </a:extLst>
          </p:cNvPr>
          <p:cNvSpPr txBox="1"/>
          <p:nvPr/>
        </p:nvSpPr>
        <p:spPr>
          <a:xfrm>
            <a:off x="6400800" y="8468076"/>
            <a:ext cx="6331272" cy="1072977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72000" tIns="36000" rIns="72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Referring a potential victim can give them access to support (such as counselling, housing and legal advice).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300" u="sng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8"/>
              </a:rPr>
              <a:t>Section 45</a:t>
            </a: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18"/>
              </a:rPr>
              <a:t> </a:t>
            </a:r>
            <a:r>
              <a:rPr lang="en-GB" sz="13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 defence available for a person (adults and children) who plead they have committed a criminal offence, because they were compelled to do so by virtue of slavery or exploitation.)</a:t>
            </a:r>
            <a:endParaRPr lang="en-GB" sz="13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0359B89-1A64-7481-0DB3-A059C126F723}"/>
              </a:ext>
            </a:extLst>
          </p:cNvPr>
          <p:cNvSpPr/>
          <p:nvPr/>
        </p:nvSpPr>
        <p:spPr>
          <a:xfrm>
            <a:off x="12282773" y="8097253"/>
            <a:ext cx="436094" cy="625520"/>
          </a:xfrm>
          <a:prstGeom prst="downArrow">
            <a:avLst/>
          </a:prstGeom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41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F7066A5876B446B2E7F3BBD3FE6E04" ma:contentTypeVersion="13" ma:contentTypeDescription="Create a new document." ma:contentTypeScope="" ma:versionID="9df6c7e6cbd1b5d0547e1213737345f1">
  <xsd:schema xmlns:xsd="http://www.w3.org/2001/XMLSchema" xmlns:xs="http://www.w3.org/2001/XMLSchema" xmlns:p="http://schemas.microsoft.com/office/2006/metadata/properties" xmlns:ns2="51dec1ae-4c83-4841-b2ff-bc9fef03bd13" xmlns:ns3="13080175-10fc-435f-85fe-6bb1959418d9" targetNamespace="http://schemas.microsoft.com/office/2006/metadata/properties" ma:root="true" ma:fieldsID="a993c77153ed8c50227404dc18bf9dc4" ns2:_="" ns3:_="">
    <xsd:import namespace="51dec1ae-4c83-4841-b2ff-bc9fef03bd13"/>
    <xsd:import namespace="13080175-10fc-435f-85fe-6bb1959418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ec1ae-4c83-4841-b2ff-bc9fef03b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d842b64-b1f6-4448-b00e-e644affff4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80175-10fc-435f-85fe-6bb1959418d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2402d5c-c6cc-434c-9468-0da9ff58fdf5}" ma:internalName="TaxCatchAll" ma:showField="CatchAllData" ma:web="13080175-10fc-435f-85fe-6bb1959418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ec1ae-4c83-4841-b2ff-bc9fef03bd13">
      <Terms xmlns="http://schemas.microsoft.com/office/infopath/2007/PartnerControls"/>
    </lcf76f155ced4ddcb4097134ff3c332f>
    <TaxCatchAll xmlns="13080175-10fc-435f-85fe-6bb1959418d9" xsi:nil="true"/>
    <SharedWithUsers xmlns="13080175-10fc-435f-85fe-6bb1959418d9">
      <UserInfo>
        <DisplayName/>
        <AccountId xsi:nil="true"/>
        <AccountType/>
      </UserInfo>
    </SharedWithUsers>
    <MediaLengthInSeconds xmlns="51dec1ae-4c83-4841-b2ff-bc9fef03bd13" xsi:nil="true"/>
  </documentManagement>
</p:properties>
</file>

<file path=customXml/itemProps1.xml><?xml version="1.0" encoding="utf-8"?>
<ds:datastoreItem xmlns:ds="http://schemas.openxmlformats.org/officeDocument/2006/customXml" ds:itemID="{5F1F4C18-B262-4D45-B1F8-D79ABCE58712}"/>
</file>

<file path=customXml/itemProps2.xml><?xml version="1.0" encoding="utf-8"?>
<ds:datastoreItem xmlns:ds="http://schemas.openxmlformats.org/officeDocument/2006/customXml" ds:itemID="{607899EB-71BD-4E16-B358-A07AA6BE3B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F9AE29-8A0E-47C7-A2F6-867056D4E753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4ffa3d6d-2417-4084-b0ef-75330b29f12a"/>
    <ds:schemaRef ds:uri="a4304816-cff7-4a3e-8eaa-1dd2f4b6695b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Words>933</Words>
  <Application>Microsoft Office PowerPoint</Application>
  <PresentationFormat>A3 Paper (297x420 mm)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Saira Park</dc:creator>
  <cp:lastModifiedBy>Saira Park</cp:lastModifiedBy>
  <cp:revision>4</cp:revision>
  <dcterms:created xsi:type="dcterms:W3CDTF">2022-02-03T18:55:21Z</dcterms:created>
  <dcterms:modified xsi:type="dcterms:W3CDTF">2023-10-10T09:07:26Z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0x010100ACF7066A5876B446B2E7F3BBD3FE6E04</vt:lpwstr>
  </property>
  <property fmtid="{D5CDD505-2E9C-101B-9397-08002B2CF9AE}" pid="3" name="Order">
    <vt:r8>363600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