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56" r:id="rId5"/>
    <p:sldId id="257" r:id="rId6"/>
    <p:sldId id="259" r:id="rId7"/>
    <p:sldId id="269" r:id="rId8"/>
    <p:sldId id="270" r:id="rId9"/>
    <p:sldId id="258" r:id="rId10"/>
    <p:sldId id="297" r:id="rId11"/>
    <p:sldId id="260" r:id="rId12"/>
    <p:sldId id="293" r:id="rId13"/>
    <p:sldId id="261" r:id="rId14"/>
    <p:sldId id="284" r:id="rId15"/>
    <p:sldId id="279" r:id="rId16"/>
    <p:sldId id="280" r:id="rId17"/>
    <p:sldId id="281" r:id="rId18"/>
    <p:sldId id="282" r:id="rId19"/>
    <p:sldId id="295" r:id="rId20"/>
    <p:sldId id="290" r:id="rId21"/>
    <p:sldId id="287" r:id="rId22"/>
    <p:sldId id="286" r:id="rId23"/>
    <p:sldId id="289" r:id="rId24"/>
    <p:sldId id="28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80" autoAdjust="0"/>
    <p:restoredTop sz="94660"/>
  </p:normalViewPr>
  <p:slideViewPr>
    <p:cSldViewPr snapToGrid="0">
      <p:cViewPr varScale="1">
        <p:scale>
          <a:sx n="37" d="100"/>
          <a:sy n="37" d="100"/>
        </p:scale>
        <p:origin x="40" y="4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17AD-E236-4B38-A534-E43153E5B503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61DC4-9B2F-4DB6-97FD-EA8861CEB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97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Marc to discuss this quadrant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4640-1750-4A4C-9561-417CE2BDF924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7949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All to discuss?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4640-1750-4A4C-9561-417CE2BDF924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764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All to discuss?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4640-1750-4A4C-9561-417CE2BDF924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619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903-EE06-4DF4-81E7-5D7DD192EEDD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3A6D-FE64-4F78-9D86-3ED237815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93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903-EE06-4DF4-81E7-5D7DD192EEDD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3A6D-FE64-4F78-9D86-3ED237815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9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903-EE06-4DF4-81E7-5D7DD192EEDD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3A6D-FE64-4F78-9D86-3ED237815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15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903-EE06-4DF4-81E7-5D7DD192EEDD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3A6D-FE64-4F78-9D86-3ED237815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46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903-EE06-4DF4-81E7-5D7DD192EEDD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3A6D-FE64-4F78-9D86-3ED237815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9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903-EE06-4DF4-81E7-5D7DD192EEDD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3A6D-FE64-4F78-9D86-3ED237815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97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903-EE06-4DF4-81E7-5D7DD192EEDD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3A6D-FE64-4F78-9D86-3ED237815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57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903-EE06-4DF4-81E7-5D7DD192EEDD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3A6D-FE64-4F78-9D86-3ED237815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29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903-EE06-4DF4-81E7-5D7DD192EEDD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3A6D-FE64-4F78-9D86-3ED237815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3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903-EE06-4DF4-81E7-5D7DD192EEDD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3A6D-FE64-4F78-9D86-3ED237815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4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903-EE06-4DF4-81E7-5D7DD192EEDD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53A6D-FE64-4F78-9D86-3ED237815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14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9B903-EE06-4DF4-81E7-5D7DD192EEDD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53A6D-FE64-4F78-9D86-3ED237815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97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Specialist Child and Adolescent </a:t>
            </a:r>
            <a:r>
              <a:rPr lang="en-GB" dirty="0"/>
              <a:t>M</a:t>
            </a:r>
            <a:r>
              <a:rPr lang="en-GB" dirty="0" smtClean="0"/>
              <a:t>ental </a:t>
            </a:r>
            <a:r>
              <a:rPr lang="en-GB" dirty="0"/>
              <a:t>H</a:t>
            </a:r>
            <a:r>
              <a:rPr lang="en-GB" dirty="0" smtClean="0"/>
              <a:t>ealth </a:t>
            </a:r>
            <a:r>
              <a:rPr lang="en-GB" dirty="0"/>
              <a:t>S</a:t>
            </a:r>
            <a:r>
              <a:rPr lang="en-GB" dirty="0" smtClean="0"/>
              <a:t>ervices in Luton – provided by ELFT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1003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Dr Hilary Gahan, Associate Clinical Director</a:t>
            </a:r>
          </a:p>
          <a:p>
            <a:r>
              <a:rPr lang="en-GB" dirty="0" smtClean="0"/>
              <a:t>Linda Hurst, General Manager</a:t>
            </a:r>
          </a:p>
          <a:p>
            <a:r>
              <a:rPr lang="en-GB" dirty="0" smtClean="0"/>
              <a:t>Dr Marc van </a:t>
            </a:r>
            <a:r>
              <a:rPr lang="en-GB" dirty="0" err="1" smtClean="0"/>
              <a:t>Roosmalen,</a:t>
            </a:r>
            <a:r>
              <a:rPr lang="en-GB" dirty="0" smtClean="0"/>
              <a:t> Psychological Therapies Lead</a:t>
            </a:r>
          </a:p>
          <a:p>
            <a:r>
              <a:rPr lang="en-GB" dirty="0" smtClean="0"/>
              <a:t>All Luton CAMH Services, ELFT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001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GB" b="1" dirty="0" err="1" smtClean="0"/>
              <a:t>iTHrive</a:t>
            </a:r>
            <a:r>
              <a:rPr lang="en-GB" b="1" dirty="0" smtClean="0"/>
              <a:t>: Getting Risk Support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Children</a:t>
            </a:r>
            <a:r>
              <a:rPr lang="en-GB" dirty="0"/>
              <a:t>, young people and families who have not benefitted from or are unable to use help, but are of such a risk that they still need contact with services. The group includes those who have already been offered extensive input with limited therapeutic progress.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input from CAMHS will be risk management, crisis response and supporting the </a:t>
            </a:r>
            <a:r>
              <a:rPr lang="en-GB" dirty="0" smtClean="0"/>
              <a:t>network</a:t>
            </a:r>
          </a:p>
          <a:p>
            <a:r>
              <a:rPr lang="en-GB" dirty="0" smtClean="0"/>
              <a:t>Clear crisis pathways into CAMHS, including A+E presentations, calling 111 and self-referrals </a:t>
            </a:r>
          </a:p>
          <a:p>
            <a:r>
              <a:rPr lang="en-GB" dirty="0" smtClean="0"/>
              <a:t>Crisis huddles in partnership with system</a:t>
            </a:r>
          </a:p>
          <a:p>
            <a:r>
              <a:rPr lang="en-GB" dirty="0" smtClean="0"/>
              <a:t>Diversion from A&amp;E </a:t>
            </a:r>
          </a:p>
          <a:p>
            <a:r>
              <a:rPr lang="en-GB" dirty="0" smtClean="0"/>
              <a:t>Rapid escalation into services</a:t>
            </a:r>
          </a:p>
          <a:p>
            <a:r>
              <a:rPr lang="en-GB" dirty="0" smtClean="0"/>
              <a:t>Community / creative engagement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87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Tier 4 Offer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3326" y="1825625"/>
            <a:ext cx="678534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442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745" y="290063"/>
            <a:ext cx="10538692" cy="1411739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Quality Improvement (QI) lens</a:t>
            </a:r>
            <a:br>
              <a:rPr lang="en-GB" sz="3200" b="1" dirty="0" smtClean="0"/>
            </a:br>
            <a:r>
              <a:rPr lang="en-GB" sz="3200" b="1" dirty="0" smtClean="0"/>
              <a:t>Improving </a:t>
            </a:r>
            <a:r>
              <a:rPr lang="en-GB" sz="3200" b="1" dirty="0"/>
              <a:t>mental health equalities in the south neighbourhood – a quality improvement </a:t>
            </a:r>
            <a:r>
              <a:rPr lang="en-GB" sz="3200" b="1" dirty="0" smtClean="0"/>
              <a:t>programme through MHST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4" y="2060848"/>
            <a:ext cx="8784975" cy="4464496"/>
          </a:xfrm>
        </p:spPr>
        <p:txBody>
          <a:bodyPr>
            <a:noAutofit/>
          </a:bodyPr>
          <a:lstStyle/>
          <a:p>
            <a:r>
              <a:rPr lang="en-GB" sz="2200" dirty="0"/>
              <a:t>What is a triple aim project:</a:t>
            </a:r>
          </a:p>
          <a:p>
            <a:pPr marL="0" indent="0">
              <a:buNone/>
            </a:pPr>
            <a:r>
              <a:rPr lang="en-GB" sz="2200" dirty="0"/>
              <a:t>	- improve patient/family/client experience</a:t>
            </a:r>
          </a:p>
          <a:p>
            <a:pPr marL="0" indent="0">
              <a:buNone/>
            </a:pPr>
            <a:r>
              <a:rPr lang="en-GB" sz="2200" dirty="0"/>
              <a:t>	- improve population health</a:t>
            </a:r>
          </a:p>
          <a:p>
            <a:pPr marL="0" indent="0">
              <a:buNone/>
            </a:pPr>
            <a:r>
              <a:rPr lang="en-GB" sz="2200" dirty="0"/>
              <a:t>	- improve value for money</a:t>
            </a:r>
          </a:p>
          <a:p>
            <a:r>
              <a:rPr lang="en-GB" sz="2200" dirty="0"/>
              <a:t>Understand the needs and assets of children, young people and their families in the community</a:t>
            </a:r>
          </a:p>
          <a:p>
            <a:r>
              <a:rPr lang="en-GB" sz="2200" dirty="0"/>
              <a:t>Three part data review:</a:t>
            </a:r>
          </a:p>
          <a:p>
            <a:pPr marL="0" indent="0">
              <a:buNone/>
            </a:pPr>
            <a:r>
              <a:rPr lang="en-GB" sz="2200" dirty="0"/>
              <a:t>	- review available data</a:t>
            </a:r>
          </a:p>
          <a:p>
            <a:pPr marL="0" indent="0">
              <a:buNone/>
            </a:pPr>
            <a:r>
              <a:rPr lang="en-GB" sz="2200" dirty="0"/>
              <a:t>	- engagement with teams/services/agencies providing care </a:t>
            </a:r>
          </a:p>
          <a:p>
            <a:pPr marL="0" indent="0">
              <a:buNone/>
            </a:pPr>
            <a:r>
              <a:rPr lang="en-GB" sz="2200" dirty="0"/>
              <a:t>	- service user and citizen views/engagement with  </a:t>
            </a:r>
          </a:p>
          <a:p>
            <a:pPr marL="0" indent="0">
              <a:buNone/>
            </a:pPr>
            <a:r>
              <a:rPr lang="en-GB" sz="2200" dirty="0"/>
              <a:t>	- understand their views and perspectives</a:t>
            </a:r>
          </a:p>
        </p:txBody>
      </p:sp>
    </p:spTree>
    <p:extLst>
      <p:ext uri="{BB962C8B-B14F-4D97-AF65-F5344CB8AC3E}">
        <p14:creationId xmlns:p14="http://schemas.microsoft.com/office/powerpoint/2010/main" val="371680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Why QI?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Significant increase in demand, complexity and acuity of need, is not tailing off following pandemic.</a:t>
            </a:r>
          </a:p>
          <a:p>
            <a:r>
              <a:rPr lang="en-GB" dirty="0" smtClean="0"/>
              <a:t>Cannot only respond by doing more of the same – an overwhelmed system – </a:t>
            </a:r>
            <a:r>
              <a:rPr lang="en-GB" dirty="0"/>
              <a:t>N</a:t>
            </a:r>
            <a:r>
              <a:rPr lang="en-GB" dirty="0" smtClean="0"/>
              <a:t>HS, nationally</a:t>
            </a:r>
          </a:p>
          <a:p>
            <a:r>
              <a:rPr lang="en-GB" dirty="0" smtClean="0"/>
              <a:t>Working preventatively – at primary and secondary levels – in the community – strengthen and empower communities, not just to be the subject of interventions/support</a:t>
            </a:r>
          </a:p>
          <a:p>
            <a:r>
              <a:rPr lang="en-GB" dirty="0" smtClean="0"/>
              <a:t>To embed a relational and resilience based model in the communities of Luton, that is trauma-informed  - will destigmatise and normalise mental well-being</a:t>
            </a:r>
          </a:p>
          <a:p>
            <a:r>
              <a:rPr lang="en-GB" dirty="0" smtClean="0"/>
              <a:t>Take into account the social determinants of mental health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03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How to strengthen resilience..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5600"/>
            <a:ext cx="9180873" cy="4562764"/>
          </a:xfrm>
        </p:spPr>
        <p:txBody>
          <a:bodyPr>
            <a:noAutofit/>
          </a:bodyPr>
          <a:lstStyle/>
          <a:p>
            <a:r>
              <a:rPr lang="en-GB" dirty="0"/>
              <a:t>Strengthen social relationships and community connections for CYP and families</a:t>
            </a:r>
          </a:p>
          <a:p>
            <a:r>
              <a:rPr lang="en-GB" dirty="0"/>
              <a:t>Enable and build social capital, social networks and social support within and between communities</a:t>
            </a:r>
          </a:p>
          <a:p>
            <a:r>
              <a:rPr lang="en-GB" dirty="0"/>
              <a:t>Strengthen and/or repair relationships between communities and health and social care agencies, </a:t>
            </a:r>
            <a:r>
              <a:rPr lang="en-GB" dirty="0" err="1"/>
              <a:t>eg</a:t>
            </a:r>
            <a:r>
              <a:rPr lang="en-GB" dirty="0"/>
              <a:t> enhancing community control by co-production</a:t>
            </a:r>
          </a:p>
          <a:p>
            <a:r>
              <a:rPr lang="en-GB" dirty="0"/>
              <a:t>Improve the quality of the social relationships of care between CYP and families and professionals </a:t>
            </a:r>
          </a:p>
          <a:p>
            <a:pPr marL="0" indent="0">
              <a:buNone/>
            </a:pPr>
            <a:r>
              <a:rPr lang="en-GB" sz="1200" dirty="0"/>
              <a:t>(</a:t>
            </a:r>
            <a:r>
              <a:rPr lang="en-GB" sz="1200" dirty="0" err="1"/>
              <a:t>Friedli</a:t>
            </a:r>
            <a:r>
              <a:rPr lang="en-GB" sz="1200" dirty="0"/>
              <a:t> and Carlin, 2009, substantiated by subsequent longitudinal studies)</a:t>
            </a:r>
          </a:p>
          <a:p>
            <a:pPr marL="0" indent="0">
              <a:buNone/>
            </a:pP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36940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Aims of QI project: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5601" y="2138796"/>
            <a:ext cx="7656859" cy="3810485"/>
          </a:xfrm>
        </p:spPr>
        <p:txBody>
          <a:bodyPr>
            <a:noAutofit/>
          </a:bodyPr>
          <a:lstStyle/>
          <a:p>
            <a:r>
              <a:rPr lang="en-GB" sz="2400" dirty="0"/>
              <a:t>Co-producing the focus and delivery for MHST W5 with the community</a:t>
            </a:r>
          </a:p>
          <a:p>
            <a:r>
              <a:rPr lang="en-GB" sz="2400" dirty="0"/>
              <a:t>An asset based and resilience focused approach</a:t>
            </a:r>
          </a:p>
          <a:p>
            <a:r>
              <a:rPr lang="en-GB" sz="2400" dirty="0"/>
              <a:t>Empowering communities, increasing social capital</a:t>
            </a:r>
          </a:p>
          <a:p>
            <a:r>
              <a:rPr lang="en-GB" sz="2400" dirty="0"/>
              <a:t>A relational, resilience and social model of mental health</a:t>
            </a:r>
          </a:p>
          <a:p>
            <a:r>
              <a:rPr lang="en-GB" sz="2400" dirty="0"/>
              <a:t>Integrated early intervention and prevention through community venues – family hubs?</a:t>
            </a:r>
          </a:p>
          <a:p>
            <a:r>
              <a:rPr lang="en-GB" sz="2400" dirty="0"/>
              <a:t>A collaborative of meeting mental health, including the social determinants of mental health</a:t>
            </a:r>
          </a:p>
        </p:txBody>
      </p:sp>
    </p:spTree>
    <p:extLst>
      <p:ext uri="{BB962C8B-B14F-4D97-AF65-F5344CB8AC3E}">
        <p14:creationId xmlns:p14="http://schemas.microsoft.com/office/powerpoint/2010/main" val="69084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 Production Strategy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Integral to everything we do</a:t>
            </a:r>
          </a:p>
          <a:p>
            <a:r>
              <a:rPr lang="en-GB" dirty="0" smtClean="0"/>
              <a:t>Dedicated team of experts by experience – young people / parents</a:t>
            </a:r>
          </a:p>
          <a:p>
            <a:r>
              <a:rPr lang="en-GB" dirty="0" smtClean="0"/>
              <a:t>Service Development</a:t>
            </a:r>
          </a:p>
          <a:p>
            <a:r>
              <a:rPr lang="en-GB" dirty="0" smtClean="0"/>
              <a:t>Chameleon Newsletter </a:t>
            </a:r>
          </a:p>
          <a:p>
            <a:r>
              <a:rPr lang="en-GB" dirty="0" smtClean="0"/>
              <a:t>Parent / Carer groups</a:t>
            </a:r>
          </a:p>
          <a:p>
            <a:r>
              <a:rPr lang="en-GB" dirty="0" smtClean="0"/>
              <a:t>Recruitment </a:t>
            </a:r>
          </a:p>
          <a:p>
            <a:r>
              <a:rPr lang="en-GB" dirty="0" smtClean="0"/>
              <a:t>Training</a:t>
            </a:r>
          </a:p>
          <a:p>
            <a:r>
              <a:rPr lang="en-GB" dirty="0" smtClean="0"/>
              <a:t>Film / promotions / Breaking the Stigma / podcasts</a:t>
            </a:r>
          </a:p>
          <a:p>
            <a:r>
              <a:rPr lang="en-GB" dirty="0" smtClean="0"/>
              <a:t>Better Days Campaign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061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Transition Strategy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Clear Process to review cases</a:t>
            </a:r>
          </a:p>
          <a:p>
            <a:r>
              <a:rPr lang="en-GB" dirty="0" smtClean="0"/>
              <a:t>Embedded Transition Support Workers – enhance experience</a:t>
            </a:r>
          </a:p>
          <a:p>
            <a:r>
              <a:rPr lang="en-GB" dirty="0" smtClean="0"/>
              <a:t>Trust Strategic Lead appointed </a:t>
            </a:r>
          </a:p>
          <a:p>
            <a:r>
              <a:rPr lang="en-GB" dirty="0" smtClean="0"/>
              <a:t>Local transition audits with adult partners</a:t>
            </a:r>
          </a:p>
          <a:p>
            <a:r>
              <a:rPr lang="en-GB" dirty="0" smtClean="0"/>
              <a:t>Refreshed Transition Policy and shared across LAs</a:t>
            </a:r>
          </a:p>
          <a:p>
            <a:r>
              <a:rPr lang="en-GB" dirty="0" smtClean="0"/>
              <a:t>Local Transformation workshops – series on ongoing events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041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Service Challenges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3236"/>
            <a:ext cx="10515600" cy="5126182"/>
          </a:xfrm>
        </p:spPr>
        <p:txBody>
          <a:bodyPr>
            <a:normAutofit/>
          </a:bodyPr>
          <a:lstStyle/>
          <a:p>
            <a:r>
              <a:rPr lang="en-GB" dirty="0" smtClean="0"/>
              <a:t>Demand </a:t>
            </a:r>
          </a:p>
          <a:p>
            <a:r>
              <a:rPr lang="en-GB" dirty="0" smtClean="0"/>
              <a:t>Mapping demand across the system</a:t>
            </a:r>
          </a:p>
          <a:p>
            <a:r>
              <a:rPr lang="en-GB" dirty="0" smtClean="0"/>
              <a:t>Pressure on partner agencies</a:t>
            </a:r>
          </a:p>
          <a:p>
            <a:r>
              <a:rPr lang="en-GB" dirty="0"/>
              <a:t>External expectations</a:t>
            </a:r>
          </a:p>
          <a:p>
            <a:r>
              <a:rPr lang="en-GB" dirty="0"/>
              <a:t>Increasing access – BLMK Deep Dive </a:t>
            </a:r>
            <a:r>
              <a:rPr lang="en-GB" dirty="0" smtClean="0"/>
              <a:t>recommendations</a:t>
            </a:r>
            <a:endParaRPr lang="en-GB" dirty="0"/>
          </a:p>
          <a:p>
            <a:r>
              <a:rPr lang="en-GB" dirty="0" smtClean="0"/>
              <a:t>Recruitment </a:t>
            </a:r>
          </a:p>
          <a:p>
            <a:r>
              <a:rPr lang="en-GB" dirty="0" smtClean="0"/>
              <a:t>Non recurrent funding</a:t>
            </a:r>
          </a:p>
        </p:txBody>
      </p:sp>
    </p:spTree>
    <p:extLst>
      <p:ext uri="{BB962C8B-B14F-4D97-AF65-F5344CB8AC3E}">
        <p14:creationId xmlns:p14="http://schemas.microsoft.com/office/powerpoint/2010/main" val="38917505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Service Achievements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3236"/>
            <a:ext cx="10515600" cy="5126182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E</a:t>
            </a:r>
            <a:r>
              <a:rPr lang="en-GB" dirty="0" smtClean="0"/>
              <a:t>xpansion of MHST </a:t>
            </a:r>
          </a:p>
          <a:p>
            <a:r>
              <a:rPr lang="en-GB" dirty="0" smtClean="0"/>
              <a:t>An </a:t>
            </a:r>
            <a:r>
              <a:rPr lang="en-GB" dirty="0"/>
              <a:t>integrated approach – Multi-agency CAMH integration </a:t>
            </a:r>
            <a:endParaRPr lang="en-GB" dirty="0" smtClean="0"/>
          </a:p>
          <a:p>
            <a:r>
              <a:rPr lang="en-GB" dirty="0" smtClean="0"/>
              <a:t>A SEND Lead – priority area </a:t>
            </a:r>
          </a:p>
          <a:p>
            <a:r>
              <a:rPr lang="en-GB" dirty="0" smtClean="0"/>
              <a:t>Workforce </a:t>
            </a:r>
            <a:r>
              <a:rPr lang="en-GB" dirty="0"/>
              <a:t>development, greater skills mix, clinical leadership and project management </a:t>
            </a:r>
          </a:p>
          <a:p>
            <a:r>
              <a:rPr lang="en-GB" dirty="0" smtClean="0"/>
              <a:t>Co-production / People participation</a:t>
            </a:r>
            <a:endParaRPr lang="en-GB" dirty="0"/>
          </a:p>
          <a:p>
            <a:r>
              <a:rPr lang="en-GB" dirty="0" smtClean="0"/>
              <a:t>Community Resilience Model</a:t>
            </a:r>
            <a:endParaRPr lang="en-GB" dirty="0"/>
          </a:p>
          <a:p>
            <a:r>
              <a:rPr lang="en-GB" dirty="0"/>
              <a:t>E</a:t>
            </a:r>
            <a:r>
              <a:rPr lang="en-GB" dirty="0" smtClean="0"/>
              <a:t>xpansion of </a:t>
            </a:r>
            <a:r>
              <a:rPr lang="en-GB" dirty="0"/>
              <a:t>D</a:t>
            </a:r>
            <a:r>
              <a:rPr lang="en-GB" dirty="0" smtClean="0"/>
              <a:t>iscovery </a:t>
            </a:r>
            <a:r>
              <a:rPr lang="en-GB" dirty="0"/>
              <a:t>C</a:t>
            </a:r>
            <a:r>
              <a:rPr lang="en-GB" dirty="0" smtClean="0"/>
              <a:t>ollege</a:t>
            </a:r>
          </a:p>
          <a:p>
            <a:r>
              <a:rPr lang="en-GB" dirty="0" smtClean="0"/>
              <a:t>County Wide Children Looked After </a:t>
            </a:r>
            <a:r>
              <a:rPr lang="en-GB" dirty="0"/>
              <a:t>T</a:t>
            </a:r>
            <a:r>
              <a:rPr lang="en-GB" dirty="0" smtClean="0"/>
              <a:t>eam expanding to cover Luton </a:t>
            </a:r>
          </a:p>
          <a:p>
            <a:r>
              <a:rPr lang="en-GB" dirty="0" smtClean="0"/>
              <a:t>Dialectic Behavioural Therapy (DBT) </a:t>
            </a:r>
          </a:p>
          <a:p>
            <a:r>
              <a:rPr lang="en-GB" dirty="0" smtClean="0"/>
              <a:t>Tier 4 Offer</a:t>
            </a:r>
          </a:p>
          <a:p>
            <a:r>
              <a:rPr lang="en-GB" dirty="0" smtClean="0"/>
              <a:t>SPOE mapping demand – workshops</a:t>
            </a:r>
          </a:p>
          <a:p>
            <a:r>
              <a:rPr lang="en-GB" dirty="0" smtClean="0"/>
              <a:t>QI projects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541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71" y="2914361"/>
            <a:ext cx="3853873" cy="1325563"/>
          </a:xfrm>
        </p:spPr>
        <p:txBody>
          <a:bodyPr>
            <a:normAutofit fontScale="90000"/>
          </a:bodyPr>
          <a:lstStyle/>
          <a:p>
            <a:r>
              <a:rPr lang="en-GB" sz="2700" b="1" dirty="0" smtClean="0"/>
              <a:t>National </a:t>
            </a:r>
            <a:r>
              <a:rPr lang="en-GB" sz="2700" b="1" dirty="0" err="1" smtClean="0"/>
              <a:t>iThrive</a:t>
            </a:r>
            <a:r>
              <a:rPr lang="en-GB" sz="2700" b="1" dirty="0" smtClean="0"/>
              <a:t> CAMH Services model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/>
              <a:t/>
            </a:r>
            <a:br>
              <a:rPr lang="en-GB" sz="2700" dirty="0"/>
            </a:br>
            <a:r>
              <a:rPr lang="en-GB" sz="2700" dirty="0"/>
              <a:t>Needs-based service </a:t>
            </a:r>
            <a:r>
              <a:rPr lang="en-GB" sz="2700" dirty="0" smtClean="0"/>
              <a:t>offer</a:t>
            </a:r>
            <a:br>
              <a:rPr lang="en-GB" sz="2700" dirty="0" smtClean="0"/>
            </a:br>
            <a:r>
              <a:rPr lang="en-GB" sz="2700" dirty="0"/>
              <a:t/>
            </a:r>
            <a:br>
              <a:rPr lang="en-GB" sz="2700" dirty="0"/>
            </a:br>
            <a:r>
              <a:rPr lang="en-GB" sz="2700" dirty="0"/>
              <a:t>Episodes of </a:t>
            </a:r>
            <a:r>
              <a:rPr lang="en-GB" sz="2700" dirty="0" smtClean="0"/>
              <a:t>care</a:t>
            </a:r>
            <a:br>
              <a:rPr lang="en-GB" sz="2700" dirty="0" smtClean="0"/>
            </a:br>
            <a:r>
              <a:rPr lang="en-GB" sz="2700" dirty="0"/>
              <a:t/>
            </a:r>
            <a:br>
              <a:rPr lang="en-GB" sz="2700" dirty="0"/>
            </a:br>
            <a:r>
              <a:rPr lang="en-GB" sz="2700" dirty="0" smtClean="0"/>
              <a:t>Integrated MH offer</a:t>
            </a:r>
            <a:br>
              <a:rPr lang="en-GB" sz="2700" dirty="0" smtClean="0"/>
            </a:br>
            <a:r>
              <a:rPr lang="en-GB" sz="2700" dirty="0"/>
              <a:t/>
            </a:r>
            <a:br>
              <a:rPr lang="en-GB" sz="2700" dirty="0"/>
            </a:br>
            <a:r>
              <a:rPr lang="en-GB" sz="2700" dirty="0"/>
              <a:t>Common language 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/>
              <a:t/>
            </a:r>
            <a:br>
              <a:rPr lang="en-GB" sz="2700" dirty="0"/>
            </a:br>
            <a:r>
              <a:rPr lang="en-GB" sz="2700" dirty="0"/>
              <a:t>EI+P – resilience based approach, including whole community resilience</a:t>
            </a:r>
            <a:br>
              <a:rPr lang="en-GB" sz="2700" dirty="0"/>
            </a:br>
            <a:r>
              <a:rPr lang="en-GB" sz="2700" dirty="0"/>
              <a:t>co-production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2A31D40-6316-4861-A011-8440C9E9120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22982" y="147781"/>
            <a:ext cx="6280727" cy="6326909"/>
          </a:xfrm>
          <a:prstGeom prst="rect">
            <a:avLst/>
          </a:prstGeom>
          <a:solidFill>
            <a:srgbClr val="5B9B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5230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983" y="567153"/>
            <a:ext cx="8147248" cy="50405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Next steps for CAMHS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836" y="1484784"/>
            <a:ext cx="10714182" cy="4608512"/>
          </a:xfrm>
        </p:spPr>
        <p:txBody>
          <a:bodyPr>
            <a:noAutofit/>
          </a:bodyPr>
          <a:lstStyle/>
          <a:p>
            <a:r>
              <a:rPr lang="en-GB" sz="2400" dirty="0" smtClean="0"/>
              <a:t>Triple Aims QI Stakeholder </a:t>
            </a:r>
            <a:r>
              <a:rPr lang="en-GB" sz="2400" dirty="0"/>
              <a:t>event – 9 March at Hampton Hilton – </a:t>
            </a:r>
            <a:r>
              <a:rPr lang="en-GB" sz="2400" dirty="0" smtClean="0"/>
              <a:t>9.30 -</a:t>
            </a:r>
            <a:r>
              <a:rPr lang="en-GB" sz="2400" dirty="0"/>
              <a:t>14.00hrs</a:t>
            </a:r>
          </a:p>
          <a:p>
            <a:r>
              <a:rPr lang="en-GB" sz="2400" dirty="0" smtClean="0"/>
              <a:t>Continued partnership opportunities with LBC</a:t>
            </a:r>
          </a:p>
          <a:p>
            <a:pPr lvl="1"/>
            <a:r>
              <a:rPr lang="en-GB" sz="2000" dirty="0" smtClean="0"/>
              <a:t>Child Friendly Town Ambition / Better Days Campaign/ Residential Provision</a:t>
            </a:r>
          </a:p>
          <a:p>
            <a:r>
              <a:rPr lang="en-GB" sz="2400" dirty="0" smtClean="0"/>
              <a:t>Opening of Evergreen</a:t>
            </a:r>
          </a:p>
          <a:p>
            <a:r>
              <a:rPr lang="en-GB" sz="2400" dirty="0" smtClean="0"/>
              <a:t>Widening PP audience to capture voice of all</a:t>
            </a:r>
          </a:p>
          <a:p>
            <a:r>
              <a:rPr lang="en-GB" sz="2400" dirty="0" smtClean="0"/>
              <a:t>NDD pathway development across BLMK</a:t>
            </a:r>
          </a:p>
          <a:p>
            <a:r>
              <a:rPr lang="en-GB" sz="2400" dirty="0" smtClean="0"/>
              <a:t>SPOE Workshops – mapping demand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183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Thank you for listening, </a:t>
            </a:r>
          </a:p>
          <a:p>
            <a:pPr marL="0" indent="0" algn="ctr">
              <a:buNone/>
            </a:pPr>
            <a:r>
              <a:rPr lang="en-GB" dirty="0" smtClean="0"/>
              <a:t>happy to take 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318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GB" b="1" dirty="0" err="1"/>
              <a:t>i</a:t>
            </a:r>
            <a:r>
              <a:rPr lang="en-GB" b="1" dirty="0" err="1" smtClean="0"/>
              <a:t>Thrive</a:t>
            </a:r>
            <a:r>
              <a:rPr lang="en-GB" b="1" dirty="0" smtClean="0"/>
              <a:t> – Getting Advice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Primary/universal prevention – training, psycho-education, coffee mornings, drop-ins, assemblies, parents evenings, community engagement and co-production initiatives, ……. </a:t>
            </a:r>
          </a:p>
          <a:p>
            <a:r>
              <a:rPr lang="en-GB" dirty="0" smtClean="0"/>
              <a:t>Secondary prevention – consultation in schools, GP practices, FPS, reflective practice/case discussion groups, training for particular groups/parents/children, signposting</a:t>
            </a:r>
          </a:p>
          <a:p>
            <a:r>
              <a:rPr lang="en-GB" dirty="0" smtClean="0"/>
              <a:t>GA not only based on individual, but on schools/communities resilience building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0DCE-9105-48A5-8A92-25C9283756D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491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Getting Advice locally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073" y="1700809"/>
            <a:ext cx="9582727" cy="44253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Community Voluntary Sector</a:t>
            </a:r>
          </a:p>
          <a:p>
            <a:r>
              <a:rPr lang="en-GB" dirty="0" smtClean="0"/>
              <a:t>Single </a:t>
            </a:r>
            <a:r>
              <a:rPr lang="en-GB" dirty="0"/>
              <a:t>Point of Entry </a:t>
            </a:r>
            <a:r>
              <a:rPr lang="en-GB" dirty="0" smtClean="0"/>
              <a:t>SPOE – self referral</a:t>
            </a:r>
          </a:p>
          <a:p>
            <a:r>
              <a:rPr lang="en-GB" dirty="0" smtClean="0"/>
              <a:t>Clinician of the Day </a:t>
            </a:r>
          </a:p>
          <a:p>
            <a:r>
              <a:rPr lang="en-GB" dirty="0" smtClean="0"/>
              <a:t>Integrated Schools Offer:</a:t>
            </a:r>
          </a:p>
          <a:p>
            <a:pPr lvl="1"/>
            <a:r>
              <a:rPr lang="en-GB" dirty="0" smtClean="0"/>
              <a:t>Mental </a:t>
            </a:r>
            <a:r>
              <a:rPr lang="en-GB" dirty="0"/>
              <a:t>Health Support Team (MHST)</a:t>
            </a:r>
          </a:p>
          <a:p>
            <a:pPr lvl="1"/>
            <a:r>
              <a:rPr lang="en-GB" dirty="0" smtClean="0"/>
              <a:t>Schools </a:t>
            </a:r>
            <a:r>
              <a:rPr lang="en-GB" dirty="0"/>
              <a:t>Mental Health Team (SMHT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CSLT</a:t>
            </a:r>
            <a:endParaRPr lang="en-GB" dirty="0"/>
          </a:p>
          <a:p>
            <a:r>
              <a:rPr lang="en-GB" dirty="0" smtClean="0"/>
              <a:t>Primary Care Access Service (PCAS)</a:t>
            </a:r>
            <a:endParaRPr lang="en-GB" dirty="0"/>
          </a:p>
          <a:p>
            <a:r>
              <a:rPr lang="en-GB" dirty="0" smtClean="0"/>
              <a:t>CHUMS Family Wellbeing Team </a:t>
            </a:r>
          </a:p>
          <a:p>
            <a:r>
              <a:rPr lang="en-GB" dirty="0" smtClean="0"/>
              <a:t>Early Help/FPS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0DCE-9105-48A5-8A92-25C9283756D1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390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Getting Advice locally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1825625"/>
            <a:ext cx="11076709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Digital Offer </a:t>
            </a:r>
          </a:p>
          <a:p>
            <a:pPr lvl="1"/>
            <a:r>
              <a:rPr lang="en-GB" dirty="0" smtClean="0"/>
              <a:t>Local Offer/ CHUMS / </a:t>
            </a:r>
            <a:r>
              <a:rPr lang="en-GB" dirty="0" err="1" smtClean="0"/>
              <a:t>Lumi</a:t>
            </a:r>
            <a:r>
              <a:rPr lang="en-GB" dirty="0" smtClean="0"/>
              <a:t> Nova / Chat Health </a:t>
            </a:r>
            <a:r>
              <a:rPr lang="en-GB" dirty="0"/>
              <a:t>/ </a:t>
            </a:r>
            <a:r>
              <a:rPr lang="en-GB" dirty="0" smtClean="0"/>
              <a:t>Kooth / Alumina / Apps</a:t>
            </a:r>
            <a:endParaRPr lang="en-GB" dirty="0"/>
          </a:p>
          <a:p>
            <a:pPr lvl="1"/>
            <a:endParaRPr lang="en-GB" dirty="0" smtClean="0"/>
          </a:p>
          <a:p>
            <a:r>
              <a:rPr lang="en-GB" dirty="0" smtClean="0"/>
              <a:t>CAMHS Integrated </a:t>
            </a:r>
            <a:r>
              <a:rPr lang="en-GB" dirty="0"/>
              <a:t>S</a:t>
            </a:r>
            <a:r>
              <a:rPr lang="en-GB" dirty="0" smtClean="0"/>
              <a:t>chools </a:t>
            </a:r>
            <a:r>
              <a:rPr lang="en-GB" dirty="0"/>
              <a:t>O</a:t>
            </a:r>
            <a:r>
              <a:rPr lang="en-GB" dirty="0" smtClean="0"/>
              <a:t>ffer and PCAS</a:t>
            </a:r>
          </a:p>
          <a:p>
            <a:r>
              <a:rPr lang="en-GB" dirty="0" smtClean="0"/>
              <a:t>Alumina – CBT DSH course </a:t>
            </a:r>
          </a:p>
          <a:p>
            <a:r>
              <a:rPr lang="en-GB" dirty="0" smtClean="0"/>
              <a:t>Self Help – resource packs</a:t>
            </a:r>
          </a:p>
          <a:p>
            <a:r>
              <a:rPr lang="en-GB" dirty="0" smtClean="0"/>
              <a:t>Social Prescribing- Active Luton</a:t>
            </a:r>
          </a:p>
          <a:p>
            <a:r>
              <a:rPr lang="en-GB" dirty="0" smtClean="0"/>
              <a:t>Co-produced training offer – Gender Identity / Parent Psycho Education</a:t>
            </a:r>
          </a:p>
          <a:p>
            <a:r>
              <a:rPr lang="en-GB" dirty="0" smtClean="0"/>
              <a:t>Discovery College (</a:t>
            </a:r>
            <a:r>
              <a:rPr lang="en-GB" dirty="0" err="1" smtClean="0"/>
              <a:t>DiSCO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0DCE-9105-48A5-8A92-25C9283756D1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035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GB" dirty="0" smtClean="0"/>
              <a:t> </a:t>
            </a:r>
            <a:r>
              <a:rPr lang="en-GB" b="1" dirty="0" err="1" smtClean="0"/>
              <a:t>iThrive</a:t>
            </a:r>
            <a:r>
              <a:rPr lang="en-GB" b="1" dirty="0" smtClean="0"/>
              <a:t>: Getting Help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Children, young people and families who need specific interventions relating to their mental health need. This group includes those who would benefit from evidence-based help and support with clear aims and agreed criteria for assessing if these aims have been achieved.  </a:t>
            </a:r>
            <a:endParaRPr lang="en-GB" dirty="0" smtClean="0"/>
          </a:p>
          <a:p>
            <a:r>
              <a:rPr lang="en-GB" dirty="0" smtClean="0"/>
              <a:t>Mild to moderate mental health problems that require a brief episode of support</a:t>
            </a:r>
          </a:p>
          <a:p>
            <a:r>
              <a:rPr lang="en-GB" dirty="0" smtClean="0"/>
              <a:t>Depending </a:t>
            </a:r>
            <a:r>
              <a:rPr lang="en-GB" dirty="0"/>
              <a:t>on the needs of the young person, this therapeutic support can be offered by different </a:t>
            </a:r>
            <a:r>
              <a:rPr lang="en-GB" dirty="0" smtClean="0"/>
              <a:t>agencies.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803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0DCE-9105-48A5-8A92-25C9283756D1}" type="slidenum">
              <a:rPr lang="en-GB" smtClean="0"/>
              <a:t>7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01264" y="211533"/>
            <a:ext cx="9372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Getting Help Locally: CAMH Access Services</a:t>
            </a:r>
            <a:endParaRPr lang="en-GB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99666" y="1162724"/>
            <a:ext cx="1014862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 smtClean="0"/>
          </a:p>
          <a:p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Two Mental Health in Schools 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One </a:t>
            </a:r>
            <a:r>
              <a:rPr lang="en-GB" sz="2400" dirty="0" err="1" smtClean="0"/>
              <a:t>Camhs</a:t>
            </a:r>
            <a:r>
              <a:rPr lang="en-GB" sz="2400" dirty="0" smtClean="0"/>
              <a:t> Schools Liaison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third MHST coming on stream in September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Primary Care Access Team working in GP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Provide </a:t>
            </a:r>
            <a:r>
              <a:rPr lang="en-GB" sz="2400" b="1" dirty="0"/>
              <a:t>early intervention </a:t>
            </a:r>
            <a:r>
              <a:rPr lang="en-GB" sz="2400" dirty="0"/>
              <a:t>for mild to moderate mental health and emotional wellbeing </a:t>
            </a:r>
            <a:r>
              <a:rPr lang="en-GB" sz="2400" dirty="0" smtClean="0"/>
              <a:t>issues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Supporting staff within a school or </a:t>
            </a:r>
            <a:r>
              <a:rPr lang="en-GB" sz="2400" dirty="0" smtClean="0"/>
              <a:t>college or GP  </a:t>
            </a:r>
            <a:r>
              <a:rPr lang="en-GB" sz="2400" dirty="0"/>
              <a:t>setting to provide a ‘</a:t>
            </a:r>
            <a:r>
              <a:rPr lang="en-GB" sz="2400" b="1" dirty="0"/>
              <a:t>whole </a:t>
            </a:r>
            <a:r>
              <a:rPr lang="en-GB" sz="2400" b="1" dirty="0" smtClean="0"/>
              <a:t>school/primary care </a:t>
            </a:r>
            <a:r>
              <a:rPr lang="en-GB" sz="2400" b="1" dirty="0"/>
              <a:t>approach</a:t>
            </a:r>
            <a:r>
              <a:rPr lang="en-GB" sz="2400" dirty="0"/>
              <a:t>’ to mental health and </a:t>
            </a:r>
            <a:r>
              <a:rPr lang="en-GB" sz="2400" dirty="0" smtClean="0"/>
              <a:t>wellbeing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Act as a </a:t>
            </a:r>
            <a:r>
              <a:rPr lang="en-GB" sz="2400" b="1" dirty="0"/>
              <a:t>link </a:t>
            </a:r>
            <a:r>
              <a:rPr lang="en-GB" sz="2400" dirty="0"/>
              <a:t>with local children and young people’s mental health </a:t>
            </a:r>
            <a:r>
              <a:rPr lang="en-GB" sz="2400" dirty="0" smtClean="0"/>
              <a:t>services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Focussed in area’s of deprivation, where children’s emotional wellbeing is impacting on there opportunities to learn and achieve- </a:t>
            </a:r>
            <a:r>
              <a:rPr lang="en-GB" sz="2400" b="1" dirty="0"/>
              <a:t>reducing inequalities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Integrating with existing mental health schools provision to provide a </a:t>
            </a:r>
            <a:r>
              <a:rPr lang="en-GB" sz="2400" b="1" dirty="0"/>
              <a:t>comprehensive </a:t>
            </a:r>
            <a:r>
              <a:rPr lang="en-GB" sz="2400" b="1" dirty="0" smtClean="0"/>
              <a:t>offer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203914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GB" b="1" dirty="0" err="1" smtClean="0"/>
              <a:t>iThrive</a:t>
            </a:r>
            <a:r>
              <a:rPr lang="en-GB" b="1" dirty="0" smtClean="0"/>
              <a:t>: Getting </a:t>
            </a:r>
            <a:r>
              <a:rPr lang="en-GB" b="1" dirty="0"/>
              <a:t>M</a:t>
            </a:r>
            <a:r>
              <a:rPr lang="en-GB" b="1" dirty="0" smtClean="0"/>
              <a:t>ore </a:t>
            </a:r>
            <a:r>
              <a:rPr lang="en-GB" b="1" dirty="0"/>
              <a:t>H</a:t>
            </a:r>
            <a:r>
              <a:rPr lang="en-GB" b="1" dirty="0" smtClean="0"/>
              <a:t>elp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Children, young people and families who need more extensive and specialised interventions and support relating to their mental health needs. </a:t>
            </a:r>
            <a:endParaRPr lang="en-GB" dirty="0" smtClean="0"/>
          </a:p>
          <a:p>
            <a:r>
              <a:rPr lang="en-GB" dirty="0" smtClean="0"/>
              <a:t>These children and families often require multi-disciplinary support, which may be medium term in length and moderate to severe in the severity of their difficulties.</a:t>
            </a:r>
          </a:p>
          <a:p>
            <a:r>
              <a:rPr lang="en-GB" dirty="0" smtClean="0"/>
              <a:t>This </a:t>
            </a:r>
            <a:r>
              <a:rPr lang="en-GB" dirty="0"/>
              <a:t>group includes those who would benefit from evidence-based help and support with clear aims and agreed criteria for assessing whether these aims have been achieved.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input from CAMHS might be more extensive with specialist treatment, including inpatient admissions if required. </a:t>
            </a:r>
          </a:p>
        </p:txBody>
      </p:sp>
    </p:spTree>
    <p:extLst>
      <p:ext uri="{BB962C8B-B14F-4D97-AF65-F5344CB8AC3E}">
        <p14:creationId xmlns:p14="http://schemas.microsoft.com/office/powerpoint/2010/main" val="1205186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Getting More Help Locally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 Emotional </a:t>
            </a:r>
            <a:r>
              <a:rPr lang="en-GB" dirty="0"/>
              <a:t>and Behavioural </a:t>
            </a:r>
            <a:r>
              <a:rPr lang="en-GB" dirty="0" smtClean="0"/>
              <a:t>teams </a:t>
            </a:r>
            <a:r>
              <a:rPr lang="en-GB" dirty="0"/>
              <a:t>(moderate to severe </a:t>
            </a:r>
            <a:r>
              <a:rPr lang="en-GB" dirty="0" smtClean="0"/>
              <a:t>MH)</a:t>
            </a:r>
          </a:p>
          <a:p>
            <a:r>
              <a:rPr lang="en-GB" dirty="0" smtClean="0"/>
              <a:t>Adolescent </a:t>
            </a:r>
            <a:r>
              <a:rPr lang="en-GB" dirty="0"/>
              <a:t>Mental Health team (severe mental health issues for young people where risk a strong </a:t>
            </a:r>
            <a:r>
              <a:rPr lang="en-GB" dirty="0" smtClean="0"/>
              <a:t>feature)</a:t>
            </a:r>
          </a:p>
          <a:p>
            <a:r>
              <a:rPr lang="en-GB" dirty="0" smtClean="0"/>
              <a:t>Neuro-Developmental </a:t>
            </a:r>
            <a:r>
              <a:rPr lang="en-GB" dirty="0"/>
              <a:t>Team</a:t>
            </a:r>
          </a:p>
          <a:p>
            <a:r>
              <a:rPr lang="en-GB" dirty="0"/>
              <a:t>County wide Eating Disorders Team</a:t>
            </a:r>
          </a:p>
          <a:p>
            <a:r>
              <a:rPr lang="en-GB" dirty="0"/>
              <a:t>County Wide Children Looked After Team (now also covering Luton)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390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activity xmlns="f8f8166f-6e2a-4b49-9c32-52a33f6aec6d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7E74019A5D014DA7F3A8607CA25A58" ma:contentTypeVersion="17" ma:contentTypeDescription="Create a new document." ma:contentTypeScope="" ma:versionID="8a304bbb2edbc3725bf175e954e07866">
  <xsd:schema xmlns:xsd="http://www.w3.org/2001/XMLSchema" xmlns:xs="http://www.w3.org/2001/XMLSchema" xmlns:p="http://schemas.microsoft.com/office/2006/metadata/properties" xmlns:ns1="http://schemas.microsoft.com/sharepoint/v3" xmlns:ns3="fa856db8-9dbf-4ce9-bf26-ad72c53372c3" xmlns:ns4="f8f8166f-6e2a-4b49-9c32-52a33f6aec6d" targetNamespace="http://schemas.microsoft.com/office/2006/metadata/properties" ma:root="true" ma:fieldsID="fd97615a777a96bf73f7abddda574de5" ns1:_="" ns3:_="" ns4:_="">
    <xsd:import namespace="http://schemas.microsoft.com/sharepoint/v3"/>
    <xsd:import namespace="fa856db8-9dbf-4ce9-bf26-ad72c53372c3"/>
    <xsd:import namespace="f8f8166f-6e2a-4b49-9c32-52a33f6aec6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56db8-9dbf-4ce9-bf26-ad72c53372c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f8166f-6e2a-4b49-9c32-52a33f6ae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9DF723-9B92-404E-BED8-B9A5E6878F03}">
  <ds:schemaRefs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purl.org/dc/elements/1.1/"/>
    <ds:schemaRef ds:uri="fa856db8-9dbf-4ce9-bf26-ad72c53372c3"/>
    <ds:schemaRef ds:uri="http://purl.org/dc/terms/"/>
    <ds:schemaRef ds:uri="f8f8166f-6e2a-4b49-9c32-52a33f6aec6d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61C60FE-7631-41DA-B811-B53607CBAC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AA34ED-B9E3-4289-81DC-7F7C268756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a856db8-9dbf-4ce9-bf26-ad72c53372c3"/>
    <ds:schemaRef ds:uri="f8f8166f-6e2a-4b49-9c32-52a33f6aec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1293</Words>
  <Application>Microsoft Office PowerPoint</Application>
  <PresentationFormat>Widescreen</PresentationFormat>
  <Paragraphs>157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Specialist Child and Adolescent Mental Health Services in Luton – provided by ELFT</vt:lpstr>
      <vt:lpstr>National iThrive CAMH Services model  Needs-based service offer  Episodes of care  Integrated MH offer  Common language   EI+P – resilience based approach, including whole community resilience co-production  </vt:lpstr>
      <vt:lpstr>iThrive – Getting Advice</vt:lpstr>
      <vt:lpstr>Getting Advice locally</vt:lpstr>
      <vt:lpstr>Getting Advice locally </vt:lpstr>
      <vt:lpstr> iThrive: Getting Help </vt:lpstr>
      <vt:lpstr>PowerPoint Presentation</vt:lpstr>
      <vt:lpstr>iThrive: Getting More Help</vt:lpstr>
      <vt:lpstr>Getting More Help Locally</vt:lpstr>
      <vt:lpstr>iTHrive: Getting Risk Support</vt:lpstr>
      <vt:lpstr>Tier 4 Offer</vt:lpstr>
      <vt:lpstr>Quality Improvement (QI) lens Improving mental health equalities in the south neighbourhood – a quality improvement programme through MHST</vt:lpstr>
      <vt:lpstr>Why QI?</vt:lpstr>
      <vt:lpstr>How to strengthen resilience..</vt:lpstr>
      <vt:lpstr>Aims of QI project:</vt:lpstr>
      <vt:lpstr>Co Production Strategy</vt:lpstr>
      <vt:lpstr>Transition Strategy</vt:lpstr>
      <vt:lpstr>Service Challenges</vt:lpstr>
      <vt:lpstr>Service Achievements</vt:lpstr>
      <vt:lpstr>Next steps for CAMHS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GAHAN, Hilary (EAST LONDON NHS FOUNDATION TRUST)</dc:creator>
  <cp:lastModifiedBy>Siddique, Israr</cp:lastModifiedBy>
  <cp:revision>29</cp:revision>
  <dcterms:created xsi:type="dcterms:W3CDTF">2023-02-10T15:46:47Z</dcterms:created>
  <dcterms:modified xsi:type="dcterms:W3CDTF">2024-01-10T17:52:56Z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0x010100DE7E74019A5D014DA7F3A8607CA25A58</vt:lpwstr>
  </property>
</Properties>
</file>