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0" r:id="rId6"/>
    <p:sldId id="262" r:id="rId7"/>
    <p:sldId id="257" r:id="rId8"/>
    <p:sldId id="259" r:id="rId9"/>
    <p:sldId id="263" r:id="rId10"/>
    <p:sldId id="264"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660"/>
  </p:normalViewPr>
  <p:slideViewPr>
    <p:cSldViewPr snapToGrid="0">
      <p:cViewPr varScale="1">
        <p:scale>
          <a:sx n="69" d="100"/>
          <a:sy n="69" d="100"/>
        </p:scale>
        <p:origin x="9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5D52EF-6217-4D4E-B8EB-08EF806B895D}"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18020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5D52EF-6217-4D4E-B8EB-08EF806B895D}"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227004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5D52EF-6217-4D4E-B8EB-08EF806B895D}"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265756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5D52EF-6217-4D4E-B8EB-08EF806B895D}"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10536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5D52EF-6217-4D4E-B8EB-08EF806B895D}"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326128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5D52EF-6217-4D4E-B8EB-08EF806B895D}"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210365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5D52EF-6217-4D4E-B8EB-08EF806B895D}" type="datetimeFigureOut">
              <a:rPr lang="en-GB" smtClean="0"/>
              <a:t>10/01/2024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26290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5D52EF-6217-4D4E-B8EB-08EF806B895D}" type="datetimeFigureOut">
              <a:rPr lang="en-GB" smtClean="0"/>
              <a:t>10/01/2024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4894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D52EF-6217-4D4E-B8EB-08EF806B895D}" type="datetimeFigureOut">
              <a:rPr lang="en-GB" smtClean="0"/>
              <a:t>10/01/2024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320335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5D52EF-6217-4D4E-B8EB-08EF806B895D}"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25233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5D52EF-6217-4D4E-B8EB-08EF806B895D}"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AB3FD-E4E5-4241-8978-429B317D22DF}" type="slidenum">
              <a:rPr lang="en-GB" smtClean="0"/>
              <a:t>‹#›</a:t>
            </a:fld>
            <a:endParaRPr lang="en-GB"/>
          </a:p>
        </p:txBody>
      </p:sp>
    </p:spTree>
    <p:extLst>
      <p:ext uri="{BB962C8B-B14F-4D97-AF65-F5344CB8AC3E}">
        <p14:creationId xmlns:p14="http://schemas.microsoft.com/office/powerpoint/2010/main" val="153896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D52EF-6217-4D4E-B8EB-08EF806B895D}" type="datetimeFigureOut">
              <a:rPr lang="en-GB" smtClean="0"/>
              <a:t>10/01/2024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AB3FD-E4E5-4241-8978-429B317D22DF}" type="slidenum">
              <a:rPr lang="en-GB" smtClean="0"/>
              <a:t>‹#›</a:t>
            </a:fld>
            <a:endParaRPr lang="en-GB"/>
          </a:p>
        </p:txBody>
      </p:sp>
    </p:spTree>
    <p:extLst>
      <p:ext uri="{BB962C8B-B14F-4D97-AF65-F5344CB8AC3E}">
        <p14:creationId xmlns:p14="http://schemas.microsoft.com/office/powerpoint/2010/main" val="125029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877927" y="5406169"/>
            <a:ext cx="2189746" cy="1234096"/>
          </a:xfrm>
          <a:prstGeom prst="rect">
            <a:avLst/>
          </a:prstGeom>
          <a:noFill/>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250069" y="249473"/>
            <a:ext cx="2505164" cy="1230411"/>
          </a:xfrm>
          <a:prstGeom prst="rect">
            <a:avLst/>
          </a:prstGeom>
        </p:spPr>
      </p:pic>
      <p:grpSp>
        <p:nvGrpSpPr>
          <p:cNvPr id="3" name="Group 2"/>
          <p:cNvGrpSpPr/>
          <p:nvPr/>
        </p:nvGrpSpPr>
        <p:grpSpPr>
          <a:xfrm>
            <a:off x="2069431" y="1937085"/>
            <a:ext cx="8061157" cy="2716891"/>
            <a:chOff x="2069431" y="2296594"/>
            <a:chExt cx="8061157" cy="2118995"/>
          </a:xfrm>
        </p:grpSpPr>
        <p:sp>
          <p:nvSpPr>
            <p:cNvPr id="28" name="Rounded Rectangle 27"/>
            <p:cNvSpPr/>
            <p:nvPr/>
          </p:nvSpPr>
          <p:spPr>
            <a:xfrm>
              <a:off x="2069431" y="2296594"/>
              <a:ext cx="8061157" cy="2118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2" name="Rectangle 1"/>
            <p:cNvSpPr/>
            <p:nvPr/>
          </p:nvSpPr>
          <p:spPr>
            <a:xfrm>
              <a:off x="3052009" y="2571066"/>
              <a:ext cx="6096000" cy="1224231"/>
            </a:xfrm>
            <a:prstGeom prst="rect">
              <a:avLst/>
            </a:prstGeom>
          </p:spPr>
          <p:txBody>
            <a:bodyPr>
              <a:spAutoFit/>
            </a:bodyPr>
            <a:lstStyle/>
            <a:p>
              <a:pPr algn="ctr"/>
              <a:r>
                <a:rPr lang="en-GB" sz="3200" b="1" dirty="0" smtClean="0">
                  <a:solidFill>
                    <a:schemeClr val="bg1"/>
                  </a:solidFill>
                </a:rPr>
                <a:t>Bedfordshire and Luton CAMHS</a:t>
              </a:r>
            </a:p>
            <a:p>
              <a:pPr algn="ctr"/>
              <a:endParaRPr lang="en-GB" sz="3200" b="1" dirty="0">
                <a:solidFill>
                  <a:schemeClr val="bg1"/>
                </a:solidFill>
              </a:endParaRPr>
            </a:p>
            <a:p>
              <a:pPr algn="ctr"/>
              <a:r>
                <a:rPr lang="en-GB" sz="3200" b="1" dirty="0" smtClean="0">
                  <a:solidFill>
                    <a:schemeClr val="bg1"/>
                  </a:solidFill>
                </a:rPr>
                <a:t>Admission Avoidance</a:t>
              </a:r>
              <a:endParaRPr lang="en-GB" sz="3200" b="1" dirty="0">
                <a:solidFill>
                  <a:schemeClr val="bg1"/>
                </a:solidFill>
              </a:endParaRPr>
            </a:p>
          </p:txBody>
        </p:sp>
      </p:grpSp>
    </p:spTree>
    <p:extLst>
      <p:ext uri="{BB962C8B-B14F-4D97-AF65-F5344CB8AC3E}">
        <p14:creationId xmlns:p14="http://schemas.microsoft.com/office/powerpoint/2010/main" val="170499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3" y="365125"/>
            <a:ext cx="10827327" cy="1325563"/>
          </a:xfrm>
        </p:spPr>
        <p:txBody>
          <a:bodyPr>
            <a:normAutofit fontScale="90000"/>
          </a:bodyPr>
          <a:lstStyle/>
          <a:p>
            <a:r>
              <a:rPr lang="en-GB" b="1" dirty="0" smtClean="0"/>
              <a:t>System Partnership to improving urgent cases flow:</a:t>
            </a:r>
            <a:br>
              <a:rPr lang="en-GB" b="1" dirty="0" smtClean="0"/>
            </a:br>
            <a:endParaRPr lang="en-GB" b="1" dirty="0"/>
          </a:p>
        </p:txBody>
      </p:sp>
      <p:sp>
        <p:nvSpPr>
          <p:cNvPr id="3" name="Content Placeholder 2"/>
          <p:cNvSpPr>
            <a:spLocks noGrp="1"/>
          </p:cNvSpPr>
          <p:nvPr>
            <p:ph idx="1"/>
          </p:nvPr>
        </p:nvSpPr>
        <p:spPr>
          <a:xfrm>
            <a:off x="838200" y="1450108"/>
            <a:ext cx="10515600" cy="5144655"/>
          </a:xfrm>
        </p:spPr>
        <p:txBody>
          <a:bodyPr>
            <a:normAutofit fontScale="85000" lnSpcReduction="20000"/>
          </a:bodyPr>
          <a:lstStyle/>
          <a:p>
            <a:r>
              <a:rPr lang="en-GB" dirty="0" smtClean="0"/>
              <a:t>Daily huddles with local CAMHS teams and local acute wards – strong relationships</a:t>
            </a:r>
          </a:p>
          <a:p>
            <a:r>
              <a:rPr lang="en-GB" dirty="0" smtClean="0"/>
              <a:t>CAMHS Practitioners embedded on wards</a:t>
            </a:r>
          </a:p>
          <a:p>
            <a:r>
              <a:rPr lang="en-GB" dirty="0" smtClean="0"/>
              <a:t>Emphasis on admission avoidance / creative community packages of care where clinically appropriate / safe.</a:t>
            </a:r>
          </a:p>
          <a:p>
            <a:r>
              <a:rPr lang="en-GB" dirty="0" smtClean="0"/>
              <a:t>Positive risk taking</a:t>
            </a:r>
          </a:p>
          <a:p>
            <a:r>
              <a:rPr lang="en-GB" dirty="0" smtClean="0"/>
              <a:t>Rapid same day response for assessment by CAMHS crisis staff</a:t>
            </a:r>
          </a:p>
          <a:p>
            <a:r>
              <a:rPr lang="en-GB" dirty="0" smtClean="0"/>
              <a:t>Diversion from A&amp;E depts. for urgent cases – </a:t>
            </a:r>
            <a:r>
              <a:rPr lang="en-GB" dirty="0" err="1" smtClean="0"/>
              <a:t>ie</a:t>
            </a:r>
            <a:r>
              <a:rPr lang="en-GB" dirty="0" smtClean="0"/>
              <a:t>: GP / school / Home</a:t>
            </a:r>
          </a:p>
          <a:p>
            <a:r>
              <a:rPr lang="en-GB" dirty="0" smtClean="0"/>
              <a:t>Twice weekly crisis huddles with system partners (</a:t>
            </a:r>
            <a:r>
              <a:rPr lang="en-GB" dirty="0" err="1" smtClean="0"/>
              <a:t>inc.</a:t>
            </a:r>
            <a:r>
              <a:rPr lang="en-GB" dirty="0" smtClean="0"/>
              <a:t> LA / </a:t>
            </a:r>
            <a:r>
              <a:rPr lang="en-GB" dirty="0" err="1" smtClean="0"/>
              <a:t>EoE</a:t>
            </a:r>
            <a:r>
              <a:rPr lang="en-GB" dirty="0" smtClean="0"/>
              <a:t> Collaborative and acute leads)</a:t>
            </a:r>
          </a:p>
          <a:p>
            <a:r>
              <a:rPr lang="en-GB" dirty="0" smtClean="0"/>
              <a:t>Clinical oversight of urgent cases within the system</a:t>
            </a:r>
          </a:p>
          <a:p>
            <a:r>
              <a:rPr lang="en-GB" dirty="0" smtClean="0"/>
              <a:t>Partnership approach with LA’s – clear escalation process in place</a:t>
            </a:r>
          </a:p>
          <a:p>
            <a:r>
              <a:rPr lang="en-GB" dirty="0" smtClean="0"/>
              <a:t>Development / need for local social care placement provisions – </a:t>
            </a:r>
            <a:r>
              <a:rPr lang="en-GB" dirty="0" err="1" smtClean="0"/>
              <a:t>ie</a:t>
            </a:r>
            <a:r>
              <a:rPr lang="en-GB" dirty="0" smtClean="0"/>
              <a:t>: LBC</a:t>
            </a:r>
          </a:p>
          <a:p>
            <a:r>
              <a:rPr lang="en-GB" dirty="0" smtClean="0"/>
              <a:t>Strong links with adult colleagues</a:t>
            </a:r>
          </a:p>
          <a:p>
            <a:endParaRPr lang="en-GB" dirty="0"/>
          </a:p>
        </p:txBody>
      </p:sp>
    </p:spTree>
    <p:extLst>
      <p:ext uri="{BB962C8B-B14F-4D97-AF65-F5344CB8AC3E}">
        <p14:creationId xmlns:p14="http://schemas.microsoft.com/office/powerpoint/2010/main" val="252111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877927" y="5406169"/>
            <a:ext cx="2189746" cy="1234096"/>
          </a:xfrm>
          <a:prstGeom prst="rect">
            <a:avLst/>
          </a:prstGeom>
          <a:noFill/>
        </p:spPr>
      </p:pic>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250069" y="5441098"/>
            <a:ext cx="2303462" cy="1199167"/>
          </a:xfrm>
          <a:prstGeom prst="rect">
            <a:avLst/>
          </a:prstGeom>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48368" y="117855"/>
            <a:ext cx="2505163" cy="1230411"/>
          </a:xfrm>
          <a:prstGeom prst="rect">
            <a:avLst/>
          </a:prstGeom>
        </p:spPr>
      </p:pic>
      <p:pic>
        <p:nvPicPr>
          <p:cNvPr id="21" name="Picture 20"/>
          <p:cNvPicPr>
            <a:picLocks noChangeAspect="1"/>
          </p:cNvPicPr>
          <p:nvPr/>
        </p:nvPicPr>
        <p:blipFill>
          <a:blip r:embed="rId5"/>
          <a:stretch>
            <a:fillRect/>
          </a:stretch>
        </p:blipFill>
        <p:spPr>
          <a:xfrm>
            <a:off x="1972171" y="955221"/>
            <a:ext cx="8283739" cy="5312232"/>
          </a:xfrm>
          <a:prstGeom prst="rect">
            <a:avLst/>
          </a:prstGeom>
        </p:spPr>
      </p:pic>
    </p:spTree>
    <p:extLst>
      <p:ext uri="{BB962C8B-B14F-4D97-AF65-F5344CB8AC3E}">
        <p14:creationId xmlns:p14="http://schemas.microsoft.com/office/powerpoint/2010/main" val="258309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202825" y="1545615"/>
            <a:ext cx="3853052" cy="1768411"/>
            <a:chOff x="1129780" y="2026690"/>
            <a:chExt cx="2959329" cy="1417546"/>
          </a:xfrm>
        </p:grpSpPr>
        <p:sp>
          <p:nvSpPr>
            <p:cNvPr id="16" name="Rounded Rectangle 15"/>
            <p:cNvSpPr/>
            <p:nvPr/>
          </p:nvSpPr>
          <p:spPr>
            <a:xfrm>
              <a:off x="1129780" y="2026690"/>
              <a:ext cx="2959329" cy="1417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17" name="TextBox 16"/>
            <p:cNvSpPr txBox="1"/>
            <p:nvPr/>
          </p:nvSpPr>
          <p:spPr>
            <a:xfrm>
              <a:off x="1187217" y="2166441"/>
              <a:ext cx="2844455" cy="1216425"/>
            </a:xfrm>
            <a:prstGeom prst="rect">
              <a:avLst/>
            </a:prstGeom>
            <a:noFill/>
          </p:spPr>
          <p:txBody>
            <a:bodyPr wrap="square" rtlCol="0">
              <a:spAutoFit/>
            </a:bodyPr>
            <a:lstStyle/>
            <a:p>
              <a:pPr algn="ctr"/>
              <a:r>
                <a:rPr lang="en-GB" sz="1600" b="1" dirty="0">
                  <a:solidFill>
                    <a:schemeClr val="bg1"/>
                  </a:solidFill>
                </a:rPr>
                <a:t>“To provide therapeutic support to young people and their families, in their homes to enable them to manage the illness to stay out of hospital or return home earlier than would otherwise be possible.”</a:t>
              </a:r>
            </a:p>
          </p:txBody>
        </p:sp>
      </p:grpSp>
      <p:grpSp>
        <p:nvGrpSpPr>
          <p:cNvPr id="23" name="Group 22"/>
          <p:cNvGrpSpPr/>
          <p:nvPr/>
        </p:nvGrpSpPr>
        <p:grpSpPr>
          <a:xfrm>
            <a:off x="4404080" y="2052622"/>
            <a:ext cx="7482579" cy="1888514"/>
            <a:chOff x="4088736" y="1627308"/>
            <a:chExt cx="7482579" cy="2031908"/>
          </a:xfrm>
        </p:grpSpPr>
        <p:grpSp>
          <p:nvGrpSpPr>
            <p:cNvPr id="19" name="Group 18"/>
            <p:cNvGrpSpPr/>
            <p:nvPr/>
          </p:nvGrpSpPr>
          <p:grpSpPr>
            <a:xfrm>
              <a:off x="4088736" y="1627308"/>
              <a:ext cx="7482579" cy="2031908"/>
              <a:chOff x="1129780" y="2026690"/>
              <a:chExt cx="2959329" cy="1787236"/>
            </a:xfrm>
            <a:solidFill>
              <a:schemeClr val="accent6">
                <a:lumMod val="40000"/>
                <a:lumOff val="60000"/>
              </a:schemeClr>
            </a:solidFill>
          </p:grpSpPr>
          <p:sp>
            <p:nvSpPr>
              <p:cNvPr id="20" name="Rounded Rectangle 19"/>
              <p:cNvSpPr/>
              <p:nvPr/>
            </p:nvSpPr>
            <p:spPr>
              <a:xfrm>
                <a:off x="1129780" y="2026690"/>
                <a:ext cx="2959329" cy="178723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21" name="TextBox 20"/>
              <p:cNvSpPr txBox="1"/>
              <p:nvPr/>
            </p:nvSpPr>
            <p:spPr>
              <a:xfrm>
                <a:off x="1187218" y="2227811"/>
                <a:ext cx="2844455" cy="270716"/>
              </a:xfrm>
              <a:prstGeom prst="rect">
                <a:avLst/>
              </a:prstGeom>
              <a:grpFill/>
            </p:spPr>
            <p:txBody>
              <a:bodyPr wrap="square" rtlCol="0">
                <a:spAutoFit/>
              </a:bodyPr>
              <a:lstStyle/>
              <a:p>
                <a:pPr algn="ctr"/>
                <a:endParaRPr lang="en-GB" sz="1400" b="1" dirty="0">
                  <a:solidFill>
                    <a:schemeClr val="bg1"/>
                  </a:solidFill>
                </a:endParaRPr>
              </a:p>
            </p:txBody>
          </p:sp>
        </p:grpSp>
        <p:sp>
          <p:nvSpPr>
            <p:cNvPr id="22" name="Rectangle 21"/>
            <p:cNvSpPr/>
            <p:nvPr/>
          </p:nvSpPr>
          <p:spPr>
            <a:xfrm>
              <a:off x="4197182" y="1676107"/>
              <a:ext cx="7265685" cy="1857858"/>
            </a:xfrm>
            <a:prstGeom prst="rect">
              <a:avLst/>
            </a:prstGeom>
          </p:spPr>
          <p:txBody>
            <a:bodyPr wrap="square">
              <a:spAutoFit/>
            </a:bodyPr>
            <a:lstStyle/>
            <a:p>
              <a:r>
                <a:rPr lang="en-GB" sz="1400" b="1" dirty="0"/>
                <a:t>Referral criteria: </a:t>
              </a:r>
            </a:p>
            <a:p>
              <a:endParaRPr lang="en-GB" sz="1400" b="1" dirty="0"/>
            </a:p>
            <a:p>
              <a:pPr marL="285750" indent="-285750">
                <a:buFont typeface="Wingdings" panose="05000000000000000000" pitchFamily="2" charset="2"/>
                <a:buChar char="Ø"/>
              </a:pPr>
              <a:r>
                <a:rPr lang="en-GB" sz="1400" b="1" dirty="0"/>
                <a:t>Young people who are under the age of 18 and being treated by CEDS</a:t>
              </a:r>
            </a:p>
            <a:p>
              <a:pPr marL="742950" lvl="1" indent="-285750">
                <a:buFont typeface="Wingdings" panose="05000000000000000000" pitchFamily="2" charset="2"/>
                <a:buChar char="Ø"/>
              </a:pPr>
              <a:r>
                <a:rPr lang="en-GB" sz="1400" b="1" dirty="0"/>
                <a:t> been medically stabilised on the acute wards and now ready for discharge back into the community with support.</a:t>
              </a:r>
            </a:p>
            <a:p>
              <a:pPr marL="742950" lvl="1" indent="-285750">
                <a:buFont typeface="Wingdings" panose="05000000000000000000" pitchFamily="2" charset="2"/>
                <a:buChar char="Ø"/>
              </a:pPr>
              <a:r>
                <a:rPr lang="en-GB" sz="1400" b="1" dirty="0"/>
                <a:t>Who are at risk of needing a specialist inpatient admission (Tier 4).</a:t>
              </a:r>
            </a:p>
            <a:p>
              <a:pPr marL="742950" lvl="1" indent="-285750">
                <a:buFont typeface="Wingdings" panose="05000000000000000000" pitchFamily="2" charset="2"/>
                <a:buChar char="Ø"/>
              </a:pPr>
              <a:r>
                <a:rPr lang="en-GB" sz="1400" b="1" dirty="0"/>
                <a:t>Facilitate safe discharge from Tier 4 units</a:t>
              </a:r>
            </a:p>
            <a:p>
              <a:endParaRPr lang="en-GB" sz="1400" b="1" dirty="0"/>
            </a:p>
          </p:txBody>
        </p:sp>
      </p:grpSp>
      <p:grpSp>
        <p:nvGrpSpPr>
          <p:cNvPr id="32" name="Group 31"/>
          <p:cNvGrpSpPr/>
          <p:nvPr/>
        </p:nvGrpSpPr>
        <p:grpSpPr>
          <a:xfrm>
            <a:off x="3571579" y="4188002"/>
            <a:ext cx="3110397" cy="2669998"/>
            <a:chOff x="163291" y="3877199"/>
            <a:chExt cx="3965095" cy="2725301"/>
          </a:xfrm>
        </p:grpSpPr>
        <p:grpSp>
          <p:nvGrpSpPr>
            <p:cNvPr id="24" name="Group 23"/>
            <p:cNvGrpSpPr/>
            <p:nvPr/>
          </p:nvGrpSpPr>
          <p:grpSpPr>
            <a:xfrm>
              <a:off x="163291" y="3877199"/>
              <a:ext cx="3965095" cy="2601100"/>
              <a:chOff x="4088736" y="1627308"/>
              <a:chExt cx="7482579" cy="2031908"/>
            </a:xfrm>
            <a:solidFill>
              <a:schemeClr val="accent2">
                <a:lumMod val="40000"/>
                <a:lumOff val="60000"/>
              </a:schemeClr>
            </a:solidFill>
          </p:grpSpPr>
          <p:sp>
            <p:nvSpPr>
              <p:cNvPr id="27" name="Rounded Rectangle 26"/>
              <p:cNvSpPr/>
              <p:nvPr/>
            </p:nvSpPr>
            <p:spPr>
              <a:xfrm>
                <a:off x="4088736" y="1627308"/>
                <a:ext cx="7482579" cy="2031908"/>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26" name="Rectangle 25"/>
              <p:cNvSpPr/>
              <p:nvPr/>
            </p:nvSpPr>
            <p:spPr>
              <a:xfrm>
                <a:off x="4433810" y="1770623"/>
                <a:ext cx="6929687" cy="343388"/>
              </a:xfrm>
              <a:prstGeom prst="rect">
                <a:avLst/>
              </a:prstGeom>
              <a:grpFill/>
            </p:spPr>
            <p:txBody>
              <a:bodyPr wrap="square">
                <a:spAutoFit/>
              </a:bodyPr>
              <a:lstStyle/>
              <a:p>
                <a:endParaRPr lang="en-GB" sz="1400" b="1" dirty="0"/>
              </a:p>
            </p:txBody>
          </p:sp>
        </p:grpSp>
        <p:sp>
          <p:nvSpPr>
            <p:cNvPr id="29" name="Rectangle 28"/>
            <p:cNvSpPr/>
            <p:nvPr/>
          </p:nvSpPr>
          <p:spPr>
            <a:xfrm>
              <a:off x="432221" y="4027555"/>
              <a:ext cx="3468493" cy="2574945"/>
            </a:xfrm>
            <a:prstGeom prst="rect">
              <a:avLst/>
            </a:prstGeom>
          </p:spPr>
          <p:txBody>
            <a:bodyPr wrap="square">
              <a:spAutoFit/>
            </a:bodyPr>
            <a:lstStyle/>
            <a:p>
              <a:r>
                <a:rPr lang="en-GB" sz="1400" b="1" dirty="0"/>
                <a:t>Bespoke care plan for each family:</a:t>
              </a:r>
            </a:p>
            <a:p>
              <a:pPr marL="285750" indent="-285750">
                <a:buFontTx/>
                <a:buChar char="-"/>
              </a:pPr>
              <a:r>
                <a:rPr lang="en-GB" sz="1400" b="1" dirty="0"/>
                <a:t>CEDS clinicians continue input </a:t>
              </a:r>
            </a:p>
            <a:p>
              <a:pPr marL="285750" indent="-285750">
                <a:buFontTx/>
                <a:buChar char="-"/>
              </a:pPr>
              <a:r>
                <a:rPr lang="en-GB" sz="1400" b="1" dirty="0"/>
                <a:t>HITT support reviewed every 2 weeks (for up to 6 weeks).</a:t>
              </a:r>
            </a:p>
            <a:p>
              <a:pPr marL="285750" indent="-285750">
                <a:buFontTx/>
                <a:buChar char="-"/>
              </a:pPr>
              <a:endParaRPr lang="en-GB" sz="1400" dirty="0"/>
            </a:p>
            <a:p>
              <a:r>
                <a:rPr lang="en-GB" sz="1400" dirty="0"/>
                <a:t>This model supports the FT-AN (Family Therapy for Anorexia Nervosa) approach which is a NICE concordant treatment for eating disorders. </a:t>
              </a:r>
              <a:endParaRPr lang="en-GB" sz="1600" dirty="0"/>
            </a:p>
            <a:p>
              <a:endParaRPr lang="en-GB" dirty="0"/>
            </a:p>
          </p:txBody>
        </p:sp>
      </p:grpSp>
      <p:sp>
        <p:nvSpPr>
          <p:cNvPr id="30" name="Rounded Rectangle 29"/>
          <p:cNvSpPr/>
          <p:nvPr/>
        </p:nvSpPr>
        <p:spPr>
          <a:xfrm>
            <a:off x="7608023" y="4094789"/>
            <a:ext cx="4278636" cy="26011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Ø"/>
            </a:pPr>
            <a:r>
              <a:rPr lang="en-GB" sz="1300" b="1" dirty="0">
                <a:solidFill>
                  <a:schemeClr val="tx1"/>
                </a:solidFill>
              </a:rPr>
              <a:t>Intensive support for meals, snacks and post meal distraction: </a:t>
            </a:r>
          </a:p>
          <a:p>
            <a:pPr marL="742950" lvl="1" indent="-285750">
              <a:buFont typeface="Wingdings" panose="05000000000000000000" pitchFamily="2" charset="2"/>
              <a:buChar char="Ø"/>
            </a:pPr>
            <a:r>
              <a:rPr lang="en-GB" sz="1300" b="1" dirty="0">
                <a:solidFill>
                  <a:schemeClr val="tx1"/>
                </a:solidFill>
              </a:rPr>
              <a:t>On the ward</a:t>
            </a:r>
          </a:p>
          <a:p>
            <a:pPr marL="742950" lvl="1" indent="-285750">
              <a:buFont typeface="Wingdings" panose="05000000000000000000" pitchFamily="2" charset="2"/>
              <a:buChar char="Ø"/>
            </a:pPr>
            <a:r>
              <a:rPr lang="en-GB" sz="1300" b="1" dirty="0">
                <a:solidFill>
                  <a:schemeClr val="tx1"/>
                </a:solidFill>
              </a:rPr>
              <a:t>In clinic or in home</a:t>
            </a:r>
          </a:p>
          <a:p>
            <a:pPr marL="742950" lvl="1" indent="-285750">
              <a:buFont typeface="Wingdings" panose="05000000000000000000" pitchFamily="2" charset="2"/>
              <a:buChar char="Ø"/>
            </a:pPr>
            <a:r>
              <a:rPr lang="en-GB" sz="1300" b="1" dirty="0">
                <a:solidFill>
                  <a:schemeClr val="tx1"/>
                </a:solidFill>
              </a:rPr>
              <a:t>Face to face or remote </a:t>
            </a:r>
          </a:p>
          <a:p>
            <a:pPr marL="285750" lvl="0" indent="-285750">
              <a:buFont typeface="Wingdings" panose="05000000000000000000" pitchFamily="2" charset="2"/>
              <a:buChar char="Ø"/>
            </a:pPr>
            <a:r>
              <a:rPr lang="en-GB" sz="1300" b="1" dirty="0">
                <a:solidFill>
                  <a:schemeClr val="tx1"/>
                </a:solidFill>
              </a:rPr>
              <a:t>Positive meal support modelled to parents</a:t>
            </a:r>
          </a:p>
          <a:p>
            <a:pPr marL="285750" lvl="0" indent="-285750">
              <a:buFont typeface="Wingdings" panose="05000000000000000000" pitchFamily="2" charset="2"/>
              <a:buChar char="Ø"/>
            </a:pPr>
            <a:r>
              <a:rPr lang="en-GB" sz="1300" b="1" dirty="0">
                <a:solidFill>
                  <a:schemeClr val="tx1"/>
                </a:solidFill>
              </a:rPr>
              <a:t>Empowering parents to make appropriate decisions</a:t>
            </a:r>
          </a:p>
          <a:p>
            <a:pPr marL="285750" lvl="0" indent="-285750">
              <a:buFont typeface="Wingdings" panose="05000000000000000000" pitchFamily="2" charset="2"/>
              <a:buChar char="Ø"/>
            </a:pPr>
            <a:r>
              <a:rPr lang="en-GB" sz="1300" b="1" dirty="0">
                <a:solidFill>
                  <a:schemeClr val="tx1"/>
                </a:solidFill>
              </a:rPr>
              <a:t>Positive behavioural support </a:t>
            </a:r>
          </a:p>
          <a:p>
            <a:pPr marL="285750" lvl="0" indent="-285750">
              <a:buFont typeface="Wingdings" panose="05000000000000000000" pitchFamily="2" charset="2"/>
              <a:buChar char="Ø"/>
            </a:pPr>
            <a:r>
              <a:rPr lang="en-GB" sz="1300" b="1" dirty="0">
                <a:solidFill>
                  <a:schemeClr val="tx1"/>
                </a:solidFill>
              </a:rPr>
              <a:t>Engagement with FT-AN</a:t>
            </a:r>
          </a:p>
          <a:p>
            <a:pPr marL="285750" lvl="0" indent="-285750">
              <a:buFont typeface="Wingdings" panose="05000000000000000000" pitchFamily="2" charset="2"/>
              <a:buChar char="Ø"/>
            </a:pPr>
            <a:r>
              <a:rPr lang="en-GB" sz="1300" b="1" dirty="0">
                <a:solidFill>
                  <a:schemeClr val="tx1"/>
                </a:solidFill>
              </a:rPr>
              <a:t>Basic CBT</a:t>
            </a:r>
          </a:p>
          <a:p>
            <a:pPr marL="285750" lvl="0" indent="-285750">
              <a:buFont typeface="Wingdings" panose="05000000000000000000" pitchFamily="2" charset="2"/>
              <a:buChar char="Ø"/>
            </a:pPr>
            <a:r>
              <a:rPr lang="en-GB" sz="1300" b="1" dirty="0">
                <a:solidFill>
                  <a:schemeClr val="tx1"/>
                </a:solidFill>
              </a:rPr>
              <a:t>Tier 4: liaison, home leave support, discharge planning </a:t>
            </a:r>
          </a:p>
        </p:txBody>
      </p:sp>
      <p:sp>
        <p:nvSpPr>
          <p:cNvPr id="31" name="Right Arrow 30"/>
          <p:cNvSpPr/>
          <p:nvPr/>
        </p:nvSpPr>
        <p:spPr>
          <a:xfrm>
            <a:off x="6776674" y="5249339"/>
            <a:ext cx="736651" cy="533400"/>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32"/>
          <p:cNvGrpSpPr/>
          <p:nvPr/>
        </p:nvGrpSpPr>
        <p:grpSpPr>
          <a:xfrm>
            <a:off x="182018" y="3802790"/>
            <a:ext cx="2512990" cy="2966123"/>
            <a:chOff x="1150170" y="2026690"/>
            <a:chExt cx="2984036" cy="1417546"/>
          </a:xfrm>
        </p:grpSpPr>
        <p:sp>
          <p:nvSpPr>
            <p:cNvPr id="34" name="Rounded Rectangle 33"/>
            <p:cNvSpPr/>
            <p:nvPr/>
          </p:nvSpPr>
          <p:spPr>
            <a:xfrm>
              <a:off x="1174877" y="2026690"/>
              <a:ext cx="2959329" cy="14175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35" name="TextBox 34"/>
            <p:cNvSpPr txBox="1"/>
            <p:nvPr/>
          </p:nvSpPr>
          <p:spPr>
            <a:xfrm>
              <a:off x="1150170" y="2026690"/>
              <a:ext cx="2844454" cy="1382647"/>
            </a:xfrm>
            <a:prstGeom prst="rect">
              <a:avLst/>
            </a:prstGeom>
            <a:noFill/>
          </p:spPr>
          <p:txBody>
            <a:bodyPr wrap="square" rtlCol="0">
              <a:spAutoFit/>
            </a:bodyPr>
            <a:lstStyle/>
            <a:p>
              <a:pPr algn="ctr"/>
              <a:r>
                <a:rPr lang="en-GB" sz="1400" b="1" u="sng" dirty="0">
                  <a:solidFill>
                    <a:schemeClr val="bg1"/>
                  </a:solidFill>
                </a:rPr>
                <a:t>Staffing</a:t>
              </a:r>
            </a:p>
            <a:p>
              <a:endParaRPr lang="en-GB" sz="1400" b="1" dirty="0">
                <a:solidFill>
                  <a:schemeClr val="bg1"/>
                </a:solidFill>
              </a:endParaRPr>
            </a:p>
            <a:p>
              <a:pPr marL="285750" indent="-285750">
                <a:buFont typeface="Arial" panose="020B0604020202020204" pitchFamily="34" charset="0"/>
                <a:buChar char="•"/>
              </a:pPr>
              <a:r>
                <a:rPr lang="en-GB" sz="1400" b="1" dirty="0">
                  <a:solidFill>
                    <a:schemeClr val="bg1"/>
                  </a:solidFill>
                </a:rPr>
                <a:t>1x Lead Nurse (seconded from CEDS)</a:t>
              </a:r>
            </a:p>
            <a:p>
              <a:pPr marL="285750" indent="-285750">
                <a:buFont typeface="Arial" panose="020B0604020202020204" pitchFamily="34" charset="0"/>
                <a:buChar char="•"/>
              </a:pPr>
              <a:r>
                <a:rPr lang="en-GB" sz="1400" b="1" dirty="0">
                  <a:solidFill>
                    <a:schemeClr val="bg1"/>
                  </a:solidFill>
                </a:rPr>
                <a:t>3 x Nurses (2 in post, 1 vacancy) </a:t>
              </a:r>
            </a:p>
            <a:p>
              <a:pPr marL="285750" indent="-285750">
                <a:buFont typeface="Arial" panose="020B0604020202020204" pitchFamily="34" charset="0"/>
                <a:buChar char="•"/>
              </a:pPr>
              <a:r>
                <a:rPr lang="en-GB" sz="1400" b="1" dirty="0">
                  <a:solidFill>
                    <a:schemeClr val="bg1"/>
                  </a:solidFill>
                </a:rPr>
                <a:t>6 x Support Workers (4 in post, 2 going through recruitment)</a:t>
              </a:r>
            </a:p>
            <a:p>
              <a:pPr marL="285750" indent="-285750">
                <a:buFont typeface="Arial" panose="020B0604020202020204" pitchFamily="34" charset="0"/>
                <a:buChar char="•"/>
              </a:pPr>
              <a:r>
                <a:rPr lang="en-GB" sz="1400" b="1" dirty="0">
                  <a:solidFill>
                    <a:schemeClr val="bg1"/>
                  </a:solidFill>
                </a:rPr>
                <a:t>8am-8pm M-F + weekend calls at present, when fully staffed will be 8am-8pm 7 days a week </a:t>
              </a:r>
              <a:endParaRPr lang="en-GB" sz="1600" b="1" dirty="0">
                <a:solidFill>
                  <a:schemeClr val="bg1"/>
                </a:solidFill>
              </a:endParaRPr>
            </a:p>
          </p:txBody>
        </p:sp>
      </p:grpSp>
      <p:sp>
        <p:nvSpPr>
          <p:cNvPr id="25" name="Rounded Rectangle 24"/>
          <p:cNvSpPr/>
          <p:nvPr/>
        </p:nvSpPr>
        <p:spPr bwMode="auto">
          <a:xfrm>
            <a:off x="2744359" y="225494"/>
            <a:ext cx="6377446" cy="670050"/>
          </a:xfrm>
          <a:prstGeom prst="roundRect">
            <a:avLst/>
          </a:prstGeom>
          <a:solidFill>
            <a:srgbClr val="003399">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eaLnBrk="0" fontAlgn="base" hangingPunct="0">
              <a:spcAft>
                <a:spcPts val="0"/>
              </a:spcAft>
            </a:pPr>
            <a:r>
              <a:rPr lang="en-GB" sz="2000" b="1" kern="1200" dirty="0">
                <a:solidFill>
                  <a:srgbClr val="000000"/>
                </a:solidFill>
                <a:effectLst/>
                <a:latin typeface="Calibri" panose="020F0502020204030204" pitchFamily="34" charset="0"/>
                <a:ea typeface="Times New Roman" panose="02020603050405020304" pitchFamily="18" charset="0"/>
              </a:rPr>
              <a:t>BLMK Eating Disorders Intensive Home Treatment Team</a:t>
            </a:r>
            <a:endParaRPr lang="en-GB" sz="2000" b="1" dirty="0">
              <a:effectLst/>
              <a:latin typeface="Times New Roman" panose="02020603050405020304" pitchFamily="18" charset="0"/>
              <a:ea typeface="Times New Roman" panose="02020603050405020304" pitchFamily="18" charset="0"/>
            </a:endParaRPr>
          </a:p>
        </p:txBody>
      </p:sp>
      <p:pic>
        <p:nvPicPr>
          <p:cNvPr id="36" name="Picture 35"/>
          <p:cNvPicPr/>
          <p:nvPr/>
        </p:nvPicPr>
        <p:blipFill>
          <a:blip r:embed="rId2">
            <a:extLst>
              <a:ext uri="{28A0092B-C50C-407E-A947-70E740481C1C}">
                <a14:useLocalDpi xmlns:a14="http://schemas.microsoft.com/office/drawing/2010/main" val="0"/>
              </a:ext>
            </a:extLst>
          </a:blip>
          <a:stretch>
            <a:fillRect/>
          </a:stretch>
        </p:blipFill>
        <p:spPr>
          <a:xfrm>
            <a:off x="72296" y="93062"/>
            <a:ext cx="2505164" cy="1230411"/>
          </a:xfrm>
          <a:prstGeom prst="rect">
            <a:avLst/>
          </a:prstGeom>
        </p:spPr>
      </p:pic>
      <p:pic>
        <p:nvPicPr>
          <p:cNvPr id="28" name="Picture 27"/>
          <p:cNvPicPr>
            <a:picLocks noChangeAspect="1"/>
          </p:cNvPicPr>
          <p:nvPr/>
        </p:nvPicPr>
        <p:blipFill>
          <a:blip r:embed="rId3"/>
          <a:stretch>
            <a:fillRect/>
          </a:stretch>
        </p:blipFill>
        <p:spPr>
          <a:xfrm>
            <a:off x="9206905" y="102621"/>
            <a:ext cx="2801172" cy="1796348"/>
          </a:xfrm>
          <a:prstGeom prst="rect">
            <a:avLst/>
          </a:prstGeom>
        </p:spPr>
      </p:pic>
    </p:spTree>
    <p:extLst>
      <p:ext uri="{BB962C8B-B14F-4D97-AF65-F5344CB8AC3E}">
        <p14:creationId xmlns:p14="http://schemas.microsoft.com/office/powerpoint/2010/main" val="310679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90963" y="1640575"/>
            <a:ext cx="3343711" cy="1729355"/>
          </a:xfrm>
          <a:prstGeom prst="rect">
            <a:avLst/>
          </a:prstGeom>
          <a:noFill/>
        </p:spPr>
        <p:txBody>
          <a:bodyPr wrap="square" rtlCol="0">
            <a:spAutoFit/>
          </a:bodyPr>
          <a:lstStyle/>
          <a:p>
            <a:pPr algn="ctr"/>
            <a:r>
              <a:rPr lang="en-GB" sz="1600" b="1" dirty="0">
                <a:solidFill>
                  <a:schemeClr val="bg1"/>
                </a:solidFill>
              </a:rPr>
              <a:t>“To provide therapeutic support to young people and their families, in their homes to enable them to manage the illness to stay out of hospital or return home earlier than would otherwise be possible.”</a:t>
            </a:r>
          </a:p>
        </p:txBody>
      </p:sp>
      <p:sp>
        <p:nvSpPr>
          <p:cNvPr id="25" name="Rounded Rectangle 24"/>
          <p:cNvSpPr/>
          <p:nvPr/>
        </p:nvSpPr>
        <p:spPr bwMode="auto">
          <a:xfrm>
            <a:off x="3910263" y="296890"/>
            <a:ext cx="3520773" cy="828302"/>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eaLnBrk="0" fontAlgn="base" hangingPunct="0">
              <a:spcAft>
                <a:spcPts val="0"/>
              </a:spcAft>
            </a:pPr>
            <a:r>
              <a:rPr lang="en-GB" sz="2000" b="1" kern="1200" dirty="0">
                <a:solidFill>
                  <a:srgbClr val="000000"/>
                </a:solidFill>
                <a:effectLst/>
                <a:latin typeface="Calibri" panose="020F0502020204030204" pitchFamily="34" charset="0"/>
                <a:ea typeface="Times New Roman" panose="02020603050405020304" pitchFamily="18" charset="0"/>
              </a:rPr>
              <a:t>North and South Bedfordshir</a:t>
            </a:r>
            <a:r>
              <a:rPr lang="en-GB" sz="2000" b="1" dirty="0">
                <a:solidFill>
                  <a:srgbClr val="000000"/>
                </a:solidFill>
                <a:latin typeface="Calibri" panose="020F0502020204030204" pitchFamily="34" charset="0"/>
                <a:ea typeface="Times New Roman" panose="02020603050405020304" pitchFamily="18" charset="0"/>
              </a:rPr>
              <a:t>e </a:t>
            </a:r>
            <a:r>
              <a:rPr lang="en-GB" sz="2000" b="1" kern="1200" dirty="0">
                <a:solidFill>
                  <a:srgbClr val="000000"/>
                </a:solidFill>
                <a:effectLst/>
                <a:latin typeface="Calibri" panose="020F0502020204030204" pitchFamily="34" charset="0"/>
                <a:ea typeface="Times New Roman" panose="02020603050405020304" pitchFamily="18" charset="0"/>
              </a:rPr>
              <a:t>Crisis Home Treatment Teams</a:t>
            </a:r>
            <a:endParaRPr lang="en-GB" sz="2000" dirty="0">
              <a:effectLst/>
              <a:latin typeface="Times New Roman" panose="02020603050405020304" pitchFamily="18" charset="0"/>
              <a:ea typeface="Times New Roman" panose="02020603050405020304" pitchFamily="18" charset="0"/>
            </a:endParaRPr>
          </a:p>
          <a:p>
            <a:pPr algn="ctr" eaLnBrk="0" fontAlgn="base" hangingPunct="0">
              <a:spcAft>
                <a:spcPts val="0"/>
              </a:spcAft>
            </a:pPr>
            <a:r>
              <a:rPr lang="en-GB" sz="1200" dirty="0">
                <a:effectLst/>
                <a:latin typeface="Times New Roman" panose="02020603050405020304" pitchFamily="18" charset="0"/>
                <a:ea typeface="Times New Roman" panose="02020603050405020304" pitchFamily="18" charset="0"/>
              </a:rPr>
              <a:t> </a:t>
            </a:r>
          </a:p>
        </p:txBody>
      </p:sp>
      <p:grpSp>
        <p:nvGrpSpPr>
          <p:cNvPr id="8" name="Group 7"/>
          <p:cNvGrpSpPr/>
          <p:nvPr/>
        </p:nvGrpSpPr>
        <p:grpSpPr>
          <a:xfrm>
            <a:off x="8012761" y="2937221"/>
            <a:ext cx="3900425" cy="4045980"/>
            <a:chOff x="5724838" y="1625174"/>
            <a:chExt cx="3900425" cy="4045980"/>
          </a:xfrm>
        </p:grpSpPr>
        <p:sp>
          <p:nvSpPr>
            <p:cNvPr id="37" name="Rounded Rectangle 36"/>
            <p:cNvSpPr/>
            <p:nvPr/>
          </p:nvSpPr>
          <p:spPr>
            <a:xfrm>
              <a:off x="5724838" y="1625174"/>
              <a:ext cx="3900425" cy="3799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38" name="TextBox 37"/>
            <p:cNvSpPr txBox="1"/>
            <p:nvPr/>
          </p:nvSpPr>
          <p:spPr>
            <a:xfrm>
              <a:off x="5811590" y="1670059"/>
              <a:ext cx="3813673" cy="4001095"/>
            </a:xfrm>
            <a:prstGeom prst="rect">
              <a:avLst/>
            </a:prstGeom>
            <a:noFill/>
          </p:spPr>
          <p:txBody>
            <a:bodyPr wrap="square" rtlCol="0">
              <a:spAutoFit/>
            </a:bodyPr>
            <a:lstStyle/>
            <a:p>
              <a:pPr algn="ctr"/>
              <a:r>
                <a:rPr lang="en-GB" sz="1600" b="1" u="sng" dirty="0">
                  <a:solidFill>
                    <a:schemeClr val="bg1"/>
                  </a:solidFill>
                </a:rPr>
                <a:t>Staffing</a:t>
              </a:r>
            </a:p>
            <a:p>
              <a:pPr algn="ctr"/>
              <a:endParaRPr lang="en-GB" sz="1600" b="1" u="sng" dirty="0">
                <a:solidFill>
                  <a:schemeClr val="bg1"/>
                </a:solidFill>
              </a:endParaRPr>
            </a:p>
            <a:p>
              <a:pPr marL="285750" indent="-285750">
                <a:buFont typeface="Arial" panose="020B0604020202020204" pitchFamily="34" charset="0"/>
                <a:buChar char="•"/>
              </a:pPr>
              <a:r>
                <a:rPr lang="en-GB" sz="1600" b="1" dirty="0">
                  <a:solidFill>
                    <a:schemeClr val="bg1"/>
                  </a:solidFill>
                </a:rPr>
                <a:t>Professional Lead</a:t>
              </a:r>
            </a:p>
            <a:p>
              <a:pPr marL="285750" indent="-285750">
                <a:buFont typeface="Arial" panose="020B0604020202020204" pitchFamily="34" charset="0"/>
                <a:buChar char="•"/>
              </a:pPr>
              <a:r>
                <a:rPr lang="en-GB" sz="1600" b="1" dirty="0">
                  <a:solidFill>
                    <a:schemeClr val="bg1"/>
                  </a:solidFill>
                </a:rPr>
                <a:t>Psychiatry</a:t>
              </a:r>
            </a:p>
            <a:p>
              <a:pPr marL="285750" indent="-285750">
                <a:buFont typeface="Arial" panose="020B0604020202020204" pitchFamily="34" charset="0"/>
                <a:buChar char="•"/>
              </a:pPr>
              <a:r>
                <a:rPr lang="en-GB" sz="1600" b="1" dirty="0">
                  <a:solidFill>
                    <a:schemeClr val="bg1"/>
                  </a:solidFill>
                </a:rPr>
                <a:t>Mental Health Nurses/Social Workers</a:t>
              </a:r>
            </a:p>
            <a:p>
              <a:pPr marL="285750" indent="-285750">
                <a:buFont typeface="Arial" panose="020B0604020202020204" pitchFamily="34" charset="0"/>
                <a:buChar char="•"/>
              </a:pPr>
              <a:r>
                <a:rPr lang="en-GB" sz="1600" b="1" dirty="0">
                  <a:solidFill>
                    <a:schemeClr val="bg1"/>
                  </a:solidFill>
                </a:rPr>
                <a:t>Support Workers </a:t>
              </a:r>
            </a:p>
            <a:p>
              <a:pPr marL="285750" indent="-285750">
                <a:buFont typeface="Arial" panose="020B0604020202020204" pitchFamily="34" charset="0"/>
                <a:buChar char="•"/>
              </a:pPr>
              <a:r>
                <a:rPr lang="en-GB" sz="1600" b="1" dirty="0">
                  <a:solidFill>
                    <a:schemeClr val="bg1"/>
                  </a:solidFill>
                </a:rPr>
                <a:t>Senior Social Worker</a:t>
              </a:r>
            </a:p>
            <a:p>
              <a:pPr marL="285750" indent="-285750">
                <a:buFont typeface="Arial" panose="020B0604020202020204" pitchFamily="34" charset="0"/>
                <a:buChar char="•"/>
              </a:pPr>
              <a:r>
                <a:rPr lang="en-GB" sz="1600" b="1" dirty="0">
                  <a:solidFill>
                    <a:schemeClr val="bg1"/>
                  </a:solidFill>
                </a:rPr>
                <a:t>Psychologist</a:t>
              </a:r>
            </a:p>
            <a:p>
              <a:pPr marL="285750" indent="-285750">
                <a:buFont typeface="Arial" panose="020B0604020202020204" pitchFamily="34" charset="0"/>
                <a:buChar char="•"/>
              </a:pPr>
              <a:r>
                <a:rPr lang="en-GB" sz="1600" b="1" dirty="0">
                  <a:solidFill>
                    <a:schemeClr val="bg1"/>
                  </a:solidFill>
                </a:rPr>
                <a:t>Systemic Practitioner</a:t>
              </a:r>
            </a:p>
            <a:p>
              <a:pPr marL="285750" indent="-285750">
                <a:buFont typeface="Arial" panose="020B0604020202020204" pitchFamily="34" charset="0"/>
                <a:buChar char="•"/>
              </a:pPr>
              <a:r>
                <a:rPr lang="en-GB" sz="1600" b="1" dirty="0">
                  <a:solidFill>
                    <a:schemeClr val="bg1"/>
                  </a:solidFill>
                </a:rPr>
                <a:t>Administrator </a:t>
              </a:r>
            </a:p>
            <a:p>
              <a:pPr marL="285750" indent="-285750">
                <a:buFont typeface="Arial" panose="020B0604020202020204" pitchFamily="34" charset="0"/>
                <a:buChar char="•"/>
              </a:pPr>
              <a:endParaRPr lang="en-GB" sz="1600" b="1" dirty="0">
                <a:solidFill>
                  <a:schemeClr val="bg1"/>
                </a:solidFill>
              </a:endParaRPr>
            </a:p>
            <a:p>
              <a:pPr algn="ctr"/>
              <a:r>
                <a:rPr lang="en-GB" sz="1600" b="1" dirty="0">
                  <a:solidFill>
                    <a:schemeClr val="bg1"/>
                  </a:solidFill>
                </a:rPr>
                <a:t>Recruitment is underway across BLMK and the teams are starting to develop with new starters working closely with the current crisis teams.</a:t>
              </a:r>
            </a:p>
            <a:p>
              <a:endParaRPr lang="en-GB" sz="1400" b="1" dirty="0">
                <a:solidFill>
                  <a:schemeClr val="bg1"/>
                </a:solidFill>
              </a:endParaRPr>
            </a:p>
          </p:txBody>
        </p:sp>
      </p:grpSp>
      <p:grpSp>
        <p:nvGrpSpPr>
          <p:cNvPr id="7" name="Group 6"/>
          <p:cNvGrpSpPr/>
          <p:nvPr/>
        </p:nvGrpSpPr>
        <p:grpSpPr>
          <a:xfrm>
            <a:off x="178221" y="1833589"/>
            <a:ext cx="7365579" cy="2690285"/>
            <a:chOff x="323445" y="1640575"/>
            <a:chExt cx="3411229" cy="4639503"/>
          </a:xfrm>
        </p:grpSpPr>
        <p:sp>
          <p:nvSpPr>
            <p:cNvPr id="40" name="Rounded Rectangle 39"/>
            <p:cNvSpPr/>
            <p:nvPr/>
          </p:nvSpPr>
          <p:spPr>
            <a:xfrm>
              <a:off x="323445" y="1659943"/>
              <a:ext cx="3411229" cy="3767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41" name="TextBox 40"/>
            <p:cNvSpPr txBox="1"/>
            <p:nvPr/>
          </p:nvSpPr>
          <p:spPr>
            <a:xfrm>
              <a:off x="389653" y="1640575"/>
              <a:ext cx="3153807" cy="4639503"/>
            </a:xfrm>
            <a:prstGeom prst="rect">
              <a:avLst/>
            </a:prstGeom>
            <a:noFill/>
          </p:spPr>
          <p:txBody>
            <a:bodyPr wrap="square" rtlCol="0">
              <a:spAutoFit/>
            </a:bodyPr>
            <a:lstStyle/>
            <a:p>
              <a:pPr algn="ctr"/>
              <a:r>
                <a:rPr lang="en-GB" b="1" dirty="0">
                  <a:solidFill>
                    <a:schemeClr val="bg1"/>
                  </a:solidFill>
                </a:rPr>
                <a:t>Aims of the service</a:t>
              </a:r>
            </a:p>
            <a:p>
              <a:pPr marL="285750" lvl="0" indent="-285750">
                <a:buFont typeface="Arial" panose="020B0604020202020204" pitchFamily="34" charset="0"/>
                <a:buChar char="•"/>
              </a:pPr>
              <a:r>
                <a:rPr lang="en-GB" sz="1600" b="1" dirty="0">
                  <a:solidFill>
                    <a:schemeClr val="bg1"/>
                  </a:solidFill>
                </a:rPr>
                <a:t>Provide an alternative and reduce admissions to Tier 4 CAMHS provision (mental health inpatient units).</a:t>
              </a:r>
            </a:p>
            <a:p>
              <a:pPr marL="285750" lvl="0" indent="-285750">
                <a:buFont typeface="Arial" panose="020B0604020202020204" pitchFamily="34" charset="0"/>
                <a:buChar char="•"/>
              </a:pPr>
              <a:r>
                <a:rPr lang="en-GB" sz="1600" b="1" dirty="0">
                  <a:solidFill>
                    <a:schemeClr val="bg1"/>
                  </a:solidFill>
                </a:rPr>
                <a:t>Reduce the length of stay for young people that are in Tier 4 CAMHS Provision</a:t>
              </a:r>
            </a:p>
            <a:p>
              <a:pPr marL="285750" indent="-285750">
                <a:buFont typeface="Arial" panose="020B0604020202020204" pitchFamily="34" charset="0"/>
                <a:buChar char="•"/>
              </a:pPr>
              <a:r>
                <a:rPr lang="en-GB" sz="1600" b="1" dirty="0">
                  <a:solidFill>
                    <a:schemeClr val="bg1"/>
                  </a:solidFill>
                </a:rPr>
                <a:t>Reduce the number of young people with mental health needs being admitted on to local acute hospital paediatric or adult wards where there is no indication for medical treatment.</a:t>
              </a:r>
            </a:p>
            <a:p>
              <a:pPr marL="285750" lvl="0" indent="-285750">
                <a:buFont typeface="Arial" panose="020B0604020202020204" pitchFamily="34" charset="0"/>
                <a:buChar char="•"/>
              </a:pPr>
              <a:endParaRPr lang="en-GB" b="1" dirty="0">
                <a:solidFill>
                  <a:schemeClr val="bg1"/>
                </a:solidFill>
              </a:endParaRPr>
            </a:p>
            <a:p>
              <a:pPr algn="ctr"/>
              <a:endParaRPr lang="en-GB" sz="1600" b="1" dirty="0">
                <a:solidFill>
                  <a:schemeClr val="bg1"/>
                </a:solidFill>
              </a:endParaRPr>
            </a:p>
            <a:p>
              <a:pPr algn="ctr"/>
              <a:endParaRPr lang="en-GB" sz="1600" b="1" dirty="0">
                <a:solidFill>
                  <a:schemeClr val="bg1"/>
                </a:solidFill>
              </a:endParaRPr>
            </a:p>
            <a:p>
              <a:pPr algn="ctr"/>
              <a:endParaRPr lang="en-GB" sz="1600" b="1" dirty="0">
                <a:solidFill>
                  <a:schemeClr val="bg1"/>
                </a:solidFill>
              </a:endParaRPr>
            </a:p>
          </p:txBody>
        </p:sp>
      </p:grpSp>
      <p:sp>
        <p:nvSpPr>
          <p:cNvPr id="42" name="Rounded Rectangle 41"/>
          <p:cNvSpPr/>
          <p:nvPr/>
        </p:nvSpPr>
        <p:spPr bwMode="auto">
          <a:xfrm>
            <a:off x="8197852" y="1930497"/>
            <a:ext cx="3313675" cy="938411"/>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eaLnBrk="0" fontAlgn="base" hangingPunct="0">
              <a:spcAft>
                <a:spcPts val="0"/>
              </a:spcAft>
            </a:pPr>
            <a:r>
              <a:rPr lang="en-GB" sz="1400" b="1" dirty="0"/>
              <a:t>The service will operate between 9am and 9pm Monday to Friday and 10am to 8pm weekends and bank holidays. </a:t>
            </a:r>
            <a:r>
              <a:rPr lang="en-GB" sz="1200" dirty="0">
                <a:effectLst/>
                <a:latin typeface="Times New Roman" panose="02020603050405020304" pitchFamily="18" charset="0"/>
                <a:ea typeface="Times New Roman" panose="02020603050405020304" pitchFamily="18" charset="0"/>
              </a:rPr>
              <a:t> </a:t>
            </a:r>
          </a:p>
        </p:txBody>
      </p:sp>
      <p:sp>
        <p:nvSpPr>
          <p:cNvPr id="43" name="Rounded Rectangle 42"/>
          <p:cNvSpPr/>
          <p:nvPr/>
        </p:nvSpPr>
        <p:spPr bwMode="auto">
          <a:xfrm>
            <a:off x="178221" y="4238632"/>
            <a:ext cx="7354969" cy="2354502"/>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eaLnBrk="0" fontAlgn="base" hangingPunct="0">
              <a:spcAft>
                <a:spcPts val="0"/>
              </a:spcAft>
            </a:pPr>
            <a:r>
              <a:rPr lang="en-GB" sz="1400" b="1" dirty="0">
                <a:latin typeface="Calibri" panose="020F0502020204030204" pitchFamily="34" charset="0"/>
                <a:ea typeface="Times New Roman" panose="02020603050405020304" pitchFamily="18" charset="0"/>
                <a:cs typeface="Calibri" panose="020F0502020204030204" pitchFamily="34" charset="0"/>
              </a:rPr>
              <a:t>Intensive Home Treatment Support as an alternative to inpatient admission:</a:t>
            </a:r>
          </a:p>
          <a:p>
            <a:pPr marL="285750" indent="-285750" eaLnBrk="0" fontAlgn="base" hangingPunct="0">
              <a:spcAft>
                <a:spcPts val="0"/>
              </a:spcAft>
              <a:buFont typeface="Arial" panose="020B0604020202020204" pitchFamily="34" charset="0"/>
              <a:buChar char="•"/>
            </a:pPr>
            <a:r>
              <a:rPr lang="en-GB" sz="1400" dirty="0">
                <a:latin typeface="Calibri" panose="020F0502020204030204" pitchFamily="34" charset="0"/>
                <a:ea typeface="Times New Roman" panose="02020603050405020304" pitchFamily="18" charset="0"/>
                <a:cs typeface="Calibri" panose="020F0502020204030204" pitchFamily="34" charset="0"/>
              </a:rPr>
              <a:t>Up to 3 direct appointments a day which may include a blended approach of face to face, telephone, virtual or text support.</a:t>
            </a:r>
          </a:p>
          <a:p>
            <a:pPr marL="285750" indent="-285750" eaLnBrk="0" fontAlgn="base" hangingPunct="0">
              <a:spcAft>
                <a:spcPts val="0"/>
              </a:spcAft>
              <a:buFont typeface="Arial" panose="020B0604020202020204" pitchFamily="34" charset="0"/>
              <a:buChar char="•"/>
            </a:pPr>
            <a:r>
              <a:rPr lang="en-GB" sz="1400" dirty="0">
                <a:latin typeface="Calibri" panose="020F0502020204030204" pitchFamily="34" charset="0"/>
                <a:ea typeface="Times New Roman" panose="02020603050405020304" pitchFamily="18" charset="0"/>
                <a:cs typeface="Calibri" panose="020F0502020204030204" pitchFamily="34" charset="0"/>
              </a:rPr>
              <a:t>Home Treatment support offered for up to a maximum of 8 weeks</a:t>
            </a:r>
          </a:p>
          <a:p>
            <a:pPr marL="285750" indent="-285750" eaLnBrk="0" fontAlgn="base" hangingPunct="0">
              <a:spcAft>
                <a:spcPts val="0"/>
              </a:spcAft>
              <a:buFont typeface="Arial" panose="020B0604020202020204" pitchFamily="34" charset="0"/>
              <a:buChar char="•"/>
            </a:pPr>
            <a:r>
              <a:rPr lang="en-GB" sz="1400" dirty="0">
                <a:latin typeface="Calibri" panose="020F0502020204030204" pitchFamily="34" charset="0"/>
                <a:cs typeface="Calibri" panose="020F0502020204030204" pitchFamily="34" charset="0"/>
              </a:rPr>
              <a:t>Young people will be discussed on daily basis in crisis huddle and offered a review from psychiatrist on weekly basis. </a:t>
            </a:r>
          </a:p>
          <a:p>
            <a:pPr marL="285750" indent="-285750" eaLnBrk="0" fontAlgn="base" hangingPunct="0">
              <a:buFont typeface="Arial" panose="020B0604020202020204" pitchFamily="34" charset="0"/>
              <a:buChar char="•"/>
            </a:pPr>
            <a:r>
              <a:rPr lang="en-GB" sz="1400" dirty="0">
                <a:latin typeface="Calibri" panose="020F0502020204030204" pitchFamily="34" charset="0"/>
                <a:cs typeface="Calibri" panose="020F0502020204030204" pitchFamily="34" charset="0"/>
              </a:rPr>
              <a:t>Aim of  intervention is to stabilise Crisis, improve understanding of current crisis, restore coping for young person and family and reduce the assessed associated risks of harm to self or others, provide short term treatment for presenting mental health needs.</a:t>
            </a:r>
          </a:p>
          <a:p>
            <a:pPr marL="285750" indent="-285750" eaLnBrk="0" fontAlgn="base" hangingPunct="0">
              <a:spcAft>
                <a:spcPts val="0"/>
              </a:spcAft>
              <a:buFont typeface="Arial" panose="020B0604020202020204" pitchFamily="34" charset="0"/>
              <a:buChar char="•"/>
            </a:pPr>
            <a:endParaRPr lang="en-GB" sz="14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eaLnBrk="0" fontAlgn="base" hangingPunct="0">
              <a:spcAft>
                <a:spcPts val="0"/>
              </a:spcAft>
              <a:buFont typeface="Arial" panose="020B0604020202020204" pitchFamily="34" charset="0"/>
              <a:buChar char="•"/>
            </a:pPr>
            <a:endParaRPr lang="en-GB" sz="16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eaLnBrk="0" fontAlgn="base" hangingPunct="0">
              <a:spcAft>
                <a:spcPts val="0"/>
              </a:spcAft>
              <a:buFont typeface="Arial" panose="020B0604020202020204" pitchFamily="34" charset="0"/>
              <a:buChar char="•"/>
            </a:pPr>
            <a:endParaRPr lang="en-GB" sz="16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7" name="Picture 46"/>
          <p:cNvPicPr/>
          <p:nvPr/>
        </p:nvPicPr>
        <p:blipFill>
          <a:blip r:embed="rId2">
            <a:extLst>
              <a:ext uri="{28A0092B-C50C-407E-A947-70E740481C1C}">
                <a14:useLocalDpi xmlns:a14="http://schemas.microsoft.com/office/drawing/2010/main" val="0"/>
              </a:ext>
            </a:extLst>
          </a:blip>
          <a:stretch>
            <a:fillRect/>
          </a:stretch>
        </p:blipFill>
        <p:spPr>
          <a:xfrm>
            <a:off x="250069" y="249473"/>
            <a:ext cx="2505163" cy="1230411"/>
          </a:xfrm>
          <a:prstGeom prst="rect">
            <a:avLst/>
          </a:prstGeom>
        </p:spPr>
      </p:pic>
      <p:pic>
        <p:nvPicPr>
          <p:cNvPr id="15" name="Picture 14"/>
          <p:cNvPicPr>
            <a:picLocks noChangeAspect="1"/>
          </p:cNvPicPr>
          <p:nvPr/>
        </p:nvPicPr>
        <p:blipFill>
          <a:blip r:embed="rId3"/>
          <a:stretch>
            <a:fillRect/>
          </a:stretch>
        </p:blipFill>
        <p:spPr>
          <a:xfrm>
            <a:off x="9206905" y="102621"/>
            <a:ext cx="2801172" cy="1796348"/>
          </a:xfrm>
          <a:prstGeom prst="rect">
            <a:avLst/>
          </a:prstGeom>
        </p:spPr>
      </p:pic>
    </p:spTree>
    <p:extLst>
      <p:ext uri="{BB962C8B-B14F-4D97-AF65-F5344CB8AC3E}">
        <p14:creationId xmlns:p14="http://schemas.microsoft.com/office/powerpoint/2010/main" val="3832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1626" y="32905"/>
            <a:ext cx="2211185" cy="1092287"/>
          </a:xfrm>
          <a:prstGeom prst="rect">
            <a:avLst/>
          </a:prstGeom>
        </p:spPr>
      </p:pic>
      <p:grpSp>
        <p:nvGrpSpPr>
          <p:cNvPr id="8" name="Group 7"/>
          <p:cNvGrpSpPr/>
          <p:nvPr/>
        </p:nvGrpSpPr>
        <p:grpSpPr>
          <a:xfrm>
            <a:off x="342597" y="1467249"/>
            <a:ext cx="3900425" cy="3869887"/>
            <a:chOff x="5724837" y="1696125"/>
            <a:chExt cx="3900425" cy="3799760"/>
          </a:xfrm>
        </p:grpSpPr>
        <p:sp>
          <p:nvSpPr>
            <p:cNvPr id="37" name="Rounded Rectangle 36"/>
            <p:cNvSpPr/>
            <p:nvPr/>
          </p:nvSpPr>
          <p:spPr>
            <a:xfrm>
              <a:off x="5724837" y="1696125"/>
              <a:ext cx="3900425" cy="3799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38" name="TextBox 37"/>
            <p:cNvSpPr txBox="1"/>
            <p:nvPr/>
          </p:nvSpPr>
          <p:spPr>
            <a:xfrm>
              <a:off x="5811589" y="1696125"/>
              <a:ext cx="3813673" cy="3316367"/>
            </a:xfrm>
            <a:prstGeom prst="rect">
              <a:avLst/>
            </a:prstGeom>
            <a:noFill/>
          </p:spPr>
          <p:txBody>
            <a:bodyPr wrap="square" rtlCol="0">
              <a:spAutoFit/>
            </a:bodyPr>
            <a:lstStyle/>
            <a:p>
              <a:pPr algn="ctr"/>
              <a:r>
                <a:rPr lang="en-GB" sz="1600" b="1" u="sng" dirty="0">
                  <a:solidFill>
                    <a:schemeClr val="bg1"/>
                  </a:solidFill>
                </a:rPr>
                <a:t>Staffing</a:t>
              </a:r>
            </a:p>
            <a:p>
              <a:endParaRPr lang="en-GB" sz="1600" b="1" u="sng" dirty="0">
                <a:solidFill>
                  <a:schemeClr val="bg1"/>
                </a:solidFill>
              </a:endParaRPr>
            </a:p>
            <a:p>
              <a:pPr marL="285750" indent="-285750">
                <a:buFont typeface="Arial" panose="020B0604020202020204" pitchFamily="34" charset="0"/>
                <a:buChar char="•"/>
              </a:pPr>
              <a:r>
                <a:rPr lang="en-GB" sz="1600" b="1" dirty="0">
                  <a:solidFill>
                    <a:schemeClr val="bg1"/>
                  </a:solidFill>
                </a:rPr>
                <a:t>Professional Lead</a:t>
              </a:r>
            </a:p>
            <a:p>
              <a:pPr marL="285750" indent="-285750">
                <a:buFont typeface="Arial" panose="020B0604020202020204" pitchFamily="34" charset="0"/>
                <a:buChar char="•"/>
              </a:pPr>
              <a:r>
                <a:rPr lang="en-GB" sz="1600" b="1" dirty="0">
                  <a:solidFill>
                    <a:schemeClr val="bg1"/>
                  </a:solidFill>
                </a:rPr>
                <a:t>Mental Health Nurses</a:t>
              </a:r>
            </a:p>
            <a:p>
              <a:pPr marL="285750" indent="-285750">
                <a:buFont typeface="Arial" panose="020B0604020202020204" pitchFamily="34" charset="0"/>
                <a:buChar char="•"/>
              </a:pPr>
              <a:r>
                <a:rPr lang="en-GB" sz="1600" b="1" dirty="0">
                  <a:solidFill>
                    <a:schemeClr val="bg1"/>
                  </a:solidFill>
                </a:rPr>
                <a:t>Social Workers</a:t>
              </a:r>
            </a:p>
            <a:p>
              <a:pPr marL="285750" indent="-285750">
                <a:buFont typeface="Arial" panose="020B0604020202020204" pitchFamily="34" charset="0"/>
                <a:buChar char="•"/>
              </a:pPr>
              <a:r>
                <a:rPr lang="en-GB" sz="1600" b="1" dirty="0">
                  <a:solidFill>
                    <a:schemeClr val="bg1"/>
                  </a:solidFill>
                </a:rPr>
                <a:t>Support Workers </a:t>
              </a:r>
            </a:p>
            <a:p>
              <a:pPr marL="285750" indent="-285750">
                <a:buFont typeface="Arial" panose="020B0604020202020204" pitchFamily="34" charset="0"/>
                <a:buChar char="•"/>
              </a:pPr>
              <a:endParaRPr lang="en-GB" sz="1600" b="1" dirty="0">
                <a:solidFill>
                  <a:schemeClr val="bg1"/>
                </a:solidFill>
              </a:endParaRPr>
            </a:p>
            <a:p>
              <a:pPr algn="ctr"/>
              <a:r>
                <a:rPr lang="en-GB" sz="1600" b="1" dirty="0">
                  <a:solidFill>
                    <a:schemeClr val="bg1"/>
                  </a:solidFill>
                </a:rPr>
                <a:t>Recruitment is underway across BLMK and the team has started to take young people onto their caseload.</a:t>
              </a:r>
              <a:r>
                <a:rPr lang="en-GB" sz="1600" dirty="0"/>
                <a:t> </a:t>
              </a:r>
            </a:p>
            <a:p>
              <a:pPr algn="ctr"/>
              <a:endParaRPr lang="en-GB" sz="1600" b="1" dirty="0">
                <a:solidFill>
                  <a:schemeClr val="bg1"/>
                </a:solidFill>
              </a:endParaRPr>
            </a:p>
            <a:p>
              <a:pPr algn="ctr"/>
              <a:r>
                <a:rPr lang="en-GB" sz="1600" b="1" dirty="0">
                  <a:solidFill>
                    <a:schemeClr val="bg1"/>
                  </a:solidFill>
                </a:rPr>
                <a:t>The Professional Lead will work across BLMK and will have responsibility for each of the four clusters aligned to the local authorities. </a:t>
              </a:r>
            </a:p>
            <a:p>
              <a:pPr algn="ctr"/>
              <a:endParaRPr lang="en-GB" sz="1600" b="1" dirty="0">
                <a:solidFill>
                  <a:schemeClr val="bg1"/>
                </a:solidFill>
              </a:endParaRPr>
            </a:p>
            <a:p>
              <a:pPr algn="ctr"/>
              <a:endParaRPr lang="en-GB" sz="1400" b="1" dirty="0">
                <a:solidFill>
                  <a:schemeClr val="bg1"/>
                </a:solidFill>
              </a:endParaRPr>
            </a:p>
          </p:txBody>
        </p:sp>
      </p:grpSp>
      <p:sp>
        <p:nvSpPr>
          <p:cNvPr id="15" name="Rounded Rectangle 14"/>
          <p:cNvSpPr/>
          <p:nvPr/>
        </p:nvSpPr>
        <p:spPr bwMode="auto">
          <a:xfrm>
            <a:off x="3416968" y="279186"/>
            <a:ext cx="5213390" cy="59972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eaLnBrk="0" fontAlgn="base" hangingPunct="0">
              <a:spcAft>
                <a:spcPts val="0"/>
              </a:spcAft>
            </a:pPr>
            <a:r>
              <a:rPr lang="en-GB" sz="2000" b="1" kern="1200" dirty="0">
                <a:solidFill>
                  <a:srgbClr val="000000"/>
                </a:solidFill>
                <a:effectLst/>
                <a:latin typeface="Calibri" panose="020F0502020204030204" pitchFamily="34" charset="0"/>
                <a:ea typeface="Times New Roman" panose="02020603050405020304" pitchFamily="18" charset="0"/>
              </a:rPr>
              <a:t>BLMK Intensive Support Team</a:t>
            </a:r>
            <a:endParaRPr lang="en-GB" sz="2000" dirty="0">
              <a:effectLst/>
              <a:latin typeface="Times New Roman" panose="02020603050405020304" pitchFamily="18" charset="0"/>
              <a:ea typeface="Times New Roman" panose="02020603050405020304" pitchFamily="18" charset="0"/>
            </a:endParaRPr>
          </a:p>
        </p:txBody>
      </p:sp>
      <p:sp>
        <p:nvSpPr>
          <p:cNvPr id="16" name="Rounded Rectangle 15"/>
          <p:cNvSpPr/>
          <p:nvPr/>
        </p:nvSpPr>
        <p:spPr bwMode="auto">
          <a:xfrm>
            <a:off x="4969042" y="2049365"/>
            <a:ext cx="6883985" cy="1669224"/>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eaLnBrk="0" fontAlgn="base" hangingPunct="0"/>
            <a:r>
              <a:rPr lang="en-GB" dirty="0"/>
              <a:t>Intensive Support Team will be working across Bedford, Luton and Milton Keynes providing support for with children and young people (CYP) with Learning Disabilities (LD) and Autism Spectrum Disorder (ASD) at risk of admission to more complex inpatient treatment (Tier 4) provision and/or becoming a Looked After Child. </a:t>
            </a:r>
          </a:p>
          <a:p>
            <a:pPr eaLnBrk="0" fontAlgn="base" hangingPunct="0"/>
            <a:endParaRPr lang="en-GB" dirty="0"/>
          </a:p>
        </p:txBody>
      </p:sp>
      <p:sp>
        <p:nvSpPr>
          <p:cNvPr id="18" name="Rounded Rectangle 17"/>
          <p:cNvSpPr/>
          <p:nvPr/>
        </p:nvSpPr>
        <p:spPr bwMode="auto">
          <a:xfrm>
            <a:off x="342597" y="5553680"/>
            <a:ext cx="3813673" cy="990990"/>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eaLnBrk="0" fontAlgn="base" hangingPunct="0">
              <a:spcAft>
                <a:spcPts val="0"/>
              </a:spcAft>
            </a:pPr>
            <a:r>
              <a:rPr lang="en-GB" sz="1600" dirty="0"/>
              <a:t>The service will operate Monday to Friday 9am to 5pm.</a:t>
            </a:r>
            <a:endParaRPr lang="en-GB" dirty="0">
              <a:effectLst/>
              <a:latin typeface="Times New Roman" panose="02020603050405020304" pitchFamily="18" charset="0"/>
              <a:ea typeface="Times New Roman" panose="02020603050405020304" pitchFamily="18" charset="0"/>
            </a:endParaRPr>
          </a:p>
        </p:txBody>
      </p:sp>
      <p:sp>
        <p:nvSpPr>
          <p:cNvPr id="21" name="Rounded Rectangle 20"/>
          <p:cNvSpPr/>
          <p:nvPr/>
        </p:nvSpPr>
        <p:spPr bwMode="auto">
          <a:xfrm>
            <a:off x="4969042" y="4244238"/>
            <a:ext cx="6883985" cy="2185796"/>
          </a:xfrm>
          <a:prstGeom prst="roundRect">
            <a:avLst/>
          </a:prstGeom>
          <a:solidFill>
            <a:srgbClr val="FFC000"/>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dirty="0"/>
              <a:t>IST model will require a ‘Spend to Save’ approach. </a:t>
            </a:r>
          </a:p>
          <a:p>
            <a:r>
              <a:rPr lang="en-GB" dirty="0"/>
              <a:t>Spend to Save is based on the principle that investing in appropriate interventions and packages of care will significantly result in contributing and maintaining a robust and holistic infrastructure to support C&amp;YP and will help to avoid and avert C&amp;YP further falling into crisis.</a:t>
            </a:r>
          </a:p>
        </p:txBody>
      </p:sp>
      <p:pic>
        <p:nvPicPr>
          <p:cNvPr id="12" name="Picture 11"/>
          <p:cNvPicPr>
            <a:picLocks noChangeAspect="1"/>
          </p:cNvPicPr>
          <p:nvPr/>
        </p:nvPicPr>
        <p:blipFill>
          <a:blip r:embed="rId3"/>
          <a:stretch>
            <a:fillRect/>
          </a:stretch>
        </p:blipFill>
        <p:spPr>
          <a:xfrm>
            <a:off x="9206905" y="102621"/>
            <a:ext cx="2801172" cy="1796348"/>
          </a:xfrm>
          <a:prstGeom prst="rect">
            <a:avLst/>
          </a:prstGeom>
        </p:spPr>
      </p:pic>
    </p:spTree>
    <p:extLst>
      <p:ext uri="{BB962C8B-B14F-4D97-AF65-F5344CB8AC3E}">
        <p14:creationId xmlns:p14="http://schemas.microsoft.com/office/powerpoint/2010/main" val="132207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81626" y="32905"/>
            <a:ext cx="2211185" cy="1092287"/>
          </a:xfrm>
          <a:prstGeom prst="rect">
            <a:avLst/>
          </a:prstGeom>
        </p:spPr>
      </p:pic>
      <p:sp>
        <p:nvSpPr>
          <p:cNvPr id="11" name="Rounded Rectangle 10"/>
          <p:cNvSpPr/>
          <p:nvPr/>
        </p:nvSpPr>
        <p:spPr bwMode="auto">
          <a:xfrm>
            <a:off x="2908400" y="283818"/>
            <a:ext cx="5790431" cy="426046"/>
          </a:xfrm>
          <a:prstGeom prst="roundRect">
            <a:avLst/>
          </a:prstGeom>
          <a:solidFill>
            <a:srgbClr val="F892DB"/>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eaLnBrk="0" fontAlgn="base" hangingPunct="0">
              <a:spcAft>
                <a:spcPts val="0"/>
              </a:spcAft>
            </a:pPr>
            <a:r>
              <a:rPr lang="en-GB" sz="2000" b="1" kern="1200" dirty="0">
                <a:solidFill>
                  <a:srgbClr val="000000"/>
                </a:solidFill>
                <a:effectLst/>
                <a:latin typeface="Calibri" panose="020F0502020204030204" pitchFamily="34" charset="0"/>
                <a:ea typeface="Times New Roman" panose="02020603050405020304" pitchFamily="18" charset="0"/>
              </a:rPr>
              <a:t>Dialectical Behaviour Therapy (DBT) Groups </a:t>
            </a:r>
            <a:endParaRPr lang="en-GB" sz="2000" dirty="0">
              <a:effectLst/>
              <a:latin typeface="Times New Roman" panose="02020603050405020304" pitchFamily="18" charset="0"/>
              <a:ea typeface="Times New Roman" panose="02020603050405020304" pitchFamily="18" charset="0"/>
            </a:endParaRPr>
          </a:p>
        </p:txBody>
      </p:sp>
      <p:sp>
        <p:nvSpPr>
          <p:cNvPr id="12" name="Rounded Rectangle 11"/>
          <p:cNvSpPr/>
          <p:nvPr/>
        </p:nvSpPr>
        <p:spPr bwMode="auto">
          <a:xfrm>
            <a:off x="336884" y="3753545"/>
            <a:ext cx="5979695" cy="2859305"/>
          </a:xfrm>
          <a:prstGeom prst="roundRect">
            <a:avLst/>
          </a:prstGeom>
          <a:solidFill>
            <a:srgbClr val="F892DB"/>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sz="2000" b="1" dirty="0"/>
              <a:t>Milton Keynes </a:t>
            </a:r>
          </a:p>
          <a:p>
            <a:endParaRPr lang="en-GB" sz="2000" b="1" dirty="0"/>
          </a:p>
          <a:p>
            <a:r>
              <a:rPr lang="en-GB" dirty="0"/>
              <a:t>Service has been up and running for a number of years.</a:t>
            </a:r>
          </a:p>
          <a:p>
            <a:r>
              <a:rPr lang="en-GB" dirty="0"/>
              <a:t> </a:t>
            </a:r>
          </a:p>
          <a:p>
            <a:r>
              <a:rPr lang="en-GB" dirty="0"/>
              <a:t>Offer 9 month DBT programme including</a:t>
            </a:r>
          </a:p>
          <a:p>
            <a:pPr marL="285750" indent="-285750">
              <a:buFont typeface="Arial" panose="020B0604020202020204" pitchFamily="34" charset="0"/>
              <a:buChar char="•"/>
            </a:pPr>
            <a:r>
              <a:rPr lang="en-GB" dirty="0"/>
              <a:t>Weekly DBT skills group</a:t>
            </a:r>
          </a:p>
          <a:p>
            <a:pPr marL="285750" indent="-285750">
              <a:buFont typeface="Arial" panose="020B0604020202020204" pitchFamily="34" charset="0"/>
              <a:buChar char="•"/>
            </a:pPr>
            <a:r>
              <a:rPr lang="en-GB" dirty="0"/>
              <a:t>Weekly 1to1 DBT sessions</a:t>
            </a:r>
          </a:p>
          <a:p>
            <a:pPr marL="285750" indent="-285750">
              <a:buFont typeface="Arial" panose="020B0604020202020204" pitchFamily="34" charset="0"/>
              <a:buChar char="•"/>
            </a:pPr>
            <a:r>
              <a:rPr lang="en-GB" dirty="0"/>
              <a:t>Telephone support from DBT clinicians </a:t>
            </a:r>
          </a:p>
          <a:p>
            <a:endParaRPr lang="en-GB" dirty="0"/>
          </a:p>
        </p:txBody>
      </p:sp>
      <p:sp>
        <p:nvSpPr>
          <p:cNvPr id="13" name="Rounded Rectangle 12"/>
          <p:cNvSpPr/>
          <p:nvPr/>
        </p:nvSpPr>
        <p:spPr bwMode="auto">
          <a:xfrm>
            <a:off x="7162453" y="1728029"/>
            <a:ext cx="4699569" cy="4985592"/>
          </a:xfrm>
          <a:prstGeom prst="roundRect">
            <a:avLst/>
          </a:prstGeom>
          <a:solidFill>
            <a:srgbClr val="F892DB"/>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eaLnBrk="0" fontAlgn="base" hangingPunct="0"/>
            <a:r>
              <a:rPr lang="en-GB" sz="2000" b="1" kern="1200" dirty="0">
                <a:solidFill>
                  <a:srgbClr val="000000"/>
                </a:solidFill>
                <a:effectLst/>
                <a:latin typeface="Calibri" panose="020F0502020204030204" pitchFamily="34" charset="0"/>
                <a:ea typeface="Times New Roman" panose="02020603050405020304" pitchFamily="18" charset="0"/>
              </a:rPr>
              <a:t>North and South Bedfordshire </a:t>
            </a:r>
          </a:p>
          <a:p>
            <a:pPr algn="ctr" eaLnBrk="0" fontAlgn="base" hangingPunct="0"/>
            <a:endParaRPr lang="en-GB" sz="2000" b="1" dirty="0">
              <a:solidFill>
                <a:srgbClr val="000000"/>
              </a:solidFill>
              <a:latin typeface="Calibri" panose="020F0502020204030204" pitchFamily="34" charset="0"/>
            </a:endParaRPr>
          </a:p>
          <a:p>
            <a:pPr eaLnBrk="0" fontAlgn="base" hangingPunct="0"/>
            <a:r>
              <a:rPr lang="en-GB" dirty="0">
                <a:solidFill>
                  <a:srgbClr val="000000"/>
                </a:solidFill>
              </a:rPr>
              <a:t>Both services are coming to the end of groups that have run in 2021 and 2022 for different lengths of time. </a:t>
            </a:r>
            <a:endParaRPr lang="en-GB" dirty="0"/>
          </a:p>
          <a:p>
            <a:pPr eaLnBrk="0" fontAlgn="base" hangingPunct="0"/>
            <a:r>
              <a:rPr lang="en-GB" dirty="0"/>
              <a:t>Working is being done to develop a rolling programme of DBT groups for young people and parents, offering weekly DBT skills group, weekly 1to1 sessions and telephone support. </a:t>
            </a:r>
          </a:p>
          <a:p>
            <a:pPr eaLnBrk="0" fontAlgn="base" hangingPunct="0"/>
            <a:endParaRPr lang="en-GB" dirty="0"/>
          </a:p>
          <a:p>
            <a:pPr eaLnBrk="0" fontAlgn="base" hangingPunct="0"/>
            <a:r>
              <a:rPr lang="en-GB" dirty="0"/>
              <a:t>Aim to have two separate teams across North and South Beds CAMHS, with a </a:t>
            </a:r>
            <a:br>
              <a:rPr lang="en-GB" dirty="0"/>
            </a:br>
            <a:r>
              <a:rPr lang="en-GB" dirty="0"/>
              <a:t>standalone cohort of staff who have time built into their job plans to undertake DBT work. </a:t>
            </a:r>
          </a:p>
          <a:p>
            <a:pPr eaLnBrk="0" fontAlgn="base" hangingPunct="0"/>
            <a:endParaRPr lang="en-GB" dirty="0"/>
          </a:p>
        </p:txBody>
      </p:sp>
      <p:grpSp>
        <p:nvGrpSpPr>
          <p:cNvPr id="3" name="Group 2"/>
          <p:cNvGrpSpPr/>
          <p:nvPr/>
        </p:nvGrpSpPr>
        <p:grpSpPr>
          <a:xfrm>
            <a:off x="336884" y="1218617"/>
            <a:ext cx="6220327" cy="2277579"/>
            <a:chOff x="8698831" y="2426768"/>
            <a:chExt cx="3966767" cy="3416320"/>
          </a:xfrm>
        </p:grpSpPr>
        <p:grpSp>
          <p:nvGrpSpPr>
            <p:cNvPr id="14" name="Group 13"/>
            <p:cNvGrpSpPr/>
            <p:nvPr/>
          </p:nvGrpSpPr>
          <p:grpSpPr>
            <a:xfrm>
              <a:off x="8698831" y="2426768"/>
              <a:ext cx="3900425" cy="3416320"/>
              <a:chOff x="5724837" y="1696125"/>
              <a:chExt cx="3900425" cy="3799760"/>
            </a:xfrm>
          </p:grpSpPr>
          <p:sp>
            <p:nvSpPr>
              <p:cNvPr id="17" name="Rounded Rectangle 16"/>
              <p:cNvSpPr/>
              <p:nvPr/>
            </p:nvSpPr>
            <p:spPr>
              <a:xfrm>
                <a:off x="5724837" y="1696125"/>
                <a:ext cx="3900425" cy="3799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20" name="TextBox 19"/>
              <p:cNvSpPr txBox="1"/>
              <p:nvPr/>
            </p:nvSpPr>
            <p:spPr>
              <a:xfrm>
                <a:off x="5811589" y="1696125"/>
                <a:ext cx="3813673" cy="543959"/>
              </a:xfrm>
              <a:prstGeom prst="rect">
                <a:avLst/>
              </a:prstGeom>
              <a:noFill/>
            </p:spPr>
            <p:txBody>
              <a:bodyPr wrap="square" rtlCol="0">
                <a:spAutoFit/>
              </a:bodyPr>
              <a:lstStyle/>
              <a:p>
                <a:pPr algn="ctr"/>
                <a:endParaRPr lang="en-GB" sz="1600" b="1" dirty="0">
                  <a:solidFill>
                    <a:schemeClr val="bg1"/>
                  </a:solidFill>
                </a:endParaRPr>
              </a:p>
              <a:p>
                <a:pPr algn="ctr"/>
                <a:endParaRPr lang="en-GB" sz="1400" b="1" dirty="0">
                  <a:solidFill>
                    <a:schemeClr val="bg1"/>
                  </a:solidFill>
                </a:endParaRPr>
              </a:p>
            </p:txBody>
          </p:sp>
        </p:grpSp>
        <p:sp>
          <p:nvSpPr>
            <p:cNvPr id="2" name="Rectangle 1"/>
            <p:cNvSpPr/>
            <p:nvPr/>
          </p:nvSpPr>
          <p:spPr>
            <a:xfrm>
              <a:off x="8719240" y="2671301"/>
              <a:ext cx="3946358" cy="2862322"/>
            </a:xfrm>
            <a:prstGeom prst="rect">
              <a:avLst/>
            </a:prstGeom>
          </p:spPr>
          <p:txBody>
            <a:bodyPr wrap="square">
              <a:spAutoFit/>
            </a:bodyPr>
            <a:lstStyle/>
            <a:p>
              <a:pPr algn="ctr" eaLnBrk="0" fontAlgn="base" hangingPunct="0"/>
              <a:r>
                <a:rPr lang="en-GB" b="1" dirty="0">
                  <a:solidFill>
                    <a:schemeClr val="bg1"/>
                  </a:solidFill>
                </a:rPr>
                <a:t>DBT is a type of talking therapy that helps young people who may self-harm, have difficulty regulating their emotions effectively and struggle to tolerate distress. It is a structured treatment plan that involves you attending individual weekly therapy &amp; weekly group skills training. This pathway will be closely aligned with our Crisis Home Treatment Teams. </a:t>
              </a:r>
            </a:p>
          </p:txBody>
        </p:sp>
      </p:grpSp>
      <p:pic>
        <p:nvPicPr>
          <p:cNvPr id="16" name="Picture 15"/>
          <p:cNvPicPr>
            <a:picLocks noChangeAspect="1"/>
          </p:cNvPicPr>
          <p:nvPr/>
        </p:nvPicPr>
        <p:blipFill>
          <a:blip r:embed="rId3"/>
          <a:stretch>
            <a:fillRect/>
          </a:stretch>
        </p:blipFill>
        <p:spPr>
          <a:xfrm>
            <a:off x="9692639" y="102621"/>
            <a:ext cx="2315437" cy="1484854"/>
          </a:xfrm>
          <a:prstGeom prst="rect">
            <a:avLst/>
          </a:prstGeom>
        </p:spPr>
      </p:pic>
    </p:spTree>
    <p:extLst>
      <p:ext uri="{BB962C8B-B14F-4D97-AF65-F5344CB8AC3E}">
        <p14:creationId xmlns:p14="http://schemas.microsoft.com/office/powerpoint/2010/main" val="392897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9941357" y="102621"/>
            <a:ext cx="2066720" cy="1325355"/>
          </a:xfrm>
          <a:prstGeom prst="rect">
            <a:avLst/>
          </a:prstGeom>
        </p:spPr>
      </p:pic>
      <p:sp>
        <p:nvSpPr>
          <p:cNvPr id="17" name="TextBox 16"/>
          <p:cNvSpPr txBox="1"/>
          <p:nvPr/>
        </p:nvSpPr>
        <p:spPr>
          <a:xfrm>
            <a:off x="390963" y="1640575"/>
            <a:ext cx="3343711" cy="1729355"/>
          </a:xfrm>
          <a:prstGeom prst="rect">
            <a:avLst/>
          </a:prstGeom>
          <a:noFill/>
        </p:spPr>
        <p:txBody>
          <a:bodyPr wrap="square" rtlCol="0">
            <a:spAutoFit/>
          </a:bodyPr>
          <a:lstStyle/>
          <a:p>
            <a:pPr algn="ctr"/>
            <a:r>
              <a:rPr lang="en-GB" sz="1600" b="1" dirty="0">
                <a:solidFill>
                  <a:schemeClr val="bg1"/>
                </a:solidFill>
              </a:rPr>
              <a:t>“To provide therapeutic support to young people and their families, in their homes to enable them to manage the illness to stay out of hospital or return home earlier than would otherwise be possible.”</a:t>
            </a:r>
          </a:p>
        </p:txBody>
      </p:sp>
      <p:sp>
        <p:nvSpPr>
          <p:cNvPr id="25" name="Rounded Rectangle 24"/>
          <p:cNvSpPr/>
          <p:nvPr/>
        </p:nvSpPr>
        <p:spPr bwMode="auto">
          <a:xfrm>
            <a:off x="935336" y="1402773"/>
            <a:ext cx="3917001" cy="828302"/>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eaLnBrk="0" fontAlgn="base" hangingPunct="0"/>
            <a:r>
              <a:rPr lang="en-GB" b="1" dirty="0"/>
              <a:t>Mind BLMK </a:t>
            </a:r>
            <a:endParaRPr lang="en-GB" dirty="0"/>
          </a:p>
          <a:p>
            <a:pPr algn="ctr" eaLnBrk="0" fontAlgn="base" hangingPunct="0"/>
            <a:r>
              <a:rPr lang="en-GB" b="1" dirty="0"/>
              <a:t>Young Person’s Sanctuary</a:t>
            </a:r>
            <a:endParaRPr lang="en-GB" dirty="0"/>
          </a:p>
        </p:txBody>
      </p:sp>
      <p:grpSp>
        <p:nvGrpSpPr>
          <p:cNvPr id="7" name="Group 6"/>
          <p:cNvGrpSpPr/>
          <p:nvPr/>
        </p:nvGrpSpPr>
        <p:grpSpPr>
          <a:xfrm>
            <a:off x="250069" y="2304474"/>
            <a:ext cx="5287537" cy="2646878"/>
            <a:chOff x="323445" y="1628365"/>
            <a:chExt cx="3411229" cy="5981092"/>
          </a:xfrm>
        </p:grpSpPr>
        <p:sp>
          <p:nvSpPr>
            <p:cNvPr id="40" name="Rounded Rectangle 39"/>
            <p:cNvSpPr/>
            <p:nvPr/>
          </p:nvSpPr>
          <p:spPr>
            <a:xfrm>
              <a:off x="323445" y="1659943"/>
              <a:ext cx="3411229" cy="3767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41" name="TextBox 40"/>
            <p:cNvSpPr txBox="1"/>
            <p:nvPr/>
          </p:nvSpPr>
          <p:spPr>
            <a:xfrm>
              <a:off x="414342" y="1628365"/>
              <a:ext cx="3153807" cy="5981092"/>
            </a:xfrm>
            <a:prstGeom prst="rect">
              <a:avLst/>
            </a:prstGeom>
            <a:noFill/>
          </p:spPr>
          <p:txBody>
            <a:bodyPr wrap="square" rtlCol="0">
              <a:spAutoFit/>
            </a:bodyPr>
            <a:lstStyle/>
            <a:p>
              <a:pPr algn="ctr"/>
              <a:r>
                <a:rPr lang="en-GB" sz="1600" b="1" dirty="0">
                  <a:solidFill>
                    <a:schemeClr val="bg1"/>
                  </a:solidFill>
                </a:rPr>
                <a:t>Aims of the service</a:t>
              </a:r>
            </a:p>
            <a:p>
              <a:pPr algn="ctr"/>
              <a:r>
                <a:rPr lang="en-GB" sz="1400" b="1" dirty="0">
                  <a:solidFill>
                    <a:schemeClr val="bg1"/>
                  </a:solidFill>
                </a:rPr>
                <a:t>The Bedfordshire and Luton mental health crisis provision will support people in crisis to better self-manage their symptoms and distress in a safe and appropriate environment, in order to reduce activity in Emergency Departments and the wider system including mental health services, police and ambulance services.</a:t>
              </a:r>
            </a:p>
            <a:p>
              <a:pPr marL="285750" lvl="0" indent="-285750">
                <a:buFont typeface="Arial" panose="020B0604020202020204" pitchFamily="34" charset="0"/>
                <a:buChar char="•"/>
              </a:pPr>
              <a:endParaRPr lang="en-GB" b="1" dirty="0">
                <a:solidFill>
                  <a:schemeClr val="bg1"/>
                </a:solidFill>
              </a:endParaRPr>
            </a:p>
            <a:p>
              <a:pPr algn="ctr"/>
              <a:endParaRPr lang="en-GB" sz="1600" b="1" dirty="0">
                <a:solidFill>
                  <a:schemeClr val="bg1"/>
                </a:solidFill>
              </a:endParaRPr>
            </a:p>
            <a:p>
              <a:pPr algn="ctr"/>
              <a:endParaRPr lang="en-GB" sz="1600" b="1" dirty="0">
                <a:solidFill>
                  <a:schemeClr val="bg1"/>
                </a:solidFill>
              </a:endParaRPr>
            </a:p>
            <a:p>
              <a:pPr algn="ctr"/>
              <a:endParaRPr lang="en-GB" sz="1600" b="1" dirty="0">
                <a:solidFill>
                  <a:schemeClr val="bg1"/>
                </a:solidFill>
              </a:endParaRPr>
            </a:p>
          </p:txBody>
        </p:sp>
      </p:grpSp>
      <p:sp>
        <p:nvSpPr>
          <p:cNvPr id="42" name="Rounded Rectangle 41"/>
          <p:cNvSpPr/>
          <p:nvPr/>
        </p:nvSpPr>
        <p:spPr bwMode="auto">
          <a:xfrm>
            <a:off x="250069" y="5535298"/>
            <a:ext cx="5287537" cy="1143480"/>
          </a:xfrm>
          <a:prstGeom prst="roundRect">
            <a:avLst/>
          </a:prstGeom>
          <a:solidFill>
            <a:srgbClr val="5B9BD5"/>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eaLnBrk="0" fontAlgn="base" hangingPunct="0"/>
            <a:r>
              <a:rPr lang="en-GB" sz="1400" b="1" dirty="0">
                <a:solidFill>
                  <a:schemeClr val="bg1"/>
                </a:solidFill>
              </a:rPr>
              <a:t>The services will open from 1600 - 2200, open Monday-Friday. </a:t>
            </a:r>
          </a:p>
          <a:p>
            <a:pPr algn="ctr" eaLnBrk="0" fontAlgn="base" hangingPunct="0"/>
            <a:r>
              <a:rPr lang="en-GB" sz="1400" b="1" dirty="0">
                <a:solidFill>
                  <a:schemeClr val="bg1"/>
                </a:solidFill>
              </a:rPr>
              <a:t>In accessible venue across Bedford, Central Bedfordshire and Luton. </a:t>
            </a:r>
            <a:endParaRPr lang="en-GB" sz="1400" dirty="0">
              <a:solidFill>
                <a:schemeClr val="bg1"/>
              </a:solidFill>
              <a:effectLst/>
              <a:latin typeface="Times New Roman" panose="02020603050405020304" pitchFamily="18" charset="0"/>
              <a:ea typeface="Times New Roman" panose="02020603050405020304" pitchFamily="18" charset="0"/>
            </a:endParaRPr>
          </a:p>
        </p:txBody>
      </p:sp>
      <p:sp>
        <p:nvSpPr>
          <p:cNvPr id="43" name="Rounded Rectangle 42"/>
          <p:cNvSpPr/>
          <p:nvPr/>
        </p:nvSpPr>
        <p:spPr bwMode="auto">
          <a:xfrm>
            <a:off x="250069" y="4059244"/>
            <a:ext cx="5287537" cy="1361319"/>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400" b="1" dirty="0"/>
              <a:t>The support will consist of:</a:t>
            </a:r>
          </a:p>
          <a:p>
            <a:pPr marL="285750" lvl="0" indent="-285750">
              <a:buFont typeface="Arial" panose="020B0604020202020204" pitchFamily="34" charset="0"/>
              <a:buChar char="•"/>
            </a:pPr>
            <a:r>
              <a:rPr lang="en-GB" sz="1400" dirty="0"/>
              <a:t>identifying coping strategies and improving wellbeing</a:t>
            </a:r>
          </a:p>
          <a:p>
            <a:pPr marL="285750" lvl="0" indent="-285750">
              <a:buFont typeface="Arial" panose="020B0604020202020204" pitchFamily="34" charset="0"/>
              <a:buChar char="•"/>
            </a:pPr>
            <a:r>
              <a:rPr lang="en-GB" sz="1400" dirty="0"/>
              <a:t>information and signposting </a:t>
            </a:r>
          </a:p>
          <a:p>
            <a:pPr marL="285750" lvl="0" indent="-285750">
              <a:buFont typeface="Arial" panose="020B0604020202020204" pitchFamily="34" charset="0"/>
              <a:buChar char="•"/>
            </a:pPr>
            <a:r>
              <a:rPr lang="en-GB" sz="1400" dirty="0"/>
              <a:t>1-1 conversations, group/ peer conversations</a:t>
            </a:r>
          </a:p>
          <a:p>
            <a:pPr marL="285750" lvl="0" indent="-285750">
              <a:buFont typeface="Arial" panose="020B0604020202020204" pitchFamily="34" charset="0"/>
              <a:buChar char="•"/>
            </a:pPr>
            <a:r>
              <a:rPr lang="en-GB" sz="1400" dirty="0"/>
              <a:t>Referral for a mental health assessment when appropriate</a:t>
            </a:r>
          </a:p>
          <a:p>
            <a:pPr marL="285750" indent="-285750" eaLnBrk="0" fontAlgn="base" hangingPunct="0">
              <a:spcAft>
                <a:spcPts val="0"/>
              </a:spcAft>
              <a:buFont typeface="Arial" panose="020B0604020202020204" pitchFamily="34" charset="0"/>
              <a:buChar char="•"/>
            </a:pPr>
            <a:endParaRPr lang="en-GB" sz="14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eaLnBrk="0" fontAlgn="base" hangingPunct="0">
              <a:spcAft>
                <a:spcPts val="0"/>
              </a:spcAft>
              <a:buFont typeface="Arial" panose="020B0604020202020204" pitchFamily="34" charset="0"/>
              <a:buChar char="•"/>
            </a:pPr>
            <a:endParaRPr lang="en-GB" sz="1600" b="1" dirty="0">
              <a:latin typeface="Calibri" panose="020F0502020204030204" pitchFamily="34" charset="0"/>
              <a:ea typeface="Times New Roman" panose="02020603050405020304" pitchFamily="18" charset="0"/>
              <a:cs typeface="Calibri" panose="020F0502020204030204" pitchFamily="34" charset="0"/>
            </a:endParaRPr>
          </a:p>
          <a:p>
            <a:pPr marL="285750" indent="-285750" eaLnBrk="0" fontAlgn="base" hangingPunct="0">
              <a:spcAft>
                <a:spcPts val="0"/>
              </a:spcAft>
              <a:buFont typeface="Arial" panose="020B0604020202020204" pitchFamily="34" charset="0"/>
              <a:buChar char="•"/>
            </a:pPr>
            <a:endParaRPr lang="en-GB" sz="16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7" name="Picture 46"/>
          <p:cNvPicPr/>
          <p:nvPr/>
        </p:nvPicPr>
        <p:blipFill>
          <a:blip r:embed="rId3">
            <a:extLst>
              <a:ext uri="{28A0092B-C50C-407E-A947-70E740481C1C}">
                <a14:useLocalDpi xmlns:a14="http://schemas.microsoft.com/office/drawing/2010/main" val="0"/>
              </a:ext>
            </a:extLst>
          </a:blip>
          <a:stretch>
            <a:fillRect/>
          </a:stretch>
        </p:blipFill>
        <p:spPr>
          <a:xfrm>
            <a:off x="41274" y="96595"/>
            <a:ext cx="2505163" cy="1230411"/>
          </a:xfrm>
          <a:prstGeom prst="rect">
            <a:avLst/>
          </a:prstGeom>
        </p:spPr>
      </p:pic>
      <p:sp>
        <p:nvSpPr>
          <p:cNvPr id="15" name="Rounded Rectangle 14"/>
          <p:cNvSpPr/>
          <p:nvPr/>
        </p:nvSpPr>
        <p:spPr bwMode="auto">
          <a:xfrm>
            <a:off x="6597301" y="1409717"/>
            <a:ext cx="3917001" cy="828302"/>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eaLnBrk="0" fontAlgn="base" hangingPunct="0"/>
            <a:r>
              <a:rPr lang="en-GB" b="1" dirty="0"/>
              <a:t>CAMHS Support for Acute Paediatric Wards</a:t>
            </a:r>
            <a:endParaRPr lang="en-GB" dirty="0"/>
          </a:p>
        </p:txBody>
      </p:sp>
      <p:sp>
        <p:nvSpPr>
          <p:cNvPr id="18" name="Rounded Rectangle 17"/>
          <p:cNvSpPr/>
          <p:nvPr/>
        </p:nvSpPr>
        <p:spPr>
          <a:xfrm>
            <a:off x="5975379" y="2374479"/>
            <a:ext cx="5287537" cy="1990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None/>
            </a:pPr>
            <a:endParaRPr lang="en-GB" sz="1100" dirty="0"/>
          </a:p>
        </p:txBody>
      </p:sp>
      <p:sp>
        <p:nvSpPr>
          <p:cNvPr id="20" name="Rounded Rectangle 19"/>
          <p:cNvSpPr/>
          <p:nvPr/>
        </p:nvSpPr>
        <p:spPr bwMode="auto">
          <a:xfrm>
            <a:off x="5975379" y="4524306"/>
            <a:ext cx="5287537" cy="2154472"/>
          </a:xfrm>
          <a:prstGeom prst="roundRect">
            <a:avLst/>
          </a:prstGeom>
          <a:solidFill>
            <a:srgbClr val="800000">
              <a:lumMod val="40000"/>
              <a:lumOff val="60000"/>
            </a:srgbClr>
          </a:solidFill>
          <a:ln w="9525" cap="flat" cmpd="sng" algn="ctr">
            <a:solidFill>
              <a:srgbClr val="00000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sz="1400" dirty="0"/>
              <a:t>To supplement the current staffing resources for Bedfordshire Hospital’s paediatric departments at both in Luton &amp; Dunstable Hospital and Bedford General Hospital.</a:t>
            </a:r>
          </a:p>
          <a:p>
            <a:endParaRPr lang="en-GB" sz="1400" dirty="0"/>
          </a:p>
          <a:p>
            <a:r>
              <a:rPr lang="en-GB" sz="1400" dirty="0"/>
              <a:t>The additional resource will enable Bedfordshire Hospitals to recruit fixed term staff to support existing skill mix within the wards with a focus on improving care to young people presenting with emotional health needs.</a:t>
            </a:r>
          </a:p>
        </p:txBody>
      </p:sp>
      <p:sp>
        <p:nvSpPr>
          <p:cNvPr id="2" name="Rectangle 1"/>
          <p:cNvSpPr/>
          <p:nvPr/>
        </p:nvSpPr>
        <p:spPr>
          <a:xfrm>
            <a:off x="6013718" y="2505252"/>
            <a:ext cx="5317527" cy="1631216"/>
          </a:xfrm>
          <a:prstGeom prst="rect">
            <a:avLst/>
          </a:prstGeom>
        </p:spPr>
        <p:txBody>
          <a:bodyPr wrap="square">
            <a:spAutoFit/>
          </a:bodyPr>
          <a:lstStyle/>
          <a:p>
            <a:pPr algn="ctr"/>
            <a:r>
              <a:rPr lang="en-GB" sz="1600" b="1" dirty="0">
                <a:solidFill>
                  <a:schemeClr val="bg1"/>
                </a:solidFill>
              </a:rPr>
              <a:t>Aims of the service</a:t>
            </a:r>
          </a:p>
          <a:p>
            <a:pPr algn="ctr"/>
            <a:r>
              <a:rPr lang="en-GB" sz="1400" b="1" dirty="0">
                <a:solidFill>
                  <a:schemeClr val="bg1"/>
                </a:solidFill>
              </a:rPr>
              <a:t>The aim is to improve the experience and outcome of the young people within the wards and ease pressure on the staffing needs.</a:t>
            </a:r>
          </a:p>
          <a:p>
            <a:pPr algn="ctr"/>
            <a:r>
              <a:rPr lang="en-GB" sz="1400" b="1" dirty="0">
                <a:solidFill>
                  <a:schemeClr val="bg1"/>
                </a:solidFill>
              </a:rPr>
              <a:t>Having continuity of care will increase patient experience and reduce the reliance on agency and bank staffing. It will also help increase staff awareness of emotional health needs and increase staff confidence when managing such cases.</a:t>
            </a:r>
          </a:p>
        </p:txBody>
      </p:sp>
    </p:spTree>
    <p:extLst>
      <p:ext uri="{BB962C8B-B14F-4D97-AF65-F5344CB8AC3E}">
        <p14:creationId xmlns:p14="http://schemas.microsoft.com/office/powerpoint/2010/main" val="378286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f8f8166f-6e2a-4b49-9c32-52a33f6aec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7E74019A5D014DA7F3A8607CA25A58" ma:contentTypeVersion="17" ma:contentTypeDescription="Create a new document." ma:contentTypeScope="" ma:versionID="8a304bbb2edbc3725bf175e954e07866">
  <xsd:schema xmlns:xsd="http://www.w3.org/2001/XMLSchema" xmlns:xs="http://www.w3.org/2001/XMLSchema" xmlns:p="http://schemas.microsoft.com/office/2006/metadata/properties" xmlns:ns1="http://schemas.microsoft.com/sharepoint/v3" xmlns:ns3="fa856db8-9dbf-4ce9-bf26-ad72c53372c3" xmlns:ns4="f8f8166f-6e2a-4b49-9c32-52a33f6aec6d" targetNamespace="http://schemas.microsoft.com/office/2006/metadata/properties" ma:root="true" ma:fieldsID="fd97615a777a96bf73f7abddda574de5" ns1:_="" ns3:_="" ns4:_="">
    <xsd:import namespace="http://schemas.microsoft.com/sharepoint/v3"/>
    <xsd:import namespace="fa856db8-9dbf-4ce9-bf26-ad72c53372c3"/>
    <xsd:import namespace="f8f8166f-6e2a-4b49-9c32-52a33f6aec6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1:_ip_UnifiedCompliancePolicyProperties" minOccurs="0"/>
                <xsd:element ref="ns1:_ip_UnifiedCompliancePolicyUIAc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856db8-9dbf-4ce9-bf26-ad72c53372c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f8166f-6e2a-4b49-9c32-52a33f6aec6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BD6ED2-C93E-490D-A1BA-4F14703A4A22}">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f8f8166f-6e2a-4b49-9c32-52a33f6aec6d"/>
    <ds:schemaRef ds:uri="fa856db8-9dbf-4ce9-bf26-ad72c53372c3"/>
    <ds:schemaRef ds:uri="http://purl.org/dc/terms/"/>
    <ds:schemaRef ds:uri="http://schemas.microsoft.com/sharepoint/v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F53BDB3-3776-485A-9DCD-2C9C67E6D38B}">
  <ds:schemaRefs>
    <ds:schemaRef ds:uri="http://schemas.microsoft.com/sharepoint/v3/contenttype/forms"/>
  </ds:schemaRefs>
</ds:datastoreItem>
</file>

<file path=customXml/itemProps3.xml><?xml version="1.0" encoding="utf-8"?>
<ds:datastoreItem xmlns:ds="http://schemas.openxmlformats.org/officeDocument/2006/customXml" ds:itemID="{4C7D481F-413A-4E91-B300-E3752132C6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856db8-9dbf-4ce9-bf26-ad72c53372c3"/>
    <ds:schemaRef ds:uri="f8f8166f-6e2a-4b49-9c32-52a33f6aec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465</TotalTime>
  <Words>1323</Words>
  <Application>Microsoft Office PowerPoint</Application>
  <PresentationFormat>Widescreen</PresentationFormat>
  <Paragraphs>125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PowerPoint Presentation</vt:lpstr>
      <vt:lpstr>System Partnership to improving urgent cases flow: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Heseltine Heather</dc:creator>
  <cp:lastModifiedBy>Siddique, Israr</cp:lastModifiedBy>
  <cp:revision>36</cp:revision>
  <dcterms:created xsi:type="dcterms:W3CDTF">2022-03-16T14:12:12Z</dcterms:created>
  <dcterms:modified xsi:type="dcterms:W3CDTF">2024-01-10T18:00:01Z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0x010100DE7E74019A5D014DA7F3A8607CA25A58</vt:lpwstr>
  </property>
</Properties>
</file>