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5" r:id="rId5"/>
    <p:sldId id="263" r:id="rId6"/>
    <p:sldId id="261" r:id="rId7"/>
    <p:sldId id="262" r:id="rId8"/>
    <p:sldId id="260" r:id="rId9"/>
    <p:sldId id="266"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0" autoAdjust="0"/>
    <p:restoredTop sz="94660"/>
  </p:normalViewPr>
  <p:slideViewPr>
    <p:cSldViewPr snapToGrid="0">
      <p:cViewPr varScale="1">
        <p:scale>
          <a:sx n="41" d="100"/>
          <a:sy n="41" d="100"/>
        </p:scale>
        <p:origin x="52" y="3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New</a:t>
            </a:r>
            <a:r>
              <a:rPr lang="en-US" b="1" baseline="0" dirty="0"/>
              <a:t> Referrals Received (by GP)</a:t>
            </a:r>
            <a:endParaRPr lang="en-US" b="1" dirty="0"/>
          </a:p>
        </c:rich>
      </c:tx>
      <c:layout>
        <c:manualLayout>
          <c:xMode val="edge"/>
          <c:yMode val="edge"/>
          <c:x val="9.4444150974697896E-2"/>
          <c:y val="1.579987085593316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7AA2-4884-9AE3-4B0B288B147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4-7AA2-4884-9AE3-4B0B288B147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AA2-4884-9AE3-4B0B288B147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7AA2-4884-9AE3-4B0B288B147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2-7AA2-4884-9AE3-4B0B288B147D}"/>
              </c:ext>
            </c:extLst>
          </c:dPt>
          <c:dLbls>
            <c:dLbl>
              <c:idx val="0"/>
              <c:layout>
                <c:manualLayout>
                  <c:x val="-1.293501497862515E-2"/>
                  <c:y val="7.6879215462365855E-2"/>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r>
                      <a:rPr lang="en-US" b="1" dirty="0"/>
                      <a:t>Bedford Borough (</a:t>
                    </a:r>
                    <a:fld id="{C1E83D0B-BF8D-4B12-9BB5-67F4DF4ECE00}" type="VALUE">
                      <a:rPr lang="en-US" b="1" smtClean="0"/>
                      <a:pPr>
                        <a:defRPr b="1"/>
                      </a:pPr>
                      <a:t>[VALUE]</a:t>
                    </a:fld>
                    <a:r>
                      <a:rPr lang="en-US" b="1" dirty="0"/>
                      <a:t>)</a:t>
                    </a:r>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1562310592680892"/>
                      <c:h val="0.12908638037418305"/>
                    </c:manualLayout>
                  </c15:layout>
                  <c15:dlblFieldTable/>
                  <c15:showDataLabelsRange val="0"/>
                </c:ext>
                <c:ext xmlns:c16="http://schemas.microsoft.com/office/drawing/2014/chart" uri="{C3380CC4-5D6E-409C-BE32-E72D297353CC}">
                  <c16:uniqueId val="{00000003-7AA2-4884-9AE3-4B0B288B147D}"/>
                </c:ext>
              </c:extLst>
            </c:dLbl>
            <c:dLbl>
              <c:idx val="1"/>
              <c:layout>
                <c:manualLayout>
                  <c:x val="-0.10507631238786716"/>
                  <c:y val="-6.1868949247352693E-2"/>
                </c:manualLayout>
              </c:layout>
              <c:tx>
                <c:rich>
                  <a:bodyPr/>
                  <a:lstStyle/>
                  <a:p>
                    <a:r>
                      <a:rPr lang="en-US"/>
                      <a:t>Central Bedfordshire (14)</a:t>
                    </a:r>
                  </a:p>
                </c:rich>
              </c:tx>
              <c:showLegendKey val="0"/>
              <c:showVal val="1"/>
              <c:showCatName val="0"/>
              <c:showSerName val="0"/>
              <c:showPercent val="0"/>
              <c:showBubbleSize val="0"/>
              <c:extLst>
                <c:ext xmlns:c15="http://schemas.microsoft.com/office/drawing/2012/chart" uri="{CE6537A1-D6FC-4f65-9D91-7224C49458BB}">
                  <c15:layout>
                    <c:manualLayout>
                      <c:w val="0.35539723746673801"/>
                      <c:h val="0.12958668966626519"/>
                    </c:manualLayout>
                  </c15:layout>
                </c:ext>
                <c:ext xmlns:c16="http://schemas.microsoft.com/office/drawing/2014/chart" uri="{C3380CC4-5D6E-409C-BE32-E72D297353CC}">
                  <c16:uniqueId val="{00000004-7AA2-4884-9AE3-4B0B288B147D}"/>
                </c:ext>
              </c:extLst>
            </c:dLbl>
            <c:dLbl>
              <c:idx val="2"/>
              <c:tx>
                <c:rich>
                  <a:bodyPr/>
                  <a:lstStyle/>
                  <a:p>
                    <a:r>
                      <a:rPr lang="en-US"/>
                      <a:t>Luton (4)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AA2-4884-9AE3-4B0B288B147D}"/>
                </c:ext>
              </c:extLst>
            </c:dLbl>
            <c:dLbl>
              <c:idx val="3"/>
              <c:layout>
                <c:manualLayout>
                  <c:x val="2.0206931606468886E-2"/>
                  <c:y val="4.4083580980363593E-2"/>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r>
                      <a:rPr lang="en-US" b="1" dirty="0"/>
                      <a:t>Milton Keynes (12)</a:t>
                    </a:r>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4427539879886721"/>
                      <c:h val="8.7362340885736162E-2"/>
                    </c:manualLayout>
                  </c15:layout>
                </c:ext>
                <c:ext xmlns:c16="http://schemas.microsoft.com/office/drawing/2014/chart" uri="{C3380CC4-5D6E-409C-BE32-E72D297353CC}">
                  <c16:uniqueId val="{00000001-7AA2-4884-9AE3-4B0B288B147D}"/>
                </c:ext>
              </c:extLst>
            </c:dLbl>
            <c:dLbl>
              <c:idx val="4"/>
              <c:layout>
                <c:manualLayout>
                  <c:x val="-1.985651663008195E-2"/>
                  <c:y val="2.2087777509824606E-2"/>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r>
                      <a:rPr lang="en-US" b="1" dirty="0"/>
                      <a:t>Out of Area (</a:t>
                    </a:r>
                    <a:fld id="{F2F6B4D8-0D2A-48BC-8557-DF9709BACF84}" type="VALUE">
                      <a:rPr lang="en-US" b="1" smtClean="0"/>
                      <a:pPr>
                        <a:defRPr b="1"/>
                      </a:pPr>
                      <a:t>[VALUE]</a:t>
                    </a:fld>
                    <a:r>
                      <a:rPr lang="en-US" b="1" dirty="0"/>
                      <a:t>)</a:t>
                    </a:r>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5468563343959766"/>
                      <c:h val="0.10605459822640356"/>
                    </c:manualLayout>
                  </c15:layout>
                  <c15:dlblFieldTable/>
                  <c15:showDataLabelsRange val="0"/>
                </c:ext>
                <c:ext xmlns:c16="http://schemas.microsoft.com/office/drawing/2014/chart" uri="{C3380CC4-5D6E-409C-BE32-E72D297353CC}">
                  <c16:uniqueId val="{00000002-7AA2-4884-9AE3-4B0B288B147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Bedford Borough</c:v>
                </c:pt>
                <c:pt idx="1">
                  <c:v>Central Bedfordshire</c:v>
                </c:pt>
                <c:pt idx="2">
                  <c:v>Luton</c:v>
                </c:pt>
                <c:pt idx="3">
                  <c:v>Milton Keynes</c:v>
                </c:pt>
                <c:pt idx="4">
                  <c:v>Out of Area</c:v>
                </c:pt>
              </c:strCache>
            </c:strRef>
          </c:cat>
          <c:val>
            <c:numRef>
              <c:f>Sheet1!$B$2:$B$6</c:f>
              <c:numCache>
                <c:formatCode>General</c:formatCode>
                <c:ptCount val="5"/>
                <c:pt idx="0">
                  <c:v>3</c:v>
                </c:pt>
                <c:pt idx="1">
                  <c:v>14</c:v>
                </c:pt>
                <c:pt idx="2">
                  <c:v>4</c:v>
                </c:pt>
                <c:pt idx="3">
                  <c:v>12</c:v>
                </c:pt>
                <c:pt idx="4">
                  <c:v>2</c:v>
                </c:pt>
              </c:numCache>
            </c:numRef>
          </c:val>
          <c:extLst>
            <c:ext xmlns:c16="http://schemas.microsoft.com/office/drawing/2014/chart" uri="{C3380CC4-5D6E-409C-BE32-E72D297353CC}">
              <c16:uniqueId val="{00000000-7AA2-4884-9AE3-4B0B288B147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4-2A27-4CCB-96A2-36263C936C9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2A27-4CCB-96A2-36263C936C9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2A27-4CCB-96A2-36263C936C9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2-2A27-4CCB-96A2-36263C936C91}"/>
              </c:ext>
            </c:extLst>
          </c:dPt>
          <c:dLbls>
            <c:dLbl>
              <c:idx val="0"/>
              <c:delete val="1"/>
              <c:extLst>
                <c:ext xmlns:c15="http://schemas.microsoft.com/office/drawing/2012/chart" uri="{CE6537A1-D6FC-4f65-9D91-7224C49458BB}"/>
                <c:ext xmlns:c16="http://schemas.microsoft.com/office/drawing/2014/chart" uri="{C3380CC4-5D6E-409C-BE32-E72D297353CC}">
                  <c16:uniqueId val="{00000004-2A27-4CCB-96A2-36263C936C91}"/>
                </c:ext>
              </c:extLst>
            </c:dLbl>
            <c:dLbl>
              <c:idx val="1"/>
              <c:layout>
                <c:manualLayout>
                  <c:x val="-0.19536902495767136"/>
                  <c:y val="1.7536615459273302E-2"/>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r>
                      <a:rPr lang="en-US" b="1" dirty="0"/>
                      <a:t>Centra</a:t>
                    </a:r>
                    <a:r>
                      <a:rPr lang="en-US" b="1" baseline="0" dirty="0"/>
                      <a:t>l Bedfordshire (7)</a:t>
                    </a:r>
                    <a:endParaRPr lang="en-US" b="1" dirty="0"/>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4838713250846573"/>
                      <c:h val="0.13516334533229449"/>
                    </c:manualLayout>
                  </c15:layout>
                </c:ext>
                <c:ext xmlns:c16="http://schemas.microsoft.com/office/drawing/2014/chart" uri="{C3380CC4-5D6E-409C-BE32-E72D297353CC}">
                  <c16:uniqueId val="{00000001-2A27-4CCB-96A2-36263C936C91}"/>
                </c:ext>
              </c:extLst>
            </c:dLbl>
            <c:dLbl>
              <c:idx val="2"/>
              <c:delete val="1"/>
              <c:extLst>
                <c:ext xmlns:c15="http://schemas.microsoft.com/office/drawing/2012/chart" uri="{CE6537A1-D6FC-4f65-9D91-7224C49458BB}"/>
                <c:ext xmlns:c16="http://schemas.microsoft.com/office/drawing/2014/chart" uri="{C3380CC4-5D6E-409C-BE32-E72D297353CC}">
                  <c16:uniqueId val="{00000003-2A27-4CCB-96A2-36263C936C91}"/>
                </c:ext>
              </c:extLst>
            </c:dLbl>
            <c:dLbl>
              <c:idx val="3"/>
              <c:layout>
                <c:manualLayout>
                  <c:x val="4.9826231306797343E-2"/>
                  <c:y val="4.3804762720108491E-2"/>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r>
                      <a:rPr lang="en-US" b="1" dirty="0"/>
                      <a:t>Milton Keynes</a:t>
                    </a:r>
                    <a:r>
                      <a:rPr lang="en-US" b="1" baseline="0" dirty="0"/>
                      <a:t> (4)</a:t>
                    </a:r>
                    <a:endParaRPr lang="en-US" b="1" dirty="0"/>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41104909949299095"/>
                      <c:h val="6.9364875751204869E-2"/>
                    </c:manualLayout>
                  </c15:layout>
                </c:ext>
                <c:ext xmlns:c16="http://schemas.microsoft.com/office/drawing/2014/chart" uri="{C3380CC4-5D6E-409C-BE32-E72D297353CC}">
                  <c16:uniqueId val="{00000002-2A27-4CCB-96A2-36263C936C9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Bedford Borough</c:v>
                </c:pt>
                <c:pt idx="1">
                  <c:v>Central Bedfordshire</c:v>
                </c:pt>
                <c:pt idx="2">
                  <c:v>Luton</c:v>
                </c:pt>
                <c:pt idx="3">
                  <c:v>Milton Keynes</c:v>
                </c:pt>
              </c:strCache>
            </c:strRef>
          </c:cat>
          <c:val>
            <c:numRef>
              <c:f>Sheet1!$B$2:$B$5</c:f>
              <c:numCache>
                <c:formatCode>General</c:formatCode>
                <c:ptCount val="4"/>
                <c:pt idx="0">
                  <c:v>0</c:v>
                </c:pt>
                <c:pt idx="1">
                  <c:v>7</c:v>
                </c:pt>
                <c:pt idx="2">
                  <c:v>0</c:v>
                </c:pt>
                <c:pt idx="3">
                  <c:v>4</c:v>
                </c:pt>
              </c:numCache>
            </c:numRef>
          </c:val>
          <c:extLst>
            <c:ext xmlns:c16="http://schemas.microsoft.com/office/drawing/2014/chart" uri="{C3380CC4-5D6E-409C-BE32-E72D297353CC}">
              <c16:uniqueId val="{00000000-2A27-4CCB-96A2-36263C936C9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889080BB-BE5C-4E76-B5B4-5D2E2CDE70E1}" type="datetimeFigureOut">
              <a:rPr lang="en-GB" smtClean="0"/>
              <a:t>10/01/2024</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354307FF-126A-4050-B411-1C0EC7F2A729}" type="slidenum">
              <a:rPr lang="en-GB" smtClean="0"/>
              <a:t>‹#›</a:t>
            </a:fld>
            <a:endParaRPr lang="en-GB"/>
          </a:p>
        </p:txBody>
      </p:sp>
    </p:spTree>
    <p:extLst>
      <p:ext uri="{BB962C8B-B14F-4D97-AF65-F5344CB8AC3E}">
        <p14:creationId xmlns:p14="http://schemas.microsoft.com/office/powerpoint/2010/main" val="321222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89080BB-BE5C-4E76-B5B4-5D2E2CDE70E1}" type="datetimeFigureOut">
              <a:rPr lang="en-GB" smtClean="0"/>
              <a:t>10/01/2024</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54307FF-126A-4050-B411-1C0EC7F2A729}" type="slidenum">
              <a:rPr lang="en-GB" smtClean="0"/>
              <a:t>‹#›</a:t>
            </a:fld>
            <a:endParaRPr lang="en-GB"/>
          </a:p>
        </p:txBody>
      </p:sp>
    </p:spTree>
    <p:extLst>
      <p:ext uri="{BB962C8B-B14F-4D97-AF65-F5344CB8AC3E}">
        <p14:creationId xmlns:p14="http://schemas.microsoft.com/office/powerpoint/2010/main" val="1499709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89080BB-BE5C-4E76-B5B4-5D2E2CDE70E1}" type="datetimeFigureOut">
              <a:rPr lang="en-GB" smtClean="0"/>
              <a:t>10/01/2024</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54307FF-126A-4050-B411-1C0EC7F2A729}" type="slidenum">
              <a:rPr lang="en-GB" smtClean="0"/>
              <a:t>‹#›</a:t>
            </a:fld>
            <a:endParaRPr lang="en-GB"/>
          </a:p>
        </p:txBody>
      </p:sp>
    </p:spTree>
    <p:extLst>
      <p:ext uri="{BB962C8B-B14F-4D97-AF65-F5344CB8AC3E}">
        <p14:creationId xmlns:p14="http://schemas.microsoft.com/office/powerpoint/2010/main" val="867663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89080BB-BE5C-4E76-B5B4-5D2E2CDE70E1}" type="datetimeFigureOut">
              <a:rPr lang="en-GB" smtClean="0"/>
              <a:t>10/01/2024</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54307FF-126A-4050-B411-1C0EC7F2A729}" type="slidenum">
              <a:rPr lang="en-GB" smtClean="0"/>
              <a:t>‹#›</a:t>
            </a:fld>
            <a:endParaRPr lang="en-GB"/>
          </a:p>
        </p:txBody>
      </p:sp>
    </p:spTree>
    <p:extLst>
      <p:ext uri="{BB962C8B-B14F-4D97-AF65-F5344CB8AC3E}">
        <p14:creationId xmlns:p14="http://schemas.microsoft.com/office/powerpoint/2010/main" val="4113312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9080BB-BE5C-4E76-B5B4-5D2E2CDE70E1}" type="datetimeFigureOut">
              <a:rPr lang="en-GB" smtClean="0"/>
              <a:t>10/01/2024</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54307FF-126A-4050-B411-1C0EC7F2A729}" type="slidenum">
              <a:rPr lang="en-GB" smtClean="0"/>
              <a:t>‹#›</a:t>
            </a:fld>
            <a:endParaRPr lang="en-GB"/>
          </a:p>
        </p:txBody>
      </p:sp>
    </p:spTree>
    <p:extLst>
      <p:ext uri="{BB962C8B-B14F-4D97-AF65-F5344CB8AC3E}">
        <p14:creationId xmlns:p14="http://schemas.microsoft.com/office/powerpoint/2010/main" val="1691082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89080BB-BE5C-4E76-B5B4-5D2E2CDE70E1}" type="datetimeFigureOut">
              <a:rPr lang="en-GB" smtClean="0"/>
              <a:t>10/01/2024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54307FF-126A-4050-B411-1C0EC7F2A729}" type="slidenum">
              <a:rPr lang="en-GB" smtClean="0"/>
              <a:t>‹#›</a:t>
            </a:fld>
            <a:endParaRPr lang="en-GB"/>
          </a:p>
        </p:txBody>
      </p:sp>
    </p:spTree>
    <p:extLst>
      <p:ext uri="{BB962C8B-B14F-4D97-AF65-F5344CB8AC3E}">
        <p14:creationId xmlns:p14="http://schemas.microsoft.com/office/powerpoint/2010/main" val="1710648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89080BB-BE5C-4E76-B5B4-5D2E2CDE70E1}" type="datetimeFigureOut">
              <a:rPr lang="en-GB" smtClean="0"/>
              <a:t>10/01/2024</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354307FF-126A-4050-B411-1C0EC7F2A729}" type="slidenum">
              <a:rPr lang="en-GB" smtClean="0"/>
              <a:t>‹#›</a:t>
            </a:fld>
            <a:endParaRPr lang="en-GB"/>
          </a:p>
        </p:txBody>
      </p:sp>
    </p:spTree>
    <p:extLst>
      <p:ext uri="{BB962C8B-B14F-4D97-AF65-F5344CB8AC3E}">
        <p14:creationId xmlns:p14="http://schemas.microsoft.com/office/powerpoint/2010/main" val="3534469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889080BB-BE5C-4E76-B5B4-5D2E2CDE70E1}" type="datetimeFigureOut">
              <a:rPr lang="en-GB" smtClean="0"/>
              <a:t>10/01/2024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4307FF-126A-4050-B411-1C0EC7F2A729}" type="slidenum">
              <a:rPr lang="en-GB" smtClean="0"/>
              <a:t>‹#›</a:t>
            </a:fld>
            <a:endParaRPr lang="en-GB"/>
          </a:p>
        </p:txBody>
      </p:sp>
    </p:spTree>
    <p:extLst>
      <p:ext uri="{BB962C8B-B14F-4D97-AF65-F5344CB8AC3E}">
        <p14:creationId xmlns:p14="http://schemas.microsoft.com/office/powerpoint/2010/main" val="1556325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889080BB-BE5C-4E76-B5B4-5D2E2CDE70E1}" type="datetimeFigureOut">
              <a:rPr lang="en-GB" smtClean="0"/>
              <a:t>10/01/2024</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54307FF-126A-4050-B411-1C0EC7F2A729}" type="slidenum">
              <a:rPr lang="en-GB" smtClean="0"/>
              <a:t>‹#›</a:t>
            </a:fld>
            <a:endParaRPr lang="en-GB"/>
          </a:p>
        </p:txBody>
      </p:sp>
    </p:spTree>
    <p:extLst>
      <p:ext uri="{BB962C8B-B14F-4D97-AF65-F5344CB8AC3E}">
        <p14:creationId xmlns:p14="http://schemas.microsoft.com/office/powerpoint/2010/main" val="301822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9080BB-BE5C-4E76-B5B4-5D2E2CDE70E1}" type="datetimeFigureOut">
              <a:rPr lang="en-GB" smtClean="0"/>
              <a:t>10/01/2024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4307FF-126A-4050-B411-1C0EC7F2A729}" type="slidenum">
              <a:rPr lang="en-GB" smtClean="0"/>
              <a:t>‹#›</a:t>
            </a:fld>
            <a:endParaRPr lang="en-GB"/>
          </a:p>
        </p:txBody>
      </p:sp>
    </p:spTree>
    <p:extLst>
      <p:ext uri="{BB962C8B-B14F-4D97-AF65-F5344CB8AC3E}">
        <p14:creationId xmlns:p14="http://schemas.microsoft.com/office/powerpoint/2010/main" val="4111704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9080BB-BE5C-4E76-B5B4-5D2E2CDE70E1}" type="datetimeFigureOut">
              <a:rPr lang="en-GB" smtClean="0"/>
              <a:t>10/01/2024</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54307FF-126A-4050-B411-1C0EC7F2A729}" type="slidenum">
              <a:rPr lang="en-GB" smtClean="0"/>
              <a:t>‹#›</a:t>
            </a:fld>
            <a:endParaRPr lang="en-GB"/>
          </a:p>
        </p:txBody>
      </p:sp>
    </p:spTree>
    <p:extLst>
      <p:ext uri="{BB962C8B-B14F-4D97-AF65-F5344CB8AC3E}">
        <p14:creationId xmlns:p14="http://schemas.microsoft.com/office/powerpoint/2010/main" val="1784995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9080BB-BE5C-4E76-B5B4-5D2E2CDE70E1}" type="datetimeFigureOut">
              <a:rPr lang="en-GB" smtClean="0"/>
              <a:t>10/01/2024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4307FF-126A-4050-B411-1C0EC7F2A729}" type="slidenum">
              <a:rPr lang="en-GB" smtClean="0"/>
              <a:t>‹#›</a:t>
            </a:fld>
            <a:endParaRPr lang="en-GB"/>
          </a:p>
        </p:txBody>
      </p:sp>
    </p:spTree>
    <p:extLst>
      <p:ext uri="{BB962C8B-B14F-4D97-AF65-F5344CB8AC3E}">
        <p14:creationId xmlns:p14="http://schemas.microsoft.com/office/powerpoint/2010/main" val="3863790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9080BB-BE5C-4E76-B5B4-5D2E2CDE70E1}" type="datetimeFigureOut">
              <a:rPr lang="en-GB" smtClean="0"/>
              <a:t>10/01/2024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54307FF-126A-4050-B411-1C0EC7F2A729}" type="slidenum">
              <a:rPr lang="en-GB" smtClean="0"/>
              <a:t>‹#›</a:t>
            </a:fld>
            <a:endParaRPr lang="en-GB"/>
          </a:p>
        </p:txBody>
      </p:sp>
    </p:spTree>
    <p:extLst>
      <p:ext uri="{BB962C8B-B14F-4D97-AF65-F5344CB8AC3E}">
        <p14:creationId xmlns:p14="http://schemas.microsoft.com/office/powerpoint/2010/main" val="2515162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9080BB-BE5C-4E76-B5B4-5D2E2CDE70E1}" type="datetimeFigureOut">
              <a:rPr lang="en-GB" smtClean="0"/>
              <a:t>10/01/2024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54307FF-126A-4050-B411-1C0EC7F2A729}" type="slidenum">
              <a:rPr lang="en-GB" smtClean="0"/>
              <a:t>‹#›</a:t>
            </a:fld>
            <a:endParaRPr lang="en-GB"/>
          </a:p>
        </p:txBody>
      </p:sp>
    </p:spTree>
    <p:extLst>
      <p:ext uri="{BB962C8B-B14F-4D97-AF65-F5344CB8AC3E}">
        <p14:creationId xmlns:p14="http://schemas.microsoft.com/office/powerpoint/2010/main" val="832414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9080BB-BE5C-4E76-B5B4-5D2E2CDE70E1}" type="datetimeFigureOut">
              <a:rPr lang="en-GB" smtClean="0"/>
              <a:t>10/01/2024</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354307FF-126A-4050-B411-1C0EC7F2A729}" type="slidenum">
              <a:rPr lang="en-GB" smtClean="0"/>
              <a:t>‹#›</a:t>
            </a:fld>
            <a:endParaRPr lang="en-GB"/>
          </a:p>
        </p:txBody>
      </p:sp>
    </p:spTree>
    <p:extLst>
      <p:ext uri="{BB962C8B-B14F-4D97-AF65-F5344CB8AC3E}">
        <p14:creationId xmlns:p14="http://schemas.microsoft.com/office/powerpoint/2010/main" val="24196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89080BB-BE5C-4E76-B5B4-5D2E2CDE70E1}" type="datetimeFigureOut">
              <a:rPr lang="en-GB" smtClean="0"/>
              <a:t>10/01/2024</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54307FF-126A-4050-B411-1C0EC7F2A729}" type="slidenum">
              <a:rPr lang="en-GB" smtClean="0"/>
              <a:t>‹#›</a:t>
            </a:fld>
            <a:endParaRPr lang="en-GB"/>
          </a:p>
        </p:txBody>
      </p:sp>
    </p:spTree>
    <p:extLst>
      <p:ext uri="{BB962C8B-B14F-4D97-AF65-F5344CB8AC3E}">
        <p14:creationId xmlns:p14="http://schemas.microsoft.com/office/powerpoint/2010/main" val="4049578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89080BB-BE5C-4E76-B5B4-5D2E2CDE70E1}" type="datetimeFigureOut">
              <a:rPr lang="en-GB" smtClean="0"/>
              <a:t>10/01/2024</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54307FF-126A-4050-B411-1C0EC7F2A729}" type="slidenum">
              <a:rPr lang="en-GB" smtClean="0"/>
              <a:t>‹#›</a:t>
            </a:fld>
            <a:endParaRPr lang="en-GB"/>
          </a:p>
        </p:txBody>
      </p:sp>
    </p:spTree>
    <p:extLst>
      <p:ext uri="{BB962C8B-B14F-4D97-AF65-F5344CB8AC3E}">
        <p14:creationId xmlns:p14="http://schemas.microsoft.com/office/powerpoint/2010/main" val="3565060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889080BB-BE5C-4E76-B5B4-5D2E2CDE70E1}" type="datetimeFigureOut">
              <a:rPr lang="en-GB" smtClean="0"/>
              <a:t>10/01/2024</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354307FF-126A-4050-B411-1C0EC7F2A729}" type="slidenum">
              <a:rPr lang="en-GB" smtClean="0"/>
              <a:t>‹#›</a:t>
            </a:fld>
            <a:endParaRPr lang="en-GB"/>
          </a:p>
        </p:txBody>
      </p:sp>
    </p:spTree>
    <p:extLst>
      <p:ext uri="{BB962C8B-B14F-4D97-AF65-F5344CB8AC3E}">
        <p14:creationId xmlns:p14="http://schemas.microsoft.com/office/powerpoint/2010/main" val="3642699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2.jpeg"/><Relationship Id="rId3" Type="http://schemas.openxmlformats.org/officeDocument/2006/relationships/image" Target="../media/image4.jpeg"/><Relationship Id="rId7" Type="http://schemas.openxmlformats.org/officeDocument/2006/relationships/image" Target="cid:580C1FCF-F1C7-4DC5-9435-C324D2DCA455" TargetMode="External"/><Relationship Id="rId12" Type="http://schemas.openxmlformats.org/officeDocument/2006/relationships/image" Target="../media/image11.png"/><Relationship Id="rId2" Type="http://schemas.openxmlformats.org/officeDocument/2006/relationships/image" Target="../media/image3.jpeg"/><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0.jpeg"/><Relationship Id="rId5" Type="http://schemas.openxmlformats.org/officeDocument/2006/relationships/image" Target="../media/image6.png"/><Relationship Id="rId15" Type="http://schemas.openxmlformats.org/officeDocument/2006/relationships/image" Target="../media/image13.jpeg"/><Relationship Id="rId10" Type="http://schemas.openxmlformats.org/officeDocument/2006/relationships/image" Target="cid:906E756E-A0D1-4A1A-B8B5-127E90347BFE" TargetMode="External"/><Relationship Id="rId4" Type="http://schemas.openxmlformats.org/officeDocument/2006/relationships/image" Target="../media/image5.JPG"/><Relationship Id="rId9" Type="http://schemas.openxmlformats.org/officeDocument/2006/relationships/image" Target="../media/image9.jpeg"/><Relationship Id="rId14" Type="http://schemas.openxmlformats.org/officeDocument/2006/relationships/image" Target="cid:2F973ACD-705A-4510-9A56-9C488A331EE4"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6.jpg"/><Relationship Id="rId7" Type="http://schemas.openxmlformats.org/officeDocument/2006/relationships/hyperlink" Target="https://www.piqsels.com/en/public-domain-photo-zkxdb" TargetMode="External"/><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hyperlink" Target="http://animationanomaly.com/2012/04/16/the-top-7-cartoon-cars-of-all-time/" TargetMode="External"/><Relationship Id="rId9" Type="http://schemas.openxmlformats.org/officeDocument/2006/relationships/hyperlink" Target="https://www.publicdomainpictures.net/en/view-image.php?image=257073&amp;picture=teacher"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freepngimg.com/png/87619-checkbox-leaf-icons-mark-computer-green-check" TargetMode="External"/><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hyperlink" Target="https://pixabay.com/illustrations/thumbs-up-smiley-face-emoji-happy-4007573/" TargetMode="Externa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de/vectors/blondine-cartoon-charakter-bunte-1297289/" TargetMode="External"/><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05204" y="3614314"/>
            <a:ext cx="6041210" cy="1055078"/>
          </a:xfrm>
        </p:spPr>
        <p:txBody>
          <a:bodyPr/>
          <a:lstStyle/>
          <a:p>
            <a:pPr algn="ctr"/>
            <a:r>
              <a:rPr lang="en-GB" dirty="0"/>
              <a:t>BLMK CAMHS IST</a:t>
            </a:r>
          </a:p>
        </p:txBody>
      </p:sp>
      <p:pic>
        <p:nvPicPr>
          <p:cNvPr id="1026" name="Picture 2" descr="IST Logo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8784" y="1463474"/>
            <a:ext cx="57340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9097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7708" y="833240"/>
            <a:ext cx="8825658" cy="1092728"/>
          </a:xfrm>
        </p:spPr>
        <p:txBody>
          <a:bodyPr/>
          <a:lstStyle/>
          <a:p>
            <a:r>
              <a:rPr lang="en-GB" dirty="0"/>
              <a:t>Meet The Team</a:t>
            </a:r>
          </a:p>
        </p:txBody>
      </p:sp>
      <p:pic>
        <p:nvPicPr>
          <p:cNvPr id="18" name="Picture 17"/>
          <p:cNvPicPr/>
          <p:nvPr/>
        </p:nvPicPr>
        <p:blipFill>
          <a:blip r:embed="rId2" cstate="print">
            <a:extLst>
              <a:ext uri="{28A0092B-C50C-407E-A947-70E740481C1C}">
                <a14:useLocalDpi xmlns:a14="http://schemas.microsoft.com/office/drawing/2010/main" val="0"/>
              </a:ext>
            </a:extLst>
          </a:blip>
          <a:stretch>
            <a:fillRect/>
          </a:stretch>
        </p:blipFill>
        <p:spPr>
          <a:xfrm rot="5400000">
            <a:off x="7186644" y="996472"/>
            <a:ext cx="1236891" cy="910428"/>
          </a:xfrm>
          <a:prstGeom prst="rect">
            <a:avLst/>
          </a:prstGeom>
          <a:ln>
            <a:noFill/>
          </a:ln>
          <a:effectLst>
            <a:outerShdw blurRad="190500" algn="tl" rotWithShape="0">
              <a:srgbClr val="000000">
                <a:alpha val="70000"/>
              </a:srgbClr>
            </a:outerShdw>
          </a:effectLst>
        </p:spPr>
      </p:pic>
      <p:sp>
        <p:nvSpPr>
          <p:cNvPr id="19" name="TextBox 18"/>
          <p:cNvSpPr txBox="1"/>
          <p:nvPr/>
        </p:nvSpPr>
        <p:spPr>
          <a:xfrm>
            <a:off x="8375688" y="1143750"/>
            <a:ext cx="2407740" cy="738664"/>
          </a:xfrm>
          <a:prstGeom prst="rect">
            <a:avLst/>
          </a:prstGeom>
          <a:noFill/>
        </p:spPr>
        <p:txBody>
          <a:bodyPr wrap="square" rtlCol="0">
            <a:spAutoFit/>
          </a:bodyPr>
          <a:lstStyle/>
          <a:p>
            <a:pPr algn="ctr"/>
            <a:r>
              <a:rPr lang="en-GB" sz="1400" b="1" dirty="0">
                <a:solidFill>
                  <a:schemeClr val="bg1"/>
                </a:solidFill>
              </a:rPr>
              <a:t>Chelsea Laing – Operational Lead</a:t>
            </a:r>
            <a:endParaRPr lang="en-GB" sz="1400" dirty="0">
              <a:solidFill>
                <a:schemeClr val="bg1"/>
              </a:solidFill>
            </a:endParaRPr>
          </a:p>
          <a:p>
            <a:pPr algn="ctr"/>
            <a:endParaRPr lang="en-GB" sz="1400" dirty="0"/>
          </a:p>
        </p:txBody>
      </p:sp>
      <p:pic>
        <p:nvPicPr>
          <p:cNvPr id="20" name="Picture 19" descr="C:\Users\laingc\AppData\Local\Microsoft\Windows\INetCache\Content.Outlook\XRU754KQ\821c4043-6e1e-4ece-bec1-f22273d8c03b.JPG"/>
          <p:cNvPicPr/>
          <p:nvPr/>
        </p:nvPicPr>
        <p:blipFill rotWithShape="1">
          <a:blip r:embed="rId3" cstate="print">
            <a:extLst>
              <a:ext uri="{28A0092B-C50C-407E-A947-70E740481C1C}">
                <a14:useLocalDpi xmlns:a14="http://schemas.microsoft.com/office/drawing/2010/main" val="0"/>
              </a:ext>
            </a:extLst>
          </a:blip>
          <a:srcRect l="-1" t="28695" r="740"/>
          <a:stretch/>
        </p:blipFill>
        <p:spPr bwMode="auto">
          <a:xfrm>
            <a:off x="5135881" y="2398073"/>
            <a:ext cx="1057597" cy="1441766"/>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23" name="Picture 22"/>
          <p:cNvPicPr/>
          <p:nvPr/>
        </p:nvPicPr>
        <p:blipFill>
          <a:blip r:embed="rId4">
            <a:extLst>
              <a:ext uri="{28A0092B-C50C-407E-A947-70E740481C1C}">
                <a14:useLocalDpi xmlns:a14="http://schemas.microsoft.com/office/drawing/2010/main" val="0"/>
              </a:ext>
            </a:extLst>
          </a:blip>
          <a:stretch>
            <a:fillRect/>
          </a:stretch>
        </p:blipFill>
        <p:spPr>
          <a:xfrm>
            <a:off x="564397" y="2059667"/>
            <a:ext cx="1233626" cy="1445895"/>
          </a:xfrm>
          <a:prstGeom prst="rect">
            <a:avLst/>
          </a:prstGeom>
          <a:ln>
            <a:noFill/>
          </a:ln>
          <a:effectLst>
            <a:outerShdw blurRad="190500" algn="tl" rotWithShape="0">
              <a:srgbClr val="000000">
                <a:alpha val="70000"/>
              </a:srgbClr>
            </a:outerShdw>
          </a:effectLst>
        </p:spPr>
      </p:pic>
      <p:pic>
        <p:nvPicPr>
          <p:cNvPr id="24" name="Picture 23">
            <a:extLst>
              <a:ext uri="{FF2B5EF4-FFF2-40B4-BE49-F238E27FC236}">
                <a16:creationId xmlns:a16="http://schemas.microsoft.com/office/drawing/2014/main" id="{CCFE4800-784F-0FC5-6034-C0B3148202AC}"/>
              </a:ext>
            </a:extLst>
          </p:cNvPr>
          <p:cNvPicPr/>
          <p:nvPr/>
        </p:nvPicPr>
        <p:blipFill>
          <a:blip r:embed="rId5">
            <a:extLst>
              <a:ext uri="{28A0092B-C50C-407E-A947-70E740481C1C}">
                <a14:useLocalDpi xmlns:a14="http://schemas.microsoft.com/office/drawing/2010/main" val="0"/>
              </a:ext>
            </a:extLst>
          </a:blip>
          <a:stretch>
            <a:fillRect/>
          </a:stretch>
        </p:blipFill>
        <p:spPr>
          <a:xfrm>
            <a:off x="6682963" y="2434098"/>
            <a:ext cx="983448" cy="1414025"/>
          </a:xfrm>
          <a:prstGeom prst="rect">
            <a:avLst/>
          </a:prstGeom>
          <a:ln>
            <a:noFill/>
          </a:ln>
          <a:effectLst>
            <a:outerShdw blurRad="292100" dist="139700" dir="2700000" algn="tl" rotWithShape="0">
              <a:srgbClr val="333333">
                <a:alpha val="65000"/>
              </a:srgbClr>
            </a:outerShdw>
          </a:effectLst>
        </p:spPr>
      </p:pic>
      <p:pic>
        <p:nvPicPr>
          <p:cNvPr id="25" name="Picture 24" descr="IMG_9413.jpg"/>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8133847" y="2435510"/>
            <a:ext cx="1123315" cy="1406525"/>
          </a:xfrm>
          <a:prstGeom prst="rect">
            <a:avLst/>
          </a:prstGeom>
          <a:ln>
            <a:noFill/>
          </a:ln>
          <a:effectLst>
            <a:outerShdw blurRad="292100" dist="139700" dir="2700000" algn="tl" rotWithShape="0">
              <a:srgbClr val="333333">
                <a:alpha val="65000"/>
              </a:srgbClr>
            </a:outerShdw>
          </a:effectLst>
        </p:spPr>
      </p:pic>
      <p:pic>
        <p:nvPicPr>
          <p:cNvPr id="26" name="Picture 25"/>
          <p:cNvPicPr/>
          <p:nvPr/>
        </p:nvPicPr>
        <p:blipFill>
          <a:blip r:embed="rId8" cstate="print">
            <a:extLst>
              <a:ext uri="{28A0092B-C50C-407E-A947-70E740481C1C}">
                <a14:useLocalDpi xmlns:a14="http://schemas.microsoft.com/office/drawing/2010/main" val="0"/>
              </a:ext>
            </a:extLst>
          </a:blip>
          <a:stretch>
            <a:fillRect/>
          </a:stretch>
        </p:blipFill>
        <p:spPr>
          <a:xfrm>
            <a:off x="9472502" y="1873654"/>
            <a:ext cx="962593" cy="1444942"/>
          </a:xfrm>
          <a:prstGeom prst="rect">
            <a:avLst/>
          </a:prstGeom>
          <a:ln>
            <a:noFill/>
          </a:ln>
          <a:effectLst>
            <a:outerShdw blurRad="190500" algn="tl" rotWithShape="0">
              <a:srgbClr val="000000">
                <a:alpha val="70000"/>
              </a:srgbClr>
            </a:outerShdw>
          </a:effectLst>
        </p:spPr>
      </p:pic>
      <p:pic>
        <p:nvPicPr>
          <p:cNvPr id="28" name="Picture 27" descr="Image.jpeg"/>
          <p:cNvPicPr/>
          <p:nvPr/>
        </p:nvPicPr>
        <p:blipFill>
          <a:blip r:embed="rId9" r:link="rId10" cstate="print">
            <a:extLst>
              <a:ext uri="{28A0092B-C50C-407E-A947-70E740481C1C}">
                <a14:useLocalDpi xmlns:a14="http://schemas.microsoft.com/office/drawing/2010/main" val="0"/>
              </a:ext>
            </a:extLst>
          </a:blip>
          <a:srcRect/>
          <a:stretch>
            <a:fillRect/>
          </a:stretch>
        </p:blipFill>
        <p:spPr bwMode="auto">
          <a:xfrm>
            <a:off x="3712338" y="4467003"/>
            <a:ext cx="896067" cy="1194932"/>
          </a:xfrm>
          <a:prstGeom prst="rect">
            <a:avLst/>
          </a:prstGeom>
          <a:ln>
            <a:noFill/>
          </a:ln>
          <a:effectLst>
            <a:outerShdw blurRad="190500" algn="tl" rotWithShape="0">
              <a:srgbClr val="000000">
                <a:alpha val="70000"/>
              </a:srgbClr>
            </a:outerShdw>
          </a:effectLst>
        </p:spPr>
      </p:pic>
      <p:pic>
        <p:nvPicPr>
          <p:cNvPr id="29" name="Picture 28"/>
          <p:cNvPicPr/>
          <p:nvPr/>
        </p:nvPicPr>
        <p:blipFill>
          <a:blip r:embed="rId11" cstate="print">
            <a:extLst>
              <a:ext uri="{28A0092B-C50C-407E-A947-70E740481C1C}">
                <a14:useLocalDpi xmlns:a14="http://schemas.microsoft.com/office/drawing/2010/main" val="0"/>
              </a:ext>
            </a:extLst>
          </a:blip>
          <a:stretch>
            <a:fillRect/>
          </a:stretch>
        </p:blipFill>
        <p:spPr>
          <a:xfrm>
            <a:off x="4863801" y="4457652"/>
            <a:ext cx="1115059" cy="1201809"/>
          </a:xfrm>
          <a:prstGeom prst="rect">
            <a:avLst/>
          </a:prstGeom>
          <a:ln>
            <a:noFill/>
          </a:ln>
          <a:effectLst>
            <a:outerShdw blurRad="190500" algn="tl" rotWithShape="0">
              <a:srgbClr val="000000">
                <a:alpha val="70000"/>
              </a:srgbClr>
            </a:outerShdw>
          </a:effectLst>
        </p:spPr>
      </p:pic>
      <p:pic>
        <p:nvPicPr>
          <p:cNvPr id="30" name="Picture 29">
            <a:extLst>
              <a:ext uri="{FF2B5EF4-FFF2-40B4-BE49-F238E27FC236}">
                <a16:creationId xmlns:a16="http://schemas.microsoft.com/office/drawing/2014/main" id="{86D253E9-5CD8-4CC0-9F67-165B233F7BAB}"/>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6234256" y="4457652"/>
            <a:ext cx="1184882" cy="1184882"/>
          </a:xfrm>
          <a:prstGeom prst="rect">
            <a:avLst/>
          </a:prstGeom>
          <a:ln>
            <a:noFill/>
          </a:ln>
          <a:effectLst>
            <a:outerShdw blurRad="190500" algn="tl" rotWithShape="0">
              <a:srgbClr val="000000">
                <a:alpha val="70000"/>
              </a:srgbClr>
            </a:outerShdw>
          </a:effectLst>
        </p:spPr>
      </p:pic>
      <p:sp>
        <p:nvSpPr>
          <p:cNvPr id="31" name="TextBox 30"/>
          <p:cNvSpPr txBox="1"/>
          <p:nvPr/>
        </p:nvSpPr>
        <p:spPr>
          <a:xfrm>
            <a:off x="363323" y="3609051"/>
            <a:ext cx="1434700" cy="577081"/>
          </a:xfrm>
          <a:prstGeom prst="rect">
            <a:avLst/>
          </a:prstGeom>
          <a:noFill/>
        </p:spPr>
        <p:txBody>
          <a:bodyPr wrap="square" rtlCol="0">
            <a:spAutoFit/>
          </a:bodyPr>
          <a:lstStyle/>
          <a:p>
            <a:pPr algn="ctr"/>
            <a:r>
              <a:rPr lang="en-GB" sz="1050" b="1" dirty="0">
                <a:solidFill>
                  <a:schemeClr val="bg1"/>
                </a:solidFill>
              </a:rPr>
              <a:t>Naisha Parkin – Senior Social Worker</a:t>
            </a:r>
            <a:endParaRPr lang="en-GB" sz="1050" dirty="0">
              <a:solidFill>
                <a:schemeClr val="bg1"/>
              </a:solidFill>
            </a:endParaRPr>
          </a:p>
        </p:txBody>
      </p:sp>
      <p:sp>
        <p:nvSpPr>
          <p:cNvPr id="32" name="TextBox 31"/>
          <p:cNvSpPr txBox="1"/>
          <p:nvPr/>
        </p:nvSpPr>
        <p:spPr>
          <a:xfrm>
            <a:off x="1863581" y="3931621"/>
            <a:ext cx="8259209" cy="415498"/>
          </a:xfrm>
          <a:prstGeom prst="rect">
            <a:avLst/>
          </a:prstGeom>
          <a:noFill/>
        </p:spPr>
        <p:txBody>
          <a:bodyPr wrap="square" rtlCol="0">
            <a:spAutoFit/>
          </a:bodyPr>
          <a:lstStyle/>
          <a:p>
            <a:pPr algn="ctr"/>
            <a:r>
              <a:rPr lang="en-GB" sz="1050" b="1" dirty="0">
                <a:solidFill>
                  <a:schemeClr val="bg1"/>
                </a:solidFill>
              </a:rPr>
              <a:t>Angelina Osei Tutu (RNLD), Corey Birdsall (RMN), Vickie Prince (RMN), Denford Nyambawaro (RNLD) and Sarah Monk (RNLD) – </a:t>
            </a:r>
          </a:p>
          <a:p>
            <a:pPr algn="ctr"/>
            <a:r>
              <a:rPr lang="en-GB" sz="1050" b="1" dirty="0">
                <a:solidFill>
                  <a:schemeClr val="bg1"/>
                </a:solidFill>
              </a:rPr>
              <a:t>Senior Nurses</a:t>
            </a:r>
            <a:endParaRPr lang="en-GB" sz="1050" dirty="0">
              <a:solidFill>
                <a:schemeClr val="bg1"/>
              </a:solidFill>
            </a:endParaRPr>
          </a:p>
        </p:txBody>
      </p:sp>
      <p:sp>
        <p:nvSpPr>
          <p:cNvPr id="33" name="TextBox 32"/>
          <p:cNvSpPr txBox="1"/>
          <p:nvPr/>
        </p:nvSpPr>
        <p:spPr>
          <a:xfrm>
            <a:off x="10254020" y="2430957"/>
            <a:ext cx="1532975" cy="577081"/>
          </a:xfrm>
          <a:prstGeom prst="rect">
            <a:avLst/>
          </a:prstGeom>
          <a:noFill/>
        </p:spPr>
        <p:txBody>
          <a:bodyPr wrap="square" rtlCol="0">
            <a:spAutoFit/>
          </a:bodyPr>
          <a:lstStyle/>
          <a:p>
            <a:pPr algn="ctr"/>
            <a:r>
              <a:rPr lang="en-GB" sz="1050" b="1" dirty="0">
                <a:solidFill>
                  <a:schemeClr val="bg1"/>
                </a:solidFill>
              </a:rPr>
              <a:t>Claire Evans – </a:t>
            </a:r>
          </a:p>
          <a:p>
            <a:pPr algn="ctr"/>
            <a:r>
              <a:rPr lang="en-GB" sz="1050" b="1" dirty="0">
                <a:solidFill>
                  <a:schemeClr val="bg1"/>
                </a:solidFill>
              </a:rPr>
              <a:t>Senior Creative Therapist</a:t>
            </a:r>
            <a:endParaRPr lang="en-GB" sz="1050" dirty="0">
              <a:solidFill>
                <a:schemeClr val="bg1"/>
              </a:solidFill>
            </a:endParaRPr>
          </a:p>
        </p:txBody>
      </p:sp>
      <p:sp>
        <p:nvSpPr>
          <p:cNvPr id="34" name="TextBox 33"/>
          <p:cNvSpPr txBox="1"/>
          <p:nvPr/>
        </p:nvSpPr>
        <p:spPr>
          <a:xfrm>
            <a:off x="1791529" y="5741842"/>
            <a:ext cx="7746302" cy="253916"/>
          </a:xfrm>
          <a:prstGeom prst="rect">
            <a:avLst/>
          </a:prstGeom>
          <a:noFill/>
        </p:spPr>
        <p:txBody>
          <a:bodyPr wrap="square" rtlCol="0">
            <a:spAutoFit/>
          </a:bodyPr>
          <a:lstStyle/>
          <a:p>
            <a:pPr algn="ctr"/>
            <a:r>
              <a:rPr lang="en-GB" sz="1050" b="1" dirty="0">
                <a:solidFill>
                  <a:schemeClr val="bg1"/>
                </a:solidFill>
              </a:rPr>
              <a:t>Maisie Von Tersch, Evans Nyoni, Deborah Duval and Alexandra Heginbottom – Senior Support Workers</a:t>
            </a:r>
            <a:endParaRPr lang="en-GB" sz="1050" dirty="0">
              <a:solidFill>
                <a:schemeClr val="bg1"/>
              </a:solidFill>
            </a:endParaRPr>
          </a:p>
        </p:txBody>
      </p:sp>
      <p:sp>
        <p:nvSpPr>
          <p:cNvPr id="35" name="Rectangle 34"/>
          <p:cNvSpPr/>
          <p:nvPr/>
        </p:nvSpPr>
        <p:spPr>
          <a:xfrm>
            <a:off x="9814418" y="4990274"/>
            <a:ext cx="1758224" cy="646331"/>
          </a:xfrm>
          <a:prstGeom prst="rect">
            <a:avLst/>
          </a:prstGeom>
        </p:spPr>
        <p:txBody>
          <a:bodyPr wrap="square">
            <a:spAutoFit/>
          </a:bodyPr>
          <a:lstStyle/>
          <a:p>
            <a:pPr algn="ctr">
              <a:spcAft>
                <a:spcPts val="0"/>
              </a:spcAft>
            </a:pPr>
            <a:r>
              <a:rPr lang="en-GB" dirty="0">
                <a:solidFill>
                  <a:schemeClr val="bg1"/>
                </a:solidFill>
                <a:latin typeface="Calibri" panose="020F0502020204030204" pitchFamily="34" charset="0"/>
                <a:ea typeface="Calibri" panose="020F0502020204030204" pitchFamily="34" charset="0"/>
              </a:rPr>
              <a:t>1 x Band 7 vacancy</a:t>
            </a:r>
          </a:p>
        </p:txBody>
      </p:sp>
      <p:pic>
        <p:nvPicPr>
          <p:cNvPr id="36" name="Picture 35" descr="IMG_0671.jpg"/>
          <p:cNvPicPr/>
          <p:nvPr/>
        </p:nvPicPr>
        <p:blipFill rotWithShape="1">
          <a:blip r:embed="rId13" r:link="rId14" cstate="print">
            <a:extLst>
              <a:ext uri="{28A0092B-C50C-407E-A947-70E740481C1C}">
                <a14:useLocalDpi xmlns:a14="http://schemas.microsoft.com/office/drawing/2010/main" val="0"/>
              </a:ext>
            </a:extLst>
          </a:blip>
          <a:srcRect l="4611" t="6775" r="11347" b="14317"/>
          <a:stretch/>
        </p:blipFill>
        <p:spPr bwMode="auto">
          <a:xfrm>
            <a:off x="3738392" y="2430957"/>
            <a:ext cx="996624" cy="1517716"/>
          </a:xfrm>
          <a:prstGeom prst="rect">
            <a:avLst/>
          </a:prstGeom>
          <a:noFill/>
          <a:ln>
            <a:noFill/>
          </a:ln>
          <a:effectLst>
            <a:softEdge rad="31750"/>
          </a:effectLst>
          <a:extLst>
            <a:ext uri="{53640926-AAD7-44D8-BBD7-CCE9431645EC}">
              <a14:shadowObscured xmlns:a14="http://schemas.microsoft.com/office/drawing/2010/main"/>
            </a:ext>
          </a:extLst>
        </p:spPr>
      </p:pic>
      <p:pic>
        <p:nvPicPr>
          <p:cNvPr id="37" name="Picture 36"/>
          <p:cNvPicPr/>
          <p:nvPr/>
        </p:nvPicPr>
        <p:blipFill rotWithShape="1">
          <a:blip r:embed="rId15" cstate="print">
            <a:extLst>
              <a:ext uri="{28A0092B-C50C-407E-A947-70E740481C1C}">
                <a14:useLocalDpi xmlns:a14="http://schemas.microsoft.com/office/drawing/2010/main" val="0"/>
              </a:ext>
            </a:extLst>
          </a:blip>
          <a:srcRect b="24331"/>
          <a:stretch/>
        </p:blipFill>
        <p:spPr bwMode="auto">
          <a:xfrm>
            <a:off x="2231962" y="4477532"/>
            <a:ext cx="1139190" cy="116205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3" name="Picture 2"/>
          <p:cNvPicPr>
            <a:picLocks noChangeAspect="1"/>
          </p:cNvPicPr>
          <p:nvPr/>
        </p:nvPicPr>
        <p:blipFill rotWithShape="1">
          <a:blip r:embed="rId16"/>
          <a:srcRect l="11064" t="-387" r="14154" b="8250"/>
          <a:stretch/>
        </p:blipFill>
        <p:spPr>
          <a:xfrm>
            <a:off x="2235390" y="2350600"/>
            <a:ext cx="926599" cy="1592830"/>
          </a:xfrm>
          <a:prstGeom prst="rect">
            <a:avLst/>
          </a:prstGeom>
          <a:ln>
            <a:noFill/>
          </a:ln>
          <a:effectLst>
            <a:softEdge rad="112500"/>
          </a:effectLst>
        </p:spPr>
      </p:pic>
    </p:spTree>
    <p:extLst>
      <p:ext uri="{BB962C8B-B14F-4D97-AF65-F5344CB8AC3E}">
        <p14:creationId xmlns:p14="http://schemas.microsoft.com/office/powerpoint/2010/main" val="699201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114" y="981424"/>
            <a:ext cx="8761413" cy="706964"/>
          </a:xfrm>
        </p:spPr>
        <p:txBody>
          <a:bodyPr/>
          <a:lstStyle/>
          <a:p>
            <a:r>
              <a:rPr lang="en-GB" dirty="0"/>
              <a:t>What do IST do?</a:t>
            </a:r>
          </a:p>
        </p:txBody>
      </p:sp>
      <p:sp>
        <p:nvSpPr>
          <p:cNvPr id="8" name="TextBox 7">
            <a:extLst>
              <a:ext uri="{FF2B5EF4-FFF2-40B4-BE49-F238E27FC236}">
                <a16:creationId xmlns:a16="http://schemas.microsoft.com/office/drawing/2014/main" id="{3F275BE3-92CE-CFD0-C210-6349CC0D2A9A}"/>
              </a:ext>
            </a:extLst>
          </p:cNvPr>
          <p:cNvSpPr txBox="1"/>
          <p:nvPr/>
        </p:nvSpPr>
        <p:spPr>
          <a:xfrm>
            <a:off x="4612640" y="894678"/>
            <a:ext cx="5720080" cy="1200329"/>
          </a:xfrm>
          <a:prstGeom prst="rect">
            <a:avLst/>
          </a:prstGeom>
          <a:noFill/>
        </p:spPr>
        <p:txBody>
          <a:bodyPr wrap="square" rtlCol="0">
            <a:spAutoFit/>
          </a:bodyPr>
          <a:lstStyle/>
          <a:p>
            <a:r>
              <a:rPr lang="en-GB" b="1" dirty="0">
                <a:solidFill>
                  <a:schemeClr val="bg1"/>
                </a:solidFill>
              </a:rPr>
              <a:t>Short term, intensive home treatment (usually 6-8 weeks), for young people with a diagnosis of Autism and or Learning Disabilities at imminent risk of Tier 4 admission or family breakdown. </a:t>
            </a:r>
          </a:p>
        </p:txBody>
      </p:sp>
      <p:pic>
        <p:nvPicPr>
          <p:cNvPr id="12" name="Picture 11">
            <a:extLst>
              <a:ext uri="{FF2B5EF4-FFF2-40B4-BE49-F238E27FC236}">
                <a16:creationId xmlns:a16="http://schemas.microsoft.com/office/drawing/2014/main" id="{AF9B4A5D-335A-3010-73DB-5284D88ABE6F}"/>
              </a:ext>
            </a:extLst>
          </p:cNvPr>
          <p:cNvPicPr>
            <a:picLocks noChangeAspect="1"/>
          </p:cNvPicPr>
          <p:nvPr/>
        </p:nvPicPr>
        <p:blipFill>
          <a:blip r:embed="rId2"/>
          <a:stretch>
            <a:fillRect/>
          </a:stretch>
        </p:blipFill>
        <p:spPr>
          <a:xfrm>
            <a:off x="3020905" y="2316943"/>
            <a:ext cx="4001058" cy="4477375"/>
          </a:xfrm>
          <a:prstGeom prst="rect">
            <a:avLst/>
          </a:prstGeom>
        </p:spPr>
      </p:pic>
      <p:pic>
        <p:nvPicPr>
          <p:cNvPr id="14" name="Picture 13" descr="Cartoon character driving a car&#10;&#10;Description automatically generated">
            <a:extLst>
              <a:ext uri="{FF2B5EF4-FFF2-40B4-BE49-F238E27FC236}">
                <a16:creationId xmlns:a16="http://schemas.microsoft.com/office/drawing/2014/main" id="{855EE084-168C-D2BF-68FF-CB35C327994A}"/>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265625" y="2095007"/>
            <a:ext cx="1778657" cy="1333993"/>
          </a:xfrm>
          <a:prstGeom prst="rect">
            <a:avLst/>
          </a:prstGeom>
        </p:spPr>
      </p:pic>
      <p:sp>
        <p:nvSpPr>
          <p:cNvPr id="16" name="TextBox 15">
            <a:extLst>
              <a:ext uri="{FF2B5EF4-FFF2-40B4-BE49-F238E27FC236}">
                <a16:creationId xmlns:a16="http://schemas.microsoft.com/office/drawing/2014/main" id="{EE7FED98-DA31-5F26-2FCD-D097378ADBDD}"/>
              </a:ext>
            </a:extLst>
          </p:cNvPr>
          <p:cNvSpPr txBox="1"/>
          <p:nvPr/>
        </p:nvSpPr>
        <p:spPr>
          <a:xfrm>
            <a:off x="84131" y="3529146"/>
            <a:ext cx="2384297" cy="923330"/>
          </a:xfrm>
          <a:prstGeom prst="rect">
            <a:avLst/>
          </a:prstGeom>
          <a:noFill/>
        </p:spPr>
        <p:txBody>
          <a:bodyPr wrap="square" rtlCol="0">
            <a:spAutoFit/>
          </a:bodyPr>
          <a:lstStyle/>
          <a:p>
            <a:pPr algn="ctr"/>
            <a:r>
              <a:rPr lang="en-GB" dirty="0"/>
              <a:t>Home/community visits across the whole of BLMK</a:t>
            </a:r>
          </a:p>
        </p:txBody>
      </p:sp>
      <p:pic>
        <p:nvPicPr>
          <p:cNvPr id="18" name="Picture 17">
            <a:extLst>
              <a:ext uri="{FF2B5EF4-FFF2-40B4-BE49-F238E27FC236}">
                <a16:creationId xmlns:a16="http://schemas.microsoft.com/office/drawing/2014/main" id="{B2DCFDA9-EBDB-3CF7-ABAD-CBD8EBEC5892}"/>
              </a:ext>
            </a:extLst>
          </p:cNvPr>
          <p:cNvPicPr>
            <a:picLocks noChangeAspect="1"/>
          </p:cNvPicPr>
          <p:nvPr/>
        </p:nvPicPr>
        <p:blipFill>
          <a:blip r:embed="rId5"/>
          <a:stretch>
            <a:fillRect/>
          </a:stretch>
        </p:blipFill>
        <p:spPr>
          <a:xfrm rot="758295">
            <a:off x="10530324" y="2043261"/>
            <a:ext cx="894328" cy="1309973"/>
          </a:xfrm>
          <a:prstGeom prst="rect">
            <a:avLst/>
          </a:prstGeom>
        </p:spPr>
      </p:pic>
      <p:sp>
        <p:nvSpPr>
          <p:cNvPr id="19" name="TextBox 18">
            <a:extLst>
              <a:ext uri="{FF2B5EF4-FFF2-40B4-BE49-F238E27FC236}">
                <a16:creationId xmlns:a16="http://schemas.microsoft.com/office/drawing/2014/main" id="{C219F499-083C-913E-D5D3-E69FC16DA365}"/>
              </a:ext>
            </a:extLst>
          </p:cNvPr>
          <p:cNvSpPr txBox="1"/>
          <p:nvPr/>
        </p:nvSpPr>
        <p:spPr>
          <a:xfrm>
            <a:off x="8227405" y="3253580"/>
            <a:ext cx="3851147" cy="1477328"/>
          </a:xfrm>
          <a:prstGeom prst="rect">
            <a:avLst/>
          </a:prstGeom>
          <a:noFill/>
        </p:spPr>
        <p:txBody>
          <a:bodyPr wrap="square" rtlCol="0">
            <a:spAutoFit/>
          </a:bodyPr>
          <a:lstStyle/>
          <a:p>
            <a:pPr algn="ctr"/>
            <a:r>
              <a:rPr lang="en-GB" dirty="0"/>
              <a:t>Developing and implementing PBS/Behaviour Support Plans, Hospital Passports, Communication Passports, Safety Plans</a:t>
            </a:r>
          </a:p>
        </p:txBody>
      </p:sp>
      <p:pic>
        <p:nvPicPr>
          <p:cNvPr id="21" name="Picture 20" descr="A group of people around a table&#10;&#10;Description automatically generated">
            <a:extLst>
              <a:ext uri="{FF2B5EF4-FFF2-40B4-BE49-F238E27FC236}">
                <a16:creationId xmlns:a16="http://schemas.microsoft.com/office/drawing/2014/main" id="{F936E160-7E79-54D7-0FAD-9518428064F0}"/>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 xmlns:a1611="http://schemas.microsoft.com/office/drawing/2016/11/main" r:id="rId7"/>
              </a:ext>
            </a:extLst>
          </a:blip>
          <a:stretch>
            <a:fillRect/>
          </a:stretch>
        </p:blipFill>
        <p:spPr>
          <a:xfrm rot="351216">
            <a:off x="9934426" y="5150046"/>
            <a:ext cx="1884790" cy="1257217"/>
          </a:xfrm>
          <a:prstGeom prst="rect">
            <a:avLst/>
          </a:prstGeom>
        </p:spPr>
      </p:pic>
      <p:sp>
        <p:nvSpPr>
          <p:cNvPr id="22" name="TextBox 21">
            <a:extLst>
              <a:ext uri="{FF2B5EF4-FFF2-40B4-BE49-F238E27FC236}">
                <a16:creationId xmlns:a16="http://schemas.microsoft.com/office/drawing/2014/main" id="{CEE762B5-B712-74D1-AC49-DC795E439C6E}"/>
              </a:ext>
            </a:extLst>
          </p:cNvPr>
          <p:cNvSpPr txBox="1"/>
          <p:nvPr/>
        </p:nvSpPr>
        <p:spPr>
          <a:xfrm>
            <a:off x="6626590" y="4762993"/>
            <a:ext cx="3116452" cy="2031325"/>
          </a:xfrm>
          <a:prstGeom prst="rect">
            <a:avLst/>
          </a:prstGeom>
          <a:noFill/>
        </p:spPr>
        <p:txBody>
          <a:bodyPr wrap="square" rtlCol="0">
            <a:spAutoFit/>
          </a:bodyPr>
          <a:lstStyle/>
          <a:p>
            <a:pPr algn="ctr"/>
            <a:r>
              <a:rPr lang="en-GB" dirty="0"/>
              <a:t>Attend meetings – DSR, LAEP, Core Group Meetings, Child Protection Meetings, CPA meetings, professionals meetings, team meetings, planning meetings</a:t>
            </a:r>
          </a:p>
        </p:txBody>
      </p:sp>
      <p:pic>
        <p:nvPicPr>
          <p:cNvPr id="4" name="Picture 3" descr="A person pointing at a chalkboard&#10;&#10;Description automatically generated">
            <a:extLst>
              <a:ext uri="{FF2B5EF4-FFF2-40B4-BE49-F238E27FC236}">
                <a16:creationId xmlns:a16="http://schemas.microsoft.com/office/drawing/2014/main" id="{0F26CF52-220F-1EE2-555F-D341D8F1225A}"/>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 xmlns:a1611="http://schemas.microsoft.com/office/drawing/2016/11/main" r:id="rId9"/>
              </a:ext>
            </a:extLst>
          </a:blip>
          <a:stretch>
            <a:fillRect/>
          </a:stretch>
        </p:blipFill>
        <p:spPr>
          <a:xfrm>
            <a:off x="414715" y="4607854"/>
            <a:ext cx="2166642" cy="1434272"/>
          </a:xfrm>
          <a:prstGeom prst="rect">
            <a:avLst/>
          </a:prstGeom>
        </p:spPr>
      </p:pic>
      <p:sp>
        <p:nvSpPr>
          <p:cNvPr id="5" name="TextBox 4">
            <a:extLst>
              <a:ext uri="{FF2B5EF4-FFF2-40B4-BE49-F238E27FC236}">
                <a16:creationId xmlns:a16="http://schemas.microsoft.com/office/drawing/2014/main" id="{77D4BC34-B589-253B-E494-CE95D56A9FEF}"/>
              </a:ext>
            </a:extLst>
          </p:cNvPr>
          <p:cNvSpPr txBox="1"/>
          <p:nvPr/>
        </p:nvSpPr>
        <p:spPr>
          <a:xfrm>
            <a:off x="299826" y="6142272"/>
            <a:ext cx="3043999" cy="646331"/>
          </a:xfrm>
          <a:prstGeom prst="rect">
            <a:avLst/>
          </a:prstGeom>
          <a:noFill/>
        </p:spPr>
        <p:txBody>
          <a:bodyPr wrap="square" rtlCol="0">
            <a:spAutoFit/>
          </a:bodyPr>
          <a:lstStyle/>
          <a:p>
            <a:pPr algn="ctr"/>
            <a:r>
              <a:rPr lang="en-GB" dirty="0"/>
              <a:t>Delivering CPD for other CAMHS Teams</a:t>
            </a:r>
          </a:p>
        </p:txBody>
      </p:sp>
      <p:sp>
        <p:nvSpPr>
          <p:cNvPr id="6" name="TextBox 5">
            <a:extLst>
              <a:ext uri="{FF2B5EF4-FFF2-40B4-BE49-F238E27FC236}">
                <a16:creationId xmlns:a16="http://schemas.microsoft.com/office/drawing/2014/main" id="{596475E2-28A0-A886-029B-9A9970146DA8}"/>
              </a:ext>
            </a:extLst>
          </p:cNvPr>
          <p:cNvSpPr txBox="1"/>
          <p:nvPr/>
        </p:nvSpPr>
        <p:spPr>
          <a:xfrm>
            <a:off x="5947585" y="2523795"/>
            <a:ext cx="3568722" cy="646331"/>
          </a:xfrm>
          <a:prstGeom prst="rect">
            <a:avLst/>
          </a:prstGeom>
          <a:noFill/>
        </p:spPr>
        <p:txBody>
          <a:bodyPr wrap="square">
            <a:spAutoFit/>
          </a:bodyPr>
          <a:lstStyle/>
          <a:p>
            <a:pPr algn="ctr"/>
            <a:r>
              <a:rPr lang="en-GB" dirty="0"/>
              <a:t>Co-ordinating visit matrixes and support plans</a:t>
            </a:r>
          </a:p>
        </p:txBody>
      </p:sp>
    </p:spTree>
    <p:extLst>
      <p:ext uri="{BB962C8B-B14F-4D97-AF65-F5344CB8AC3E}">
        <p14:creationId xmlns:p14="http://schemas.microsoft.com/office/powerpoint/2010/main" val="1995278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IST Update</a:t>
            </a:r>
          </a:p>
        </p:txBody>
      </p:sp>
      <p:sp>
        <p:nvSpPr>
          <p:cNvPr id="4" name="Rectangle 1"/>
          <p:cNvSpPr>
            <a:spLocks noChangeArrowheads="1"/>
          </p:cNvSpPr>
          <p:nvPr/>
        </p:nvSpPr>
        <p:spPr bwMode="auto">
          <a:xfrm>
            <a:off x="4432667" y="1095857"/>
            <a:ext cx="332666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bg1"/>
                </a:solidFill>
                <a:effectLst/>
                <a:latin typeface="Arial" panose="020B0604020202020204" pitchFamily="34" charset="0"/>
                <a:ea typeface="Calibri" panose="020F0502020204030204" pitchFamily="34" charset="0"/>
              </a:rPr>
              <a:t>From April – end of September 2023 (Q1 &amp;2 Q2)</a:t>
            </a:r>
            <a:endParaRPr kumimoji="0" lang="en-GB" altLang="en-US" sz="1050" b="0" i="0" u="none" strike="noStrike" cap="none" normalizeH="0" baseline="0" dirty="0">
              <a:ln>
                <a:noFill/>
              </a:ln>
              <a:solidFill>
                <a:schemeClr val="bg1"/>
              </a:solidFill>
              <a:effectLst/>
              <a:latin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401314072"/>
              </p:ext>
            </p:extLst>
          </p:nvPr>
        </p:nvGraphicFramePr>
        <p:xfrm>
          <a:off x="4799964" y="2960800"/>
          <a:ext cx="4119908" cy="3072108"/>
        </p:xfrm>
        <a:graphic>
          <a:graphicData uri="http://schemas.openxmlformats.org/drawingml/2006/table">
            <a:tbl>
              <a:tblPr firstRow="1" firstCol="1" bandRow="1">
                <a:tableStyleId>{5C22544A-7EE6-4342-B048-85BDC9FD1C3A}</a:tableStyleId>
              </a:tblPr>
              <a:tblGrid>
                <a:gridCol w="2059954">
                  <a:extLst>
                    <a:ext uri="{9D8B030D-6E8A-4147-A177-3AD203B41FA5}">
                      <a16:colId xmlns:a16="http://schemas.microsoft.com/office/drawing/2014/main" val="1835905282"/>
                    </a:ext>
                  </a:extLst>
                </a:gridCol>
                <a:gridCol w="2059954">
                  <a:extLst>
                    <a:ext uri="{9D8B030D-6E8A-4147-A177-3AD203B41FA5}">
                      <a16:colId xmlns:a16="http://schemas.microsoft.com/office/drawing/2014/main" val="4249593752"/>
                    </a:ext>
                  </a:extLst>
                </a:gridCol>
              </a:tblGrid>
              <a:tr h="521116">
                <a:tc>
                  <a:txBody>
                    <a:bodyPr/>
                    <a:lstStyle/>
                    <a:p>
                      <a:pPr>
                        <a:spcAft>
                          <a:spcPts val="0"/>
                        </a:spcAft>
                      </a:pPr>
                      <a:r>
                        <a:rPr lang="en-GB" sz="1100" dirty="0">
                          <a:effectLst/>
                        </a:rPr>
                        <a:t>Young People Discharged from IST</a:t>
                      </a:r>
                      <a:endParaRPr lang="en-GB" sz="11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100" dirty="0">
                          <a:effectLst/>
                        </a:rPr>
                        <a:t>Number discharged</a:t>
                      </a:r>
                      <a:endParaRPr lang="en-GB"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249641780"/>
                  </a:ext>
                </a:extLst>
              </a:tr>
              <a:tr h="323813">
                <a:tc>
                  <a:txBody>
                    <a:bodyPr/>
                    <a:lstStyle/>
                    <a:p>
                      <a:pPr>
                        <a:spcAft>
                          <a:spcPts val="0"/>
                        </a:spcAft>
                      </a:pPr>
                      <a:r>
                        <a:rPr lang="en-GB" sz="1100" dirty="0">
                          <a:effectLst/>
                        </a:rPr>
                        <a:t>CAMHS/CAMHS + Keyworker</a:t>
                      </a:r>
                    </a:p>
                    <a:p>
                      <a:pPr>
                        <a:spcAft>
                          <a:spcPts val="0"/>
                        </a:spcAft>
                      </a:pPr>
                      <a:endParaRPr lang="en-GB" sz="11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100" dirty="0">
                          <a:effectLst/>
                          <a:latin typeface="Calibri" panose="020F0502020204030204" pitchFamily="34" charset="0"/>
                          <a:ea typeface="Calibri" panose="020F0502020204030204" pitchFamily="34" charset="0"/>
                        </a:rPr>
                        <a:t>26</a:t>
                      </a:r>
                    </a:p>
                  </a:txBody>
                  <a:tcPr marL="68580" marR="68580" marT="0" marB="0"/>
                </a:tc>
                <a:extLst>
                  <a:ext uri="{0D108BD9-81ED-4DB2-BD59-A6C34878D82A}">
                    <a16:rowId xmlns:a16="http://schemas.microsoft.com/office/drawing/2014/main" val="162742096"/>
                  </a:ext>
                </a:extLst>
              </a:tr>
              <a:tr h="323813">
                <a:tc>
                  <a:txBody>
                    <a:bodyPr/>
                    <a:lstStyle/>
                    <a:p>
                      <a:pPr>
                        <a:spcAft>
                          <a:spcPts val="0"/>
                        </a:spcAft>
                      </a:pPr>
                      <a:r>
                        <a:rPr lang="en-GB" sz="1100" dirty="0">
                          <a:effectLst/>
                          <a:latin typeface="Calibri" panose="020F0502020204030204" pitchFamily="34" charset="0"/>
                          <a:ea typeface="Calibri" panose="020F0502020204030204" pitchFamily="34" charset="0"/>
                        </a:rPr>
                        <a:t>CMHT (adults)</a:t>
                      </a:r>
                    </a:p>
                    <a:p>
                      <a:pPr>
                        <a:spcAft>
                          <a:spcPts val="0"/>
                        </a:spcAft>
                      </a:pPr>
                      <a:endParaRPr lang="en-GB" sz="11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100" dirty="0">
                          <a:effectLst/>
                          <a:latin typeface="Calibri" panose="020F0502020204030204" pitchFamily="34" charset="0"/>
                          <a:ea typeface="Calibri" panose="020F0502020204030204" pitchFamily="34" charset="0"/>
                        </a:rPr>
                        <a:t>1</a:t>
                      </a:r>
                    </a:p>
                  </a:txBody>
                  <a:tcPr marL="68580" marR="68580" marT="0" marB="0"/>
                </a:tc>
                <a:extLst>
                  <a:ext uri="{0D108BD9-81ED-4DB2-BD59-A6C34878D82A}">
                    <a16:rowId xmlns:a16="http://schemas.microsoft.com/office/drawing/2014/main" val="1090359140"/>
                  </a:ext>
                </a:extLst>
              </a:tr>
              <a:tr h="521116">
                <a:tc>
                  <a:txBody>
                    <a:bodyPr/>
                    <a:lstStyle/>
                    <a:p>
                      <a:pPr>
                        <a:spcAft>
                          <a:spcPts val="0"/>
                        </a:spcAft>
                      </a:pPr>
                      <a:r>
                        <a:rPr lang="en-GB" sz="1100" dirty="0">
                          <a:effectLst/>
                        </a:rPr>
                        <a:t>Keyworkers only</a:t>
                      </a:r>
                      <a:endParaRPr lang="en-GB" sz="11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100" dirty="0">
                          <a:effectLst/>
                          <a:latin typeface="Calibri" panose="020F0502020204030204" pitchFamily="34" charset="0"/>
                          <a:ea typeface="Calibri" panose="020F0502020204030204" pitchFamily="34" charset="0"/>
                        </a:rPr>
                        <a:t>2</a:t>
                      </a:r>
                    </a:p>
                  </a:txBody>
                  <a:tcPr marL="68580" marR="68580" marT="0" marB="0"/>
                </a:tc>
                <a:extLst>
                  <a:ext uri="{0D108BD9-81ED-4DB2-BD59-A6C34878D82A}">
                    <a16:rowId xmlns:a16="http://schemas.microsoft.com/office/drawing/2014/main" val="421721142"/>
                  </a:ext>
                </a:extLst>
              </a:tr>
              <a:tr h="521116">
                <a:tc>
                  <a:txBody>
                    <a:bodyPr/>
                    <a:lstStyle/>
                    <a:p>
                      <a:pPr>
                        <a:spcAft>
                          <a:spcPts val="0"/>
                        </a:spcAft>
                      </a:pPr>
                      <a:r>
                        <a:rPr lang="en-GB" sz="1100" dirty="0">
                          <a:effectLst/>
                        </a:rPr>
                        <a:t>YP admitted to Tier 4</a:t>
                      </a:r>
                      <a:endParaRPr lang="en-GB" sz="11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100" dirty="0">
                          <a:effectLst/>
                          <a:latin typeface="Calibri" panose="020F0502020204030204" pitchFamily="34" charset="0"/>
                          <a:ea typeface="Calibri" panose="020F0502020204030204" pitchFamily="34" charset="0"/>
                        </a:rPr>
                        <a:t>4 </a:t>
                      </a:r>
                    </a:p>
                    <a:p>
                      <a:pPr>
                        <a:spcAft>
                          <a:spcPts val="0"/>
                        </a:spcAft>
                      </a:pPr>
                      <a:r>
                        <a:rPr lang="en-GB" sz="1100" dirty="0">
                          <a:effectLst/>
                          <a:latin typeface="Calibri" panose="020F0502020204030204" pitchFamily="34" charset="0"/>
                          <a:ea typeface="Calibri" panose="020F0502020204030204" pitchFamily="34" charset="0"/>
                        </a:rPr>
                        <a:t>3 have since been discharged, one remains on an out of area ward</a:t>
                      </a:r>
                    </a:p>
                  </a:txBody>
                  <a:tcPr marL="68580" marR="68580" marT="0" marB="0"/>
                </a:tc>
                <a:extLst>
                  <a:ext uri="{0D108BD9-81ED-4DB2-BD59-A6C34878D82A}">
                    <a16:rowId xmlns:a16="http://schemas.microsoft.com/office/drawing/2014/main" val="1506203772"/>
                  </a:ext>
                </a:extLst>
              </a:tr>
              <a:tr h="521116">
                <a:tc>
                  <a:txBody>
                    <a:bodyPr/>
                    <a:lstStyle/>
                    <a:p>
                      <a:pPr>
                        <a:spcAft>
                          <a:spcPts val="0"/>
                        </a:spcAft>
                      </a:pPr>
                      <a:r>
                        <a:rPr lang="en-GB" sz="1100" dirty="0">
                          <a:effectLst/>
                        </a:rPr>
                        <a:t>Out of area LAC moved back out of area</a:t>
                      </a:r>
                      <a:endParaRPr lang="en-GB" sz="11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100" dirty="0">
                          <a:effectLst/>
                          <a:latin typeface="Calibri" panose="020F0502020204030204" pitchFamily="34" charset="0"/>
                          <a:ea typeface="Calibri" panose="020F0502020204030204" pitchFamily="34" charset="0"/>
                        </a:rPr>
                        <a:t>2</a:t>
                      </a:r>
                    </a:p>
                  </a:txBody>
                  <a:tcPr marL="68580" marR="68580" marT="0" marB="0"/>
                </a:tc>
                <a:extLst>
                  <a:ext uri="{0D108BD9-81ED-4DB2-BD59-A6C34878D82A}">
                    <a16:rowId xmlns:a16="http://schemas.microsoft.com/office/drawing/2014/main" val="1207619541"/>
                  </a:ext>
                </a:extLst>
              </a:tr>
            </a:tbl>
          </a:graphicData>
        </a:graphic>
      </p:graphicFrame>
      <p:graphicFrame>
        <p:nvGraphicFramePr>
          <p:cNvPr id="3" name="Table 2">
            <a:extLst>
              <a:ext uri="{FF2B5EF4-FFF2-40B4-BE49-F238E27FC236}">
                <a16:creationId xmlns:a16="http://schemas.microsoft.com/office/drawing/2014/main" id="{200A3610-8BDA-DCF4-7F33-9801A8F4C9CE}"/>
              </a:ext>
            </a:extLst>
          </p:cNvPr>
          <p:cNvGraphicFramePr>
            <a:graphicFrameLocks noGrp="1"/>
          </p:cNvGraphicFramePr>
          <p:nvPr>
            <p:extLst>
              <p:ext uri="{D42A27DB-BD31-4B8C-83A1-F6EECF244321}">
                <p14:modId xmlns:p14="http://schemas.microsoft.com/office/powerpoint/2010/main" val="3624435641"/>
              </p:ext>
            </p:extLst>
          </p:nvPr>
        </p:nvGraphicFramePr>
        <p:xfrm>
          <a:off x="9189586" y="1540972"/>
          <a:ext cx="2719599" cy="2732089"/>
        </p:xfrm>
        <a:graphic>
          <a:graphicData uri="http://schemas.openxmlformats.org/drawingml/2006/table">
            <a:tbl>
              <a:tblPr firstRow="1" firstCol="1" bandRow="1">
                <a:tableStyleId>{5C22544A-7EE6-4342-B048-85BDC9FD1C3A}</a:tableStyleId>
              </a:tblPr>
              <a:tblGrid>
                <a:gridCol w="1896416">
                  <a:extLst>
                    <a:ext uri="{9D8B030D-6E8A-4147-A177-3AD203B41FA5}">
                      <a16:colId xmlns:a16="http://schemas.microsoft.com/office/drawing/2014/main" val="3921064555"/>
                    </a:ext>
                  </a:extLst>
                </a:gridCol>
                <a:gridCol w="823183">
                  <a:extLst>
                    <a:ext uri="{9D8B030D-6E8A-4147-A177-3AD203B41FA5}">
                      <a16:colId xmlns:a16="http://schemas.microsoft.com/office/drawing/2014/main" val="159283885"/>
                    </a:ext>
                  </a:extLst>
                </a:gridCol>
              </a:tblGrid>
              <a:tr h="465709">
                <a:tc>
                  <a:txBody>
                    <a:bodyPr/>
                    <a:lstStyle/>
                    <a:p>
                      <a:pPr>
                        <a:spcAft>
                          <a:spcPts val="0"/>
                        </a:spcAft>
                      </a:pPr>
                      <a:r>
                        <a:rPr lang="en-GB" sz="1400" dirty="0">
                          <a:effectLst/>
                        </a:rPr>
                        <a:t>Current open cases (as of 1</a:t>
                      </a:r>
                      <a:r>
                        <a:rPr lang="en-GB" sz="1400" baseline="30000" dirty="0">
                          <a:effectLst/>
                        </a:rPr>
                        <a:t>st</a:t>
                      </a:r>
                      <a:r>
                        <a:rPr lang="en-GB" sz="1400" dirty="0">
                          <a:effectLst/>
                        </a:rPr>
                        <a:t> Oct 2023)</a:t>
                      </a:r>
                      <a:endParaRPr lang="en-GB" sz="14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400" dirty="0">
                          <a:effectLst/>
                          <a:latin typeface="Calibri" panose="020F0502020204030204" pitchFamily="34" charset="0"/>
                          <a:ea typeface="Calibri" panose="020F0502020204030204" pitchFamily="34" charset="0"/>
                        </a:rPr>
                        <a:t>No of CYP</a:t>
                      </a:r>
                    </a:p>
                  </a:txBody>
                  <a:tcPr marL="68580" marR="68580" marT="0" marB="0"/>
                </a:tc>
                <a:extLst>
                  <a:ext uri="{0D108BD9-81ED-4DB2-BD59-A6C34878D82A}">
                    <a16:rowId xmlns:a16="http://schemas.microsoft.com/office/drawing/2014/main" val="818985833"/>
                  </a:ext>
                </a:extLst>
              </a:tr>
              <a:tr h="469132">
                <a:tc>
                  <a:txBody>
                    <a:bodyPr/>
                    <a:lstStyle/>
                    <a:p>
                      <a:pPr>
                        <a:spcAft>
                          <a:spcPts val="0"/>
                        </a:spcAft>
                      </a:pPr>
                      <a:r>
                        <a:rPr lang="en-GB" sz="1400" dirty="0">
                          <a:effectLst/>
                        </a:rPr>
                        <a:t>Bedford Borough</a:t>
                      </a:r>
                      <a:endParaRPr lang="en-GB" sz="14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400" dirty="0">
                          <a:effectLst/>
                          <a:latin typeface="Calibri" panose="020F0502020204030204" pitchFamily="34" charset="0"/>
                          <a:ea typeface="Calibri" panose="020F0502020204030204" pitchFamily="34" charset="0"/>
                        </a:rPr>
                        <a:t>0</a:t>
                      </a:r>
                    </a:p>
                  </a:txBody>
                  <a:tcPr marL="68580" marR="68580" marT="0" marB="0"/>
                </a:tc>
                <a:extLst>
                  <a:ext uri="{0D108BD9-81ED-4DB2-BD59-A6C34878D82A}">
                    <a16:rowId xmlns:a16="http://schemas.microsoft.com/office/drawing/2014/main" val="3126785073"/>
                  </a:ext>
                </a:extLst>
              </a:tr>
              <a:tr h="469132">
                <a:tc>
                  <a:txBody>
                    <a:bodyPr/>
                    <a:lstStyle/>
                    <a:p>
                      <a:pPr>
                        <a:spcAft>
                          <a:spcPts val="0"/>
                        </a:spcAft>
                      </a:pPr>
                      <a:r>
                        <a:rPr lang="en-GB" sz="1400" dirty="0">
                          <a:effectLst/>
                          <a:latin typeface="+mn-lt"/>
                          <a:ea typeface="+mn-ea"/>
                        </a:rPr>
                        <a:t>Central</a:t>
                      </a:r>
                      <a:r>
                        <a:rPr lang="en-GB" sz="1400" baseline="0" dirty="0">
                          <a:effectLst/>
                          <a:latin typeface="+mn-lt"/>
                          <a:ea typeface="+mn-ea"/>
                        </a:rPr>
                        <a:t> Bedfordshire</a:t>
                      </a:r>
                      <a:endParaRPr lang="en-GB" sz="14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400" dirty="0">
                          <a:effectLst/>
                          <a:latin typeface="Calibri" panose="020F0502020204030204" pitchFamily="34" charset="0"/>
                          <a:ea typeface="Calibri" panose="020F0502020204030204" pitchFamily="34" charset="0"/>
                        </a:rPr>
                        <a:t>7</a:t>
                      </a:r>
                    </a:p>
                  </a:txBody>
                  <a:tcPr marL="68580" marR="68580" marT="0" marB="0"/>
                </a:tc>
                <a:extLst>
                  <a:ext uri="{0D108BD9-81ED-4DB2-BD59-A6C34878D82A}">
                    <a16:rowId xmlns:a16="http://schemas.microsoft.com/office/drawing/2014/main" val="1765703376"/>
                  </a:ext>
                </a:extLst>
              </a:tr>
              <a:tr h="469132">
                <a:tc>
                  <a:txBody>
                    <a:bodyPr/>
                    <a:lstStyle/>
                    <a:p>
                      <a:pPr>
                        <a:spcAft>
                          <a:spcPts val="0"/>
                        </a:spcAft>
                      </a:pPr>
                      <a:r>
                        <a:rPr lang="en-GB" sz="1400" dirty="0">
                          <a:effectLst/>
                        </a:rPr>
                        <a:t>Luton</a:t>
                      </a:r>
                      <a:endParaRPr lang="en-GB" sz="14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400" dirty="0">
                          <a:effectLst/>
                          <a:latin typeface="Calibri" panose="020F0502020204030204" pitchFamily="34" charset="0"/>
                          <a:ea typeface="Calibri" panose="020F0502020204030204" pitchFamily="34" charset="0"/>
                        </a:rPr>
                        <a:t>0</a:t>
                      </a:r>
                    </a:p>
                  </a:txBody>
                  <a:tcPr marL="68580" marR="68580" marT="0" marB="0"/>
                </a:tc>
                <a:extLst>
                  <a:ext uri="{0D108BD9-81ED-4DB2-BD59-A6C34878D82A}">
                    <a16:rowId xmlns:a16="http://schemas.microsoft.com/office/drawing/2014/main" val="3745938961"/>
                  </a:ext>
                </a:extLst>
              </a:tr>
              <a:tr h="432264">
                <a:tc>
                  <a:txBody>
                    <a:bodyPr/>
                    <a:lstStyle/>
                    <a:p>
                      <a:pPr>
                        <a:spcAft>
                          <a:spcPts val="0"/>
                        </a:spcAft>
                      </a:pPr>
                      <a:r>
                        <a:rPr lang="en-GB" sz="1400" dirty="0">
                          <a:effectLst/>
                        </a:rPr>
                        <a:t>Milton Keynes</a:t>
                      </a:r>
                      <a:endParaRPr lang="en-GB" sz="14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400" dirty="0">
                          <a:effectLst/>
                          <a:latin typeface="Calibri" panose="020F0502020204030204" pitchFamily="34" charset="0"/>
                          <a:ea typeface="Calibri" panose="020F0502020204030204" pitchFamily="34" charset="0"/>
                        </a:rPr>
                        <a:t>4</a:t>
                      </a:r>
                    </a:p>
                  </a:txBody>
                  <a:tcPr marL="68580" marR="68580" marT="0" marB="0"/>
                </a:tc>
                <a:extLst>
                  <a:ext uri="{0D108BD9-81ED-4DB2-BD59-A6C34878D82A}">
                    <a16:rowId xmlns:a16="http://schemas.microsoft.com/office/drawing/2014/main" val="2377810513"/>
                  </a:ext>
                </a:extLst>
              </a:tr>
              <a:tr h="234568">
                <a:tc>
                  <a:txBody>
                    <a:bodyPr/>
                    <a:lstStyle/>
                    <a:p>
                      <a:pPr>
                        <a:spcAft>
                          <a:spcPts val="0"/>
                        </a:spcAft>
                      </a:pPr>
                      <a:r>
                        <a:rPr lang="en-GB" sz="1400" dirty="0">
                          <a:effectLst/>
                          <a:latin typeface="Calibri" panose="020F0502020204030204" pitchFamily="34" charset="0"/>
                          <a:ea typeface="Calibri" panose="020F0502020204030204" pitchFamily="34" charset="0"/>
                        </a:rPr>
                        <a:t>Out of Area</a:t>
                      </a:r>
                    </a:p>
                    <a:p>
                      <a:pPr>
                        <a:spcAft>
                          <a:spcPts val="0"/>
                        </a:spcAft>
                      </a:pPr>
                      <a:endParaRPr lang="en-GB" sz="14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400" dirty="0">
                          <a:effectLst/>
                          <a:latin typeface="Calibri" panose="020F0502020204030204" pitchFamily="34" charset="0"/>
                          <a:ea typeface="Calibri" panose="020F0502020204030204" pitchFamily="34" charset="0"/>
                        </a:rPr>
                        <a:t>0</a:t>
                      </a:r>
                    </a:p>
                    <a:p>
                      <a:pPr>
                        <a:spcAft>
                          <a:spcPts val="0"/>
                        </a:spcAft>
                      </a:pPr>
                      <a:endParaRPr lang="en-GB" sz="14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690510142"/>
                  </a:ext>
                </a:extLst>
              </a:tr>
            </a:tbl>
          </a:graphicData>
        </a:graphic>
      </p:graphicFrame>
      <p:graphicFrame>
        <p:nvGraphicFramePr>
          <p:cNvPr id="15" name="Chart 14">
            <a:extLst>
              <a:ext uri="{FF2B5EF4-FFF2-40B4-BE49-F238E27FC236}">
                <a16:creationId xmlns:a16="http://schemas.microsoft.com/office/drawing/2014/main" id="{06D27713-345B-468F-52D7-BA32AC4C4BB8}"/>
              </a:ext>
            </a:extLst>
          </p:cNvPr>
          <p:cNvGraphicFramePr/>
          <p:nvPr>
            <p:extLst>
              <p:ext uri="{D42A27DB-BD31-4B8C-83A1-F6EECF244321}">
                <p14:modId xmlns:p14="http://schemas.microsoft.com/office/powerpoint/2010/main" val="906869679"/>
              </p:ext>
            </p:extLst>
          </p:nvPr>
        </p:nvGraphicFramePr>
        <p:xfrm>
          <a:off x="54215" y="2219325"/>
          <a:ext cx="4713717" cy="44384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hart 17">
            <a:extLst>
              <a:ext uri="{FF2B5EF4-FFF2-40B4-BE49-F238E27FC236}">
                <a16:creationId xmlns:a16="http://schemas.microsoft.com/office/drawing/2014/main" id="{A8D72651-044A-1EDD-6E5B-657E41B5B7C5}"/>
              </a:ext>
            </a:extLst>
          </p:cNvPr>
          <p:cNvGraphicFramePr/>
          <p:nvPr>
            <p:extLst>
              <p:ext uri="{D42A27DB-BD31-4B8C-83A1-F6EECF244321}">
                <p14:modId xmlns:p14="http://schemas.microsoft.com/office/powerpoint/2010/main" val="3888241716"/>
              </p:ext>
            </p:extLst>
          </p:nvPr>
        </p:nvGraphicFramePr>
        <p:xfrm>
          <a:off x="8576828" y="4519589"/>
          <a:ext cx="4333059" cy="2493827"/>
        </p:xfrm>
        <a:graphic>
          <a:graphicData uri="http://schemas.openxmlformats.org/drawingml/2006/chart">
            <c:chart xmlns:c="http://schemas.openxmlformats.org/drawingml/2006/chart" xmlns:r="http://schemas.openxmlformats.org/officeDocument/2006/relationships" r:id="rId3"/>
          </a:graphicData>
        </a:graphic>
      </p:graphicFrame>
      <p:cxnSp>
        <p:nvCxnSpPr>
          <p:cNvPr id="20" name="Straight Arrow Connector 19">
            <a:extLst>
              <a:ext uri="{FF2B5EF4-FFF2-40B4-BE49-F238E27FC236}">
                <a16:creationId xmlns:a16="http://schemas.microsoft.com/office/drawing/2014/main" id="{6583A64E-CE26-62E9-F8CC-65388CE6D3AA}"/>
              </a:ext>
            </a:extLst>
          </p:cNvPr>
          <p:cNvCxnSpPr/>
          <p:nvPr/>
        </p:nvCxnSpPr>
        <p:spPr>
          <a:xfrm>
            <a:off x="10742514" y="4291463"/>
            <a:ext cx="0" cy="46362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517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88811-4EFB-50A6-1CE6-59D80A1BE00D}"/>
              </a:ext>
            </a:extLst>
          </p:cNvPr>
          <p:cNvSpPr>
            <a:spLocks noGrp="1"/>
          </p:cNvSpPr>
          <p:nvPr>
            <p:ph type="title"/>
          </p:nvPr>
        </p:nvSpPr>
        <p:spPr/>
        <p:txBody>
          <a:bodyPr/>
          <a:lstStyle/>
          <a:p>
            <a:r>
              <a:rPr lang="en-GB" dirty="0"/>
              <a:t>Weekend Working</a:t>
            </a:r>
          </a:p>
        </p:txBody>
      </p:sp>
      <p:sp>
        <p:nvSpPr>
          <p:cNvPr id="3" name="TextBox 2">
            <a:extLst>
              <a:ext uri="{FF2B5EF4-FFF2-40B4-BE49-F238E27FC236}">
                <a16:creationId xmlns:a16="http://schemas.microsoft.com/office/drawing/2014/main" id="{1A89EEBE-12BC-D135-3DEB-B087874D0470}"/>
              </a:ext>
            </a:extLst>
          </p:cNvPr>
          <p:cNvSpPr txBox="1"/>
          <p:nvPr/>
        </p:nvSpPr>
        <p:spPr>
          <a:xfrm>
            <a:off x="619760" y="2967335"/>
            <a:ext cx="6106160" cy="923330"/>
          </a:xfrm>
          <a:prstGeom prst="rect">
            <a:avLst/>
          </a:prstGeom>
          <a:noFill/>
        </p:spPr>
        <p:txBody>
          <a:bodyPr wrap="square" rtlCol="0">
            <a:spAutoFit/>
          </a:bodyPr>
          <a:lstStyle/>
          <a:p>
            <a:r>
              <a:rPr lang="en-GB" dirty="0"/>
              <a:t>Additional ASD/LD specialist support at weekends (CAMHS Crisis/LIST offer varies across BLMK and is generic crisis support)</a:t>
            </a:r>
          </a:p>
        </p:txBody>
      </p:sp>
      <p:sp>
        <p:nvSpPr>
          <p:cNvPr id="4" name="TextBox 3">
            <a:extLst>
              <a:ext uri="{FF2B5EF4-FFF2-40B4-BE49-F238E27FC236}">
                <a16:creationId xmlns:a16="http://schemas.microsoft.com/office/drawing/2014/main" id="{D1F338D0-B7A7-934E-8D65-E9F5956E8045}"/>
              </a:ext>
            </a:extLst>
          </p:cNvPr>
          <p:cNvSpPr txBox="1"/>
          <p:nvPr/>
        </p:nvSpPr>
        <p:spPr>
          <a:xfrm>
            <a:off x="731520" y="4673600"/>
            <a:ext cx="4826000" cy="923330"/>
          </a:xfrm>
          <a:prstGeom prst="rect">
            <a:avLst/>
          </a:prstGeom>
          <a:noFill/>
        </p:spPr>
        <p:txBody>
          <a:bodyPr wrap="square" rtlCol="0">
            <a:spAutoFit/>
          </a:bodyPr>
          <a:lstStyle/>
          <a:p>
            <a:r>
              <a:rPr lang="en-GB" dirty="0"/>
              <a:t>Continuity of care. CYP with ASD/LD feeling safe with clinicians they know well, and who know them well </a:t>
            </a:r>
          </a:p>
        </p:txBody>
      </p:sp>
      <p:cxnSp>
        <p:nvCxnSpPr>
          <p:cNvPr id="6" name="Straight Arrow Connector 5">
            <a:extLst>
              <a:ext uri="{FF2B5EF4-FFF2-40B4-BE49-F238E27FC236}">
                <a16:creationId xmlns:a16="http://schemas.microsoft.com/office/drawing/2014/main" id="{B0D0F6EA-4A9C-EE37-CB17-2C69D338C913}"/>
              </a:ext>
            </a:extLst>
          </p:cNvPr>
          <p:cNvCxnSpPr/>
          <p:nvPr/>
        </p:nvCxnSpPr>
        <p:spPr>
          <a:xfrm>
            <a:off x="2966720" y="4013200"/>
            <a:ext cx="0" cy="5892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3990BD1-4AC2-C5E7-79AD-D1602D8FA8C5}"/>
              </a:ext>
            </a:extLst>
          </p:cNvPr>
          <p:cNvSpPr txBox="1"/>
          <p:nvPr/>
        </p:nvSpPr>
        <p:spPr>
          <a:xfrm>
            <a:off x="6995160" y="2365276"/>
            <a:ext cx="4460240" cy="2308324"/>
          </a:xfrm>
          <a:prstGeom prst="rect">
            <a:avLst/>
          </a:prstGeom>
          <a:noFill/>
        </p:spPr>
        <p:txBody>
          <a:bodyPr wrap="square" rtlCol="0">
            <a:spAutoFit/>
          </a:bodyPr>
          <a:lstStyle/>
          <a:p>
            <a:r>
              <a:rPr lang="en-GB" dirty="0"/>
              <a:t>Not always a need for weekend support. E.g. if someone has had a LAEP meeting in the week they may need urgent support at the weekend. However, if there CYP IST are supporting are having a “settled” week there is not always the need for weekend support.</a:t>
            </a:r>
          </a:p>
        </p:txBody>
      </p:sp>
      <p:sp>
        <p:nvSpPr>
          <p:cNvPr id="8" name="TextBox 7">
            <a:extLst>
              <a:ext uri="{FF2B5EF4-FFF2-40B4-BE49-F238E27FC236}">
                <a16:creationId xmlns:a16="http://schemas.microsoft.com/office/drawing/2014/main" id="{BC204693-50DC-A0FE-6A96-948821143914}"/>
              </a:ext>
            </a:extLst>
          </p:cNvPr>
          <p:cNvSpPr txBox="1"/>
          <p:nvPr/>
        </p:nvSpPr>
        <p:spPr>
          <a:xfrm>
            <a:off x="5801360" y="5460747"/>
            <a:ext cx="5984240" cy="923330"/>
          </a:xfrm>
          <a:prstGeom prst="rect">
            <a:avLst/>
          </a:prstGeom>
          <a:noFill/>
        </p:spPr>
        <p:txBody>
          <a:bodyPr wrap="square" rtlCol="0">
            <a:spAutoFit/>
          </a:bodyPr>
          <a:lstStyle/>
          <a:p>
            <a:r>
              <a:rPr lang="en-GB" dirty="0"/>
              <a:t>IST staff having the option to work this as ad-hoc bank (if additional funding sourced) or swapping for a weekday shift.</a:t>
            </a:r>
          </a:p>
        </p:txBody>
      </p:sp>
      <p:cxnSp>
        <p:nvCxnSpPr>
          <p:cNvPr id="9" name="Straight Arrow Connector 8">
            <a:extLst>
              <a:ext uri="{FF2B5EF4-FFF2-40B4-BE49-F238E27FC236}">
                <a16:creationId xmlns:a16="http://schemas.microsoft.com/office/drawing/2014/main" id="{0CD31765-3A3E-6E32-B55D-EE971CACB90D}"/>
              </a:ext>
            </a:extLst>
          </p:cNvPr>
          <p:cNvCxnSpPr/>
          <p:nvPr/>
        </p:nvCxnSpPr>
        <p:spPr>
          <a:xfrm>
            <a:off x="9265920" y="4545985"/>
            <a:ext cx="0" cy="5892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Picture 10" descr="A green circle with a white check mark&#10;&#10;Description automatically generated">
            <a:extLst>
              <a:ext uri="{FF2B5EF4-FFF2-40B4-BE49-F238E27FC236}">
                <a16:creationId xmlns:a16="http://schemas.microsoft.com/office/drawing/2014/main" id="{AB056847-FFDE-33FE-D0BB-AD0FECC4A580}"/>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2386931" y="2180188"/>
            <a:ext cx="813470" cy="813470"/>
          </a:xfrm>
          <a:prstGeom prst="rect">
            <a:avLst/>
          </a:prstGeom>
        </p:spPr>
      </p:pic>
      <p:pic>
        <p:nvPicPr>
          <p:cNvPr id="17" name="Picture 16" descr="A cartoon emoji with a thumbs up&#10;&#10;Description automatically generated">
            <a:extLst>
              <a:ext uri="{FF2B5EF4-FFF2-40B4-BE49-F238E27FC236}">
                <a16:creationId xmlns:a16="http://schemas.microsoft.com/office/drawing/2014/main" id="{9C7A71AE-F86A-6001-6C72-7013E7548D9D}"/>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 xmlns:a1611="http://schemas.microsoft.com/office/drawing/2016/11/main" r:id="rId5"/>
              </a:ext>
            </a:extLst>
          </a:blip>
          <a:stretch>
            <a:fillRect/>
          </a:stretch>
        </p:blipFill>
        <p:spPr>
          <a:xfrm>
            <a:off x="9916367" y="4382893"/>
            <a:ext cx="1310730" cy="915463"/>
          </a:xfrm>
          <a:prstGeom prst="rect">
            <a:avLst/>
          </a:prstGeom>
        </p:spPr>
      </p:pic>
    </p:spTree>
    <p:extLst>
      <p:ext uri="{BB962C8B-B14F-4D97-AF65-F5344CB8AC3E}">
        <p14:creationId xmlns:p14="http://schemas.microsoft.com/office/powerpoint/2010/main" val="2749165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17FAE-158D-BD87-E3B8-E01317A189F5}"/>
              </a:ext>
            </a:extLst>
          </p:cNvPr>
          <p:cNvSpPr>
            <a:spLocks noGrp="1"/>
          </p:cNvSpPr>
          <p:nvPr>
            <p:ph type="title"/>
          </p:nvPr>
        </p:nvSpPr>
        <p:spPr>
          <a:xfrm>
            <a:off x="1759956" y="915932"/>
            <a:ext cx="3091225" cy="750029"/>
          </a:xfrm>
        </p:spPr>
        <p:txBody>
          <a:bodyPr/>
          <a:lstStyle/>
          <a:p>
            <a:r>
              <a:rPr lang="en-GB" dirty="0"/>
              <a:t>Case Study</a:t>
            </a:r>
          </a:p>
        </p:txBody>
      </p:sp>
      <p:sp>
        <p:nvSpPr>
          <p:cNvPr id="3" name="TextBox 2">
            <a:extLst>
              <a:ext uri="{FF2B5EF4-FFF2-40B4-BE49-F238E27FC236}">
                <a16:creationId xmlns:a16="http://schemas.microsoft.com/office/drawing/2014/main" id="{22222B94-73B0-23BD-B29E-2AE320161DCF}"/>
              </a:ext>
            </a:extLst>
          </p:cNvPr>
          <p:cNvSpPr txBox="1"/>
          <p:nvPr/>
        </p:nvSpPr>
        <p:spPr>
          <a:xfrm>
            <a:off x="161925" y="2228851"/>
            <a:ext cx="11963400" cy="4401205"/>
          </a:xfrm>
          <a:prstGeom prst="rect">
            <a:avLst/>
          </a:prstGeom>
          <a:noFill/>
        </p:spPr>
        <p:txBody>
          <a:bodyPr wrap="square" rtlCol="0">
            <a:spAutoFit/>
          </a:bodyPr>
          <a:lstStyle/>
          <a:p>
            <a:endParaRPr lang="en-GB" sz="1400" dirty="0"/>
          </a:p>
          <a:p>
            <a:r>
              <a:rPr lang="en-GB" sz="1400" dirty="0"/>
              <a:t>X is a 15-year-old girl with a diagnosis of Moderate LD and Autistic Traits. Due to an increase in behaviours that her parents found “challenging”, she was brought to A&amp;E on multiple occasions. Her parents didn’t feel able to take her home, and social care didn’t feel she needed to go into care.  X spent several weeks on a paediatric (physical health) ward whilst decisions were made about her discharge pathway. During this time X became increasingly agitated and aggressive due to the environment (noisy, busy and overstimulating). X was subsequently detained under Section 2 of the Mental Health Act 1983.</a:t>
            </a:r>
          </a:p>
          <a:p>
            <a:endParaRPr lang="en-GB" sz="1400" dirty="0"/>
          </a:p>
          <a:p>
            <a:r>
              <a:rPr lang="en-GB" sz="1400" dirty="0"/>
              <a:t>The clinical opinion of IST was that if X had been in an appropriate environment, X would not require detention under the Mental Health Act. The provider collaborative who arrange Tier 4 beds agreed. X’s dietary intake and physical health also significantly deteriorated to the point where most days she had no food intake and minimal fluid intake. X was temporarily moved to an Adult Mental Health Ward, as the paediatric bed was needed for physically unwell children. An external agency who IST work regularly with were put in place to support X on the ward. </a:t>
            </a:r>
          </a:p>
          <a:p>
            <a:endParaRPr lang="en-GB" sz="1400" dirty="0"/>
          </a:p>
          <a:p>
            <a:r>
              <a:rPr lang="en-GB" sz="1400" dirty="0"/>
              <a:t>With the support and perseverance of IST, in collaboration with NDT, the ward and carers; we were able to work with social care, for X to be discharged into a placement with the carers. Having weekend working in place meant IST were able to support the transition daily with specialist care on the ward and into the placement. This has included using a flexible approach to build therapeutic relationships with X, using visual prompts, and offering support and training for the home staff. X is now increasing her hours at school, attending sensory sessions at the CAMHS clinic, engaging positively with home staff; including dancing and cooking. X’s dietary intake has also significantly improved, and she is starting to eat a variety of solid foods. She is also rebuilding positive relationships with her Mum and Dad. </a:t>
            </a:r>
          </a:p>
          <a:p>
            <a:endParaRPr lang="en-GB" sz="1400" dirty="0"/>
          </a:p>
        </p:txBody>
      </p:sp>
      <p:pic>
        <p:nvPicPr>
          <p:cNvPr id="5" name="Picture 4" descr="A cartoon of a child at a desk&#10;&#10;Description automatically generated">
            <a:extLst>
              <a:ext uri="{FF2B5EF4-FFF2-40B4-BE49-F238E27FC236}">
                <a16:creationId xmlns:a16="http://schemas.microsoft.com/office/drawing/2014/main" id="{19E82949-7FEF-DE34-2CB5-9114A77DE07D}"/>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5362544" y="230963"/>
            <a:ext cx="1719159" cy="2119965"/>
          </a:xfrm>
          <a:prstGeom prst="rect">
            <a:avLst/>
          </a:prstGeom>
        </p:spPr>
      </p:pic>
      <p:sp>
        <p:nvSpPr>
          <p:cNvPr id="6" name="Title 1">
            <a:extLst>
              <a:ext uri="{FF2B5EF4-FFF2-40B4-BE49-F238E27FC236}">
                <a16:creationId xmlns:a16="http://schemas.microsoft.com/office/drawing/2014/main" id="{20686729-9C86-4CBD-8F09-27513CDDAEDB}"/>
              </a:ext>
            </a:extLst>
          </p:cNvPr>
          <p:cNvSpPr txBox="1">
            <a:spLocks/>
          </p:cNvSpPr>
          <p:nvPr/>
        </p:nvSpPr>
        <p:spPr bwMode="gray">
          <a:xfrm>
            <a:off x="7341998" y="768531"/>
            <a:ext cx="3418131" cy="104483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dirty="0"/>
              <a:t>Weekend Support</a:t>
            </a:r>
          </a:p>
        </p:txBody>
      </p:sp>
    </p:spTree>
    <p:extLst>
      <p:ext uri="{BB962C8B-B14F-4D97-AF65-F5344CB8AC3E}">
        <p14:creationId xmlns:p14="http://schemas.microsoft.com/office/powerpoint/2010/main" val="3600045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794A8-4E05-3A50-BE22-74055A2B9DF4}"/>
              </a:ext>
            </a:extLst>
          </p:cNvPr>
          <p:cNvSpPr>
            <a:spLocks noGrp="1"/>
          </p:cNvSpPr>
          <p:nvPr>
            <p:ph type="title"/>
          </p:nvPr>
        </p:nvSpPr>
        <p:spPr/>
        <p:txBody>
          <a:bodyPr/>
          <a:lstStyle/>
          <a:p>
            <a:r>
              <a:rPr lang="en-GB" dirty="0"/>
              <a:t>IST Feedback</a:t>
            </a:r>
          </a:p>
        </p:txBody>
      </p:sp>
      <p:sp>
        <p:nvSpPr>
          <p:cNvPr id="3" name="TextBox 2">
            <a:extLst>
              <a:ext uri="{FF2B5EF4-FFF2-40B4-BE49-F238E27FC236}">
                <a16:creationId xmlns:a16="http://schemas.microsoft.com/office/drawing/2014/main" id="{5579030F-28CB-B2BC-266C-37F0B09D0247}"/>
              </a:ext>
            </a:extLst>
          </p:cNvPr>
          <p:cNvSpPr txBox="1"/>
          <p:nvPr/>
        </p:nvSpPr>
        <p:spPr>
          <a:xfrm>
            <a:off x="304715" y="2427083"/>
            <a:ext cx="6734175" cy="738664"/>
          </a:xfrm>
          <a:prstGeom prst="rect">
            <a:avLst/>
          </a:prstGeom>
          <a:noFill/>
        </p:spPr>
        <p:txBody>
          <a:bodyPr wrap="square" rtlCol="0">
            <a:spAutoFit/>
          </a:bodyPr>
          <a:lstStyle/>
          <a:p>
            <a:r>
              <a:rPr lang="en-GB" sz="1400" dirty="0"/>
              <a:t>“_____ and I want to thank you for all the hard work that you and your team have put in to support _____ and us as a family. It really did make a huge positive difference to our lives.” </a:t>
            </a:r>
            <a:r>
              <a:rPr lang="en-GB" sz="1400" b="1" dirty="0"/>
              <a:t>Parent</a:t>
            </a:r>
          </a:p>
        </p:txBody>
      </p:sp>
      <p:sp>
        <p:nvSpPr>
          <p:cNvPr id="4" name="TextBox 3">
            <a:extLst>
              <a:ext uri="{FF2B5EF4-FFF2-40B4-BE49-F238E27FC236}">
                <a16:creationId xmlns:a16="http://schemas.microsoft.com/office/drawing/2014/main" id="{69D59CCE-2ACC-9890-EDEF-718A615E0602}"/>
              </a:ext>
            </a:extLst>
          </p:cNvPr>
          <p:cNvSpPr txBox="1"/>
          <p:nvPr/>
        </p:nvSpPr>
        <p:spPr>
          <a:xfrm>
            <a:off x="175384" y="3282463"/>
            <a:ext cx="10720552" cy="1169551"/>
          </a:xfrm>
          <a:prstGeom prst="rect">
            <a:avLst/>
          </a:prstGeom>
          <a:noFill/>
        </p:spPr>
        <p:txBody>
          <a:bodyPr wrap="square" rtlCol="0">
            <a:spAutoFit/>
          </a:bodyPr>
          <a:lstStyle/>
          <a:p>
            <a:r>
              <a:rPr lang="en-GB" sz="1400" dirty="0"/>
              <a:t>“Working with Claire has been absolutely amazing – I’ve really enjoyed every session. She’s always helped me with whatever I need and has always provided a safe space where I can express myself creatively with the huge range of art materials she has. Being with Claire has definitely made a difference in my life. The Art sessions have made me feel happier and given me something to look forward to and Claire has always been kind and caring and always listens to me. I appreciate the sessions I’ve had with her and that she always goes out of her way to help me.” </a:t>
            </a:r>
            <a:r>
              <a:rPr lang="en-GB" sz="1400" b="1" dirty="0"/>
              <a:t>Parent</a:t>
            </a:r>
          </a:p>
        </p:txBody>
      </p:sp>
      <p:sp>
        <p:nvSpPr>
          <p:cNvPr id="5" name="TextBox 4">
            <a:extLst>
              <a:ext uri="{FF2B5EF4-FFF2-40B4-BE49-F238E27FC236}">
                <a16:creationId xmlns:a16="http://schemas.microsoft.com/office/drawing/2014/main" id="{7AA687E6-24F3-C422-2BCF-4D970D0A2AE7}"/>
              </a:ext>
            </a:extLst>
          </p:cNvPr>
          <p:cNvSpPr txBox="1"/>
          <p:nvPr/>
        </p:nvSpPr>
        <p:spPr>
          <a:xfrm>
            <a:off x="7239001" y="2222521"/>
            <a:ext cx="4810124" cy="954107"/>
          </a:xfrm>
          <a:prstGeom prst="rect">
            <a:avLst/>
          </a:prstGeom>
          <a:noFill/>
        </p:spPr>
        <p:txBody>
          <a:bodyPr wrap="square" rtlCol="0">
            <a:spAutoFit/>
          </a:bodyPr>
          <a:lstStyle/>
          <a:p>
            <a:pPr algn="r"/>
            <a:r>
              <a:rPr lang="en-GB" sz="1400" dirty="0"/>
              <a:t>“Just wanted to say how great IST have been with X! Evans and Denford have made a really good relationship with him! He asks about them most days!” </a:t>
            </a:r>
            <a:r>
              <a:rPr lang="en-GB" sz="1400" b="1" dirty="0"/>
              <a:t>Evergreen Ward Manager</a:t>
            </a:r>
          </a:p>
        </p:txBody>
      </p:sp>
      <p:sp>
        <p:nvSpPr>
          <p:cNvPr id="6" name="TextBox 5">
            <a:extLst>
              <a:ext uri="{FF2B5EF4-FFF2-40B4-BE49-F238E27FC236}">
                <a16:creationId xmlns:a16="http://schemas.microsoft.com/office/drawing/2014/main" id="{CB5FEFC1-FF74-1283-6EBB-642CC2A39764}"/>
              </a:ext>
            </a:extLst>
          </p:cNvPr>
          <p:cNvSpPr txBox="1"/>
          <p:nvPr/>
        </p:nvSpPr>
        <p:spPr>
          <a:xfrm>
            <a:off x="176211" y="4635479"/>
            <a:ext cx="11415713" cy="1107996"/>
          </a:xfrm>
          <a:prstGeom prst="rect">
            <a:avLst/>
          </a:prstGeom>
          <a:noFill/>
        </p:spPr>
        <p:txBody>
          <a:bodyPr wrap="square" rtlCol="0">
            <a:spAutoFit/>
          </a:bodyPr>
          <a:lstStyle/>
          <a:p>
            <a:r>
              <a:rPr lang="en-GB" sz="1600" b="1" dirty="0">
                <a:solidFill>
                  <a:srgbClr val="000000"/>
                </a:solidFill>
                <a:effectLst/>
                <a:latin typeface="+mj-lt"/>
                <a:ea typeface="Times New Roman" panose="02020603050405020304" pitchFamily="18" charset="0"/>
              </a:rPr>
              <a:t>From a parent regarding LDA award- </a:t>
            </a:r>
            <a:r>
              <a:rPr lang="en-GB" sz="1600" dirty="0">
                <a:solidFill>
                  <a:srgbClr val="424242"/>
                </a:solidFill>
                <a:effectLst/>
                <a:latin typeface="+mj-lt"/>
                <a:ea typeface="Times New Roman" panose="02020603050405020304" pitchFamily="18" charset="0"/>
              </a:rPr>
              <a:t>The article really emulates what you guys do in often, let’s face it, emotionally charged situations! We are forever great full for the kindness you’ve shown us as a family </a:t>
            </a:r>
            <a:r>
              <a:rPr lang="en-GB" sz="1600" dirty="0">
                <a:solidFill>
                  <a:srgbClr val="424242"/>
                </a:solidFill>
                <a:effectLst/>
                <a:latin typeface="+mj-lt"/>
                <a:ea typeface="Times New Roman" panose="02020603050405020304" pitchFamily="18" charset="0"/>
                <a:cs typeface="Segoe UI Emoji" panose="020B0502040204020203" pitchFamily="34" charset="0"/>
              </a:rPr>
              <a:t>😊</a:t>
            </a:r>
            <a:r>
              <a:rPr lang="en-GB" sz="1600" dirty="0">
                <a:solidFill>
                  <a:srgbClr val="424242"/>
                </a:solidFill>
                <a:effectLst/>
                <a:latin typeface="+mj-lt"/>
                <a:ea typeface="Times New Roman" panose="02020603050405020304" pitchFamily="18" charset="0"/>
              </a:rPr>
              <a:t> </a:t>
            </a:r>
            <a:r>
              <a:rPr lang="en-GB" sz="1600" dirty="0">
                <a:solidFill>
                  <a:srgbClr val="000000"/>
                </a:solidFill>
                <a:effectLst/>
                <a:latin typeface="+mj-lt"/>
                <a:ea typeface="Times New Roman" panose="02020603050405020304" pitchFamily="18" charset="0"/>
              </a:rPr>
              <a:t>Congratulations</a:t>
            </a:r>
            <a:r>
              <a:rPr lang="en-GB" sz="1600" dirty="0">
                <a:solidFill>
                  <a:srgbClr val="424242"/>
                </a:solidFill>
                <a:effectLst/>
                <a:latin typeface="+mj-lt"/>
                <a:ea typeface="Times New Roman" panose="02020603050405020304" pitchFamily="18" charset="0"/>
              </a:rPr>
              <a:t> on your award, you’ve definitely earned it.</a:t>
            </a:r>
            <a:endParaRPr lang="en-GB" sz="1600" dirty="0">
              <a:effectLst/>
              <a:latin typeface="+mj-lt"/>
              <a:ea typeface="Calibri" panose="020F0502020204030204" pitchFamily="34" charset="0"/>
            </a:endParaRPr>
          </a:p>
          <a:p>
            <a:endParaRPr lang="en-GB" dirty="0"/>
          </a:p>
        </p:txBody>
      </p:sp>
      <p:sp>
        <p:nvSpPr>
          <p:cNvPr id="8" name="TextBox 7">
            <a:extLst>
              <a:ext uri="{FF2B5EF4-FFF2-40B4-BE49-F238E27FC236}">
                <a16:creationId xmlns:a16="http://schemas.microsoft.com/office/drawing/2014/main" id="{6A2F2903-802F-7786-108A-B82526E36E21}"/>
              </a:ext>
            </a:extLst>
          </p:cNvPr>
          <p:cNvSpPr txBox="1"/>
          <p:nvPr/>
        </p:nvSpPr>
        <p:spPr>
          <a:xfrm>
            <a:off x="175384" y="5509553"/>
            <a:ext cx="11415713" cy="1169551"/>
          </a:xfrm>
          <a:prstGeom prst="rect">
            <a:avLst/>
          </a:prstGeom>
          <a:noFill/>
        </p:spPr>
        <p:txBody>
          <a:bodyPr wrap="square">
            <a:spAutoFit/>
          </a:bodyPr>
          <a:lstStyle/>
          <a:p>
            <a:r>
              <a:rPr lang="en-GB" sz="1400" dirty="0">
                <a:solidFill>
                  <a:srgbClr val="242424"/>
                </a:solidFill>
                <a:effectLst/>
                <a:latin typeface="+mj-lt"/>
                <a:ea typeface="Calibri" panose="020F0502020204030204" pitchFamily="34" charset="0"/>
              </a:rPr>
              <a:t>Everyone who has had contact with K and us as a family have all been amazing. However, the time, energy, compassion and care that has been demonstrated by Claire and Sarah over the course of the last 3 months has been something I am hugely grateful of. They have paid great attention to K's (and the family at times) needs, enabling them to tailor sessions in a way that has allowed K to fully engage and feel positive and learn from. I am hopeful that what K has gained from her 3 months with IST will continue to support her recovery </a:t>
            </a:r>
            <a:r>
              <a:rPr lang="en-GB" sz="1400" dirty="0" err="1">
                <a:solidFill>
                  <a:srgbClr val="242424"/>
                </a:solidFill>
                <a:effectLst/>
                <a:latin typeface="+mj-lt"/>
                <a:ea typeface="Calibri" panose="020F0502020204030204" pitchFamily="34" charset="0"/>
              </a:rPr>
              <a:t>longterm</a:t>
            </a:r>
            <a:r>
              <a:rPr lang="en-GB" sz="1400" dirty="0">
                <a:solidFill>
                  <a:srgbClr val="242424"/>
                </a:solidFill>
                <a:effectLst/>
                <a:latin typeface="+mj-lt"/>
                <a:ea typeface="Calibri" panose="020F0502020204030204" pitchFamily="34" charset="0"/>
              </a:rPr>
              <a:t>. </a:t>
            </a:r>
            <a:r>
              <a:rPr lang="en-GB" sz="1400" b="1" dirty="0">
                <a:solidFill>
                  <a:srgbClr val="242424"/>
                </a:solidFill>
                <a:effectLst/>
                <a:latin typeface="+mj-lt"/>
                <a:ea typeface="Calibri" panose="020F0502020204030204" pitchFamily="34" charset="0"/>
              </a:rPr>
              <a:t>Parent</a:t>
            </a:r>
            <a:endParaRPr lang="en-GB" sz="1400" dirty="0">
              <a:effectLst/>
              <a:latin typeface="+mj-lt"/>
              <a:ea typeface="Calibri" panose="020F0502020204030204" pitchFamily="34" charset="0"/>
            </a:endParaRPr>
          </a:p>
        </p:txBody>
      </p:sp>
      <p:pic>
        <p:nvPicPr>
          <p:cNvPr id="1026" name="Picture 2" descr="X 上的 Merchiston News：「Well done everyone on a busy &amp;amp; challenging half  of term. The strength &amp;amp; resilience of our Merchiston community is  phenomenal. #virtualmerchiston Thank you for engaging &amp;amp; your working">
            <a:extLst>
              <a:ext uri="{FF2B5EF4-FFF2-40B4-BE49-F238E27FC236}">
                <a16:creationId xmlns:a16="http://schemas.microsoft.com/office/drawing/2014/main" id="{B8D2DC76-4297-BBE0-F199-B18FF3714EB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20339" y="3825430"/>
            <a:ext cx="1695450" cy="1620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425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Moving forward…</a:t>
            </a:r>
          </a:p>
        </p:txBody>
      </p:sp>
      <p:pic>
        <p:nvPicPr>
          <p:cNvPr id="2050" name="Picture 2" descr="2012 London Themed Mind The Gap Lapel Pin - PinCentives">
            <a:extLst>
              <a:ext uri="{FF2B5EF4-FFF2-40B4-BE49-F238E27FC236}">
                <a16:creationId xmlns:a16="http://schemas.microsoft.com/office/drawing/2014/main" id="{A4A31A8F-4E6F-71B5-25E4-4E9A17DB4F9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71401">
            <a:off x="9421774" y="2511106"/>
            <a:ext cx="1947974" cy="183578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FD60747-C55D-4020-E47F-2C612DBABA22}"/>
              </a:ext>
            </a:extLst>
          </p:cNvPr>
          <p:cNvSpPr txBox="1"/>
          <p:nvPr/>
        </p:nvSpPr>
        <p:spPr>
          <a:xfrm>
            <a:off x="304800" y="2732690"/>
            <a:ext cx="8607972" cy="3970318"/>
          </a:xfrm>
          <a:prstGeom prst="rect">
            <a:avLst/>
          </a:prstGeom>
          <a:noFill/>
        </p:spPr>
        <p:txBody>
          <a:bodyPr wrap="square" rtlCol="0">
            <a:spAutoFit/>
          </a:bodyPr>
          <a:lstStyle/>
          <a:p>
            <a:pPr algn="ctr"/>
            <a:r>
              <a:rPr lang="en-GB" b="1" dirty="0"/>
              <a:t>Identified gaps – </a:t>
            </a:r>
          </a:p>
          <a:p>
            <a:endParaRPr lang="en-GB" dirty="0"/>
          </a:p>
          <a:p>
            <a:pPr marL="342900" indent="-342900">
              <a:buAutoNum type="arabicPeriod"/>
            </a:pPr>
            <a:r>
              <a:rPr lang="en-GB" dirty="0"/>
              <a:t>The need for a specialist short term placement facility for young people with ASD and/LD, where parents feel unable to keep them safe at home but would not benefit from a Tier 4 admission. This could be a short-term placement with the view of IST and Autism Bedfordshire support re-integration into the family home, reducing lengthy stays on paediatric wards, Tier 4 admissions, and care placements. </a:t>
            </a:r>
          </a:p>
          <a:p>
            <a:endParaRPr lang="en-GB" dirty="0"/>
          </a:p>
          <a:p>
            <a:pPr marL="342900" indent="-342900">
              <a:buAutoNum type="arabicPeriod" startAt="2"/>
            </a:pPr>
            <a:r>
              <a:rPr lang="en-GB" dirty="0"/>
              <a:t>Difference in CAMHS offer across BLMK – for example no 	Neurodevelopmental Team in Milton Keynes. </a:t>
            </a:r>
          </a:p>
          <a:p>
            <a:pPr marL="342900" indent="-342900">
              <a:buAutoNum type="arabicPeriod" startAt="2"/>
            </a:pPr>
            <a:endParaRPr lang="en-GB" dirty="0"/>
          </a:p>
          <a:p>
            <a:pPr marL="342900" indent="-342900">
              <a:buAutoNum type="arabicPeriod" startAt="2"/>
            </a:pPr>
            <a:r>
              <a:rPr lang="en-GB" dirty="0"/>
              <a:t>Specialist ASD/LD support for CYP increasing in risk but not imminent risk of admission. </a:t>
            </a:r>
          </a:p>
        </p:txBody>
      </p:sp>
    </p:spTree>
    <p:extLst>
      <p:ext uri="{BB962C8B-B14F-4D97-AF65-F5344CB8AC3E}">
        <p14:creationId xmlns:p14="http://schemas.microsoft.com/office/powerpoint/2010/main" val="2966872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Moving forward…</a:t>
            </a:r>
          </a:p>
        </p:txBody>
      </p:sp>
      <p:sp>
        <p:nvSpPr>
          <p:cNvPr id="3" name="Rectangle 2"/>
          <p:cNvSpPr/>
          <p:nvPr/>
        </p:nvSpPr>
        <p:spPr>
          <a:xfrm>
            <a:off x="10322994" y="5173636"/>
            <a:ext cx="1758224" cy="92333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spcAft>
                <a:spcPts val="0"/>
              </a:spcAft>
            </a:pPr>
            <a:r>
              <a:rPr lang="en-GB" dirty="0">
                <a:latin typeface="Calibri" panose="020F0502020204030204" pitchFamily="34" charset="0"/>
                <a:ea typeface="Calibri" panose="020F0502020204030204" pitchFamily="34" charset="0"/>
              </a:rPr>
              <a:t>1 x Band 7 to go out to advert for OT!</a:t>
            </a:r>
          </a:p>
        </p:txBody>
      </p:sp>
      <p:sp>
        <p:nvSpPr>
          <p:cNvPr id="6" name="Rectangle 5"/>
          <p:cNvSpPr/>
          <p:nvPr/>
        </p:nvSpPr>
        <p:spPr>
          <a:xfrm>
            <a:off x="8543374" y="2379526"/>
            <a:ext cx="3067601" cy="92333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spcAft>
                <a:spcPts val="0"/>
              </a:spcAft>
            </a:pPr>
            <a:r>
              <a:rPr lang="en-GB" dirty="0">
                <a:latin typeface="Calibri" panose="020F0502020204030204" pitchFamily="34" charset="0"/>
                <a:ea typeface="Calibri" panose="020F0502020204030204" pitchFamily="34" charset="0"/>
              </a:rPr>
              <a:t>Consideration for extension of extended hours to match CAMHS Crisis hours</a:t>
            </a:r>
          </a:p>
        </p:txBody>
      </p:sp>
      <p:sp>
        <p:nvSpPr>
          <p:cNvPr id="7" name="Rectangle 6"/>
          <p:cNvSpPr/>
          <p:nvPr/>
        </p:nvSpPr>
        <p:spPr>
          <a:xfrm>
            <a:off x="10282377" y="3964773"/>
            <a:ext cx="1758224" cy="92333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spcAft>
                <a:spcPts val="0"/>
              </a:spcAft>
            </a:pPr>
            <a:r>
              <a:rPr lang="en-GB" dirty="0">
                <a:latin typeface="Calibri" panose="020F0502020204030204" pitchFamily="34" charset="0"/>
                <a:ea typeface="Calibri" panose="020F0502020204030204" pitchFamily="34" charset="0"/>
              </a:rPr>
              <a:t>Consideration for extension to support 18-25’s</a:t>
            </a:r>
          </a:p>
        </p:txBody>
      </p:sp>
      <p:grpSp>
        <p:nvGrpSpPr>
          <p:cNvPr id="11" name="Group 10">
            <a:extLst>
              <a:ext uri="{FF2B5EF4-FFF2-40B4-BE49-F238E27FC236}">
                <a16:creationId xmlns:a16="http://schemas.microsoft.com/office/drawing/2014/main" id="{68ABB542-81B0-3D1F-F23E-FA0994BE4DF5}"/>
              </a:ext>
            </a:extLst>
          </p:cNvPr>
          <p:cNvGrpSpPr/>
          <p:nvPr/>
        </p:nvGrpSpPr>
        <p:grpSpPr>
          <a:xfrm>
            <a:off x="147539" y="2861075"/>
            <a:ext cx="9689884" cy="3784953"/>
            <a:chOff x="875566" y="2689625"/>
            <a:chExt cx="9689884" cy="3784953"/>
          </a:xfrm>
        </p:grpSpPr>
        <p:sp>
          <p:nvSpPr>
            <p:cNvPr id="4" name="Rectangle 3"/>
            <p:cNvSpPr/>
            <p:nvPr/>
          </p:nvSpPr>
          <p:spPr>
            <a:xfrm>
              <a:off x="3414445" y="2689625"/>
              <a:ext cx="4070868" cy="646331"/>
            </a:xfrm>
            <a:prstGeom prst="rect">
              <a:avLst/>
            </a:prstGeom>
            <a:solidFill>
              <a:schemeClr val="tx2">
                <a:lumMod val="20000"/>
                <a:lumOff val="80000"/>
              </a:schemeClr>
            </a:solidFill>
          </p:spPr>
          <p:txBody>
            <a:bodyPr wrap="square">
              <a:spAutoFit/>
            </a:bodyPr>
            <a:lstStyle/>
            <a:p>
              <a:pPr algn="ctr">
                <a:spcAft>
                  <a:spcPts val="0"/>
                </a:spcAft>
              </a:pPr>
              <a:r>
                <a:rPr lang="en-GB" b="1" u="sng" dirty="0">
                  <a:latin typeface="Calibri" panose="020F0502020204030204" pitchFamily="34" charset="0"/>
                  <a:ea typeface="Calibri" panose="020F0502020204030204" pitchFamily="34" charset="0"/>
                </a:rPr>
                <a:t>Consideration of additional pathway for brief crisis support for CYP with ASD/LD </a:t>
              </a:r>
            </a:p>
          </p:txBody>
        </p:sp>
        <p:sp>
          <p:nvSpPr>
            <p:cNvPr id="5" name="Rectangle 4">
              <a:extLst>
                <a:ext uri="{FF2B5EF4-FFF2-40B4-BE49-F238E27FC236}">
                  <a16:creationId xmlns:a16="http://schemas.microsoft.com/office/drawing/2014/main" id="{FBA4A0F2-7C15-672C-D3E8-9B7D83DC61E8}"/>
                </a:ext>
              </a:extLst>
            </p:cNvPr>
            <p:cNvSpPr/>
            <p:nvPr/>
          </p:nvSpPr>
          <p:spPr>
            <a:xfrm>
              <a:off x="4165419" y="3637777"/>
              <a:ext cx="2568920" cy="646331"/>
            </a:xfrm>
            <a:prstGeom prst="rect">
              <a:avLst/>
            </a:prstGeom>
            <a:solidFill>
              <a:schemeClr val="accent6">
                <a:lumMod val="20000"/>
                <a:lumOff val="80000"/>
              </a:schemeClr>
            </a:solidFill>
          </p:spPr>
          <p:txBody>
            <a:bodyPr wrap="square">
              <a:spAutoFit/>
            </a:bodyPr>
            <a:lstStyle/>
            <a:p>
              <a:pPr algn="ctr">
                <a:spcAft>
                  <a:spcPts val="0"/>
                </a:spcAft>
              </a:pPr>
              <a:r>
                <a:rPr lang="en-GB" b="1" dirty="0">
                  <a:latin typeface="Calibri" panose="020F0502020204030204" pitchFamily="34" charset="0"/>
                  <a:ea typeface="Calibri" panose="020F0502020204030204" pitchFamily="34" charset="0"/>
                </a:rPr>
                <a:t>Crisis Team led joint assessments</a:t>
              </a:r>
            </a:p>
          </p:txBody>
        </p:sp>
        <p:sp>
          <p:nvSpPr>
            <p:cNvPr id="8" name="Rectangle 7">
              <a:extLst>
                <a:ext uri="{FF2B5EF4-FFF2-40B4-BE49-F238E27FC236}">
                  <a16:creationId xmlns:a16="http://schemas.microsoft.com/office/drawing/2014/main" id="{664C54E8-2657-7A71-1037-54F4483B9962}"/>
                </a:ext>
              </a:extLst>
            </p:cNvPr>
            <p:cNvSpPr/>
            <p:nvPr/>
          </p:nvSpPr>
          <p:spPr>
            <a:xfrm>
              <a:off x="875566" y="4725187"/>
              <a:ext cx="2317000" cy="1477328"/>
            </a:xfrm>
            <a:prstGeom prst="rect">
              <a:avLst/>
            </a:prstGeom>
            <a:solidFill>
              <a:srgbClr val="00B050"/>
            </a:solidFill>
          </p:spPr>
          <p:txBody>
            <a:bodyPr wrap="square">
              <a:spAutoFit/>
            </a:bodyPr>
            <a:lstStyle/>
            <a:p>
              <a:pPr algn="ctr">
                <a:spcAft>
                  <a:spcPts val="0"/>
                </a:spcAft>
              </a:pPr>
              <a:r>
                <a:rPr lang="en-GB" b="1" dirty="0">
                  <a:latin typeface="Calibri" panose="020F0502020204030204" pitchFamily="34" charset="0"/>
                  <a:ea typeface="Calibri" panose="020F0502020204030204" pitchFamily="34" charset="0"/>
                </a:rPr>
                <a:t>If not risk of Tier 4 – IST to give advice and signpost to alternative support e.g. NDT, AMHT, core crisis</a:t>
              </a:r>
            </a:p>
          </p:txBody>
        </p:sp>
        <p:sp>
          <p:nvSpPr>
            <p:cNvPr id="9" name="Rectangle 8">
              <a:extLst>
                <a:ext uri="{FF2B5EF4-FFF2-40B4-BE49-F238E27FC236}">
                  <a16:creationId xmlns:a16="http://schemas.microsoft.com/office/drawing/2014/main" id="{6300B1F5-30DB-34E8-6C12-F5479BFC8D70}"/>
                </a:ext>
              </a:extLst>
            </p:cNvPr>
            <p:cNvSpPr/>
            <p:nvPr/>
          </p:nvSpPr>
          <p:spPr>
            <a:xfrm>
              <a:off x="3414445" y="4716653"/>
              <a:ext cx="3419374" cy="1754326"/>
            </a:xfrm>
            <a:prstGeom prst="rect">
              <a:avLst/>
            </a:prstGeom>
            <a:solidFill>
              <a:srgbClr val="FFC000"/>
            </a:solidFill>
          </p:spPr>
          <p:txBody>
            <a:bodyPr wrap="square">
              <a:spAutoFit/>
            </a:bodyPr>
            <a:lstStyle/>
            <a:p>
              <a:pPr algn="ctr">
                <a:spcAft>
                  <a:spcPts val="0"/>
                </a:spcAft>
              </a:pPr>
              <a:r>
                <a:rPr lang="en-GB" b="1" dirty="0">
                  <a:latin typeface="Calibri" panose="020F0502020204030204" pitchFamily="34" charset="0"/>
                  <a:ea typeface="Calibri" panose="020F0502020204030204" pitchFamily="34" charset="0"/>
                </a:rPr>
                <a:t>If risk of Tier 4 (not imminent) – </a:t>
              </a:r>
            </a:p>
            <a:p>
              <a:pPr algn="ctr">
                <a:spcAft>
                  <a:spcPts val="0"/>
                </a:spcAft>
              </a:pPr>
              <a:r>
                <a:rPr lang="en-GB" b="1" dirty="0">
                  <a:latin typeface="Calibri" panose="020F0502020204030204" pitchFamily="34" charset="0"/>
                  <a:ea typeface="Calibri" panose="020F0502020204030204" pitchFamily="34" charset="0"/>
                </a:rPr>
                <a:t>Add to DSR as Green/Amber</a:t>
              </a:r>
            </a:p>
            <a:p>
              <a:pPr algn="ctr">
                <a:spcAft>
                  <a:spcPts val="0"/>
                </a:spcAft>
              </a:pPr>
              <a:r>
                <a:rPr lang="en-GB" b="1" dirty="0">
                  <a:latin typeface="Calibri" panose="020F0502020204030204" pitchFamily="34" charset="0"/>
                  <a:ea typeface="Calibri" panose="020F0502020204030204" pitchFamily="34" charset="0"/>
                </a:rPr>
                <a:t>If IST have capacity – IST to offer 2-4 weeks support for further assessment, safety planning and signposting</a:t>
              </a:r>
            </a:p>
          </p:txBody>
        </p:sp>
        <p:sp>
          <p:nvSpPr>
            <p:cNvPr id="10" name="Rectangle 9">
              <a:extLst>
                <a:ext uri="{FF2B5EF4-FFF2-40B4-BE49-F238E27FC236}">
                  <a16:creationId xmlns:a16="http://schemas.microsoft.com/office/drawing/2014/main" id="{C6642802-A1AB-0133-B49C-B9B931C091AF}"/>
                </a:ext>
              </a:extLst>
            </p:cNvPr>
            <p:cNvSpPr/>
            <p:nvPr/>
          </p:nvSpPr>
          <p:spPr>
            <a:xfrm>
              <a:off x="6912397" y="4721449"/>
              <a:ext cx="3653053" cy="1753129"/>
            </a:xfrm>
            <a:prstGeom prst="rect">
              <a:avLst/>
            </a:prstGeom>
            <a:solidFill>
              <a:srgbClr val="FF0000"/>
            </a:solidFill>
          </p:spPr>
          <p:txBody>
            <a:bodyPr wrap="square">
              <a:spAutoFit/>
            </a:bodyPr>
            <a:lstStyle/>
            <a:p>
              <a:pPr algn="ctr">
                <a:spcAft>
                  <a:spcPts val="0"/>
                </a:spcAft>
              </a:pPr>
              <a:r>
                <a:rPr lang="en-GB" b="1" dirty="0">
                  <a:solidFill>
                    <a:schemeClr val="bg1"/>
                  </a:solidFill>
                  <a:latin typeface="Calibri" panose="020F0502020204030204" pitchFamily="34" charset="0"/>
                  <a:ea typeface="Calibri" panose="020F0502020204030204" pitchFamily="34" charset="0"/>
                </a:rPr>
                <a:t>If imminent risk of Tier 4 – </a:t>
              </a:r>
            </a:p>
            <a:p>
              <a:pPr algn="ctr">
                <a:spcAft>
                  <a:spcPts val="0"/>
                </a:spcAft>
              </a:pPr>
              <a:r>
                <a:rPr lang="en-GB" b="1" dirty="0">
                  <a:solidFill>
                    <a:schemeClr val="bg1"/>
                  </a:solidFill>
                  <a:latin typeface="Calibri" panose="020F0502020204030204" pitchFamily="34" charset="0"/>
                  <a:ea typeface="Calibri" panose="020F0502020204030204" pitchFamily="34" charset="0"/>
                </a:rPr>
                <a:t>Add to DSR as RED</a:t>
              </a:r>
            </a:p>
            <a:p>
              <a:pPr algn="ctr">
                <a:spcAft>
                  <a:spcPts val="0"/>
                </a:spcAft>
              </a:pPr>
              <a:r>
                <a:rPr lang="en-GB" b="1" dirty="0">
                  <a:solidFill>
                    <a:schemeClr val="bg1"/>
                  </a:solidFill>
                  <a:latin typeface="Calibri" panose="020F0502020204030204" pitchFamily="34" charset="0"/>
                  <a:ea typeface="Calibri" panose="020F0502020204030204" pitchFamily="34" charset="0"/>
                </a:rPr>
                <a:t>IST to complete initial assessment and develop plan of support (usually for 6-12 weeks). </a:t>
              </a:r>
            </a:p>
            <a:p>
              <a:pPr algn="ctr">
                <a:spcAft>
                  <a:spcPts val="0"/>
                </a:spcAft>
              </a:pPr>
              <a:r>
                <a:rPr lang="en-GB" b="1" dirty="0">
                  <a:solidFill>
                    <a:schemeClr val="bg1"/>
                  </a:solidFill>
                  <a:latin typeface="Calibri" panose="020F0502020204030204" pitchFamily="34" charset="0"/>
                  <a:ea typeface="Calibri" panose="020F0502020204030204" pitchFamily="34" charset="0"/>
                </a:rPr>
                <a:t>(Current IST OFFER)</a:t>
              </a:r>
            </a:p>
          </p:txBody>
        </p:sp>
        <p:cxnSp>
          <p:nvCxnSpPr>
            <p:cNvPr id="12" name="Straight Arrow Connector 11">
              <a:extLst>
                <a:ext uri="{FF2B5EF4-FFF2-40B4-BE49-F238E27FC236}">
                  <a16:creationId xmlns:a16="http://schemas.microsoft.com/office/drawing/2014/main" id="{F986550E-AC0A-0F17-3B3C-06E2EB8001BF}"/>
                </a:ext>
              </a:extLst>
            </p:cNvPr>
            <p:cNvCxnSpPr/>
            <p:nvPr/>
          </p:nvCxnSpPr>
          <p:spPr>
            <a:xfrm flipH="1">
              <a:off x="2578813" y="4301155"/>
              <a:ext cx="2545319" cy="4154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323BC27-EEF9-C795-0339-331347BF2320}"/>
                </a:ext>
              </a:extLst>
            </p:cNvPr>
            <p:cNvCxnSpPr>
              <a:endCxn id="9" idx="0"/>
            </p:cNvCxnSpPr>
            <p:nvPr/>
          </p:nvCxnSpPr>
          <p:spPr>
            <a:xfrm>
              <a:off x="5124132" y="4301155"/>
              <a:ext cx="0" cy="4154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01B1268-A911-F7D6-CB27-EF2D49587508}"/>
                </a:ext>
              </a:extLst>
            </p:cNvPr>
            <p:cNvCxnSpPr/>
            <p:nvPr/>
          </p:nvCxnSpPr>
          <p:spPr>
            <a:xfrm>
              <a:off x="5124132" y="4301155"/>
              <a:ext cx="2971904" cy="4154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4E68D6B2-09C0-C4D8-D446-9856656469A0}"/>
              </a:ext>
            </a:extLst>
          </p:cNvPr>
          <p:cNvSpPr/>
          <p:nvPr/>
        </p:nvSpPr>
        <p:spPr>
          <a:xfrm>
            <a:off x="7690503" y="3549275"/>
            <a:ext cx="2269380" cy="646331"/>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spcAft>
                <a:spcPts val="0"/>
              </a:spcAft>
            </a:pPr>
            <a:r>
              <a:rPr lang="en-GB" dirty="0">
                <a:latin typeface="Calibri" panose="020F0502020204030204" pitchFamily="34" charset="0"/>
                <a:ea typeface="Calibri" panose="020F0502020204030204" pitchFamily="34" charset="0"/>
              </a:rPr>
              <a:t>Delivering training for core crisis teams</a:t>
            </a:r>
          </a:p>
        </p:txBody>
      </p:sp>
    </p:spTree>
    <p:extLst>
      <p:ext uri="{BB962C8B-B14F-4D97-AF65-F5344CB8AC3E}">
        <p14:creationId xmlns:p14="http://schemas.microsoft.com/office/powerpoint/2010/main" val="22744411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741</TotalTime>
  <Words>1412</Words>
  <Application>Microsoft Office PowerPoint</Application>
  <PresentationFormat>Widescreen</PresentationFormat>
  <Paragraphs>94</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Century Gothic</vt:lpstr>
      <vt:lpstr>Segoe UI Emoji</vt:lpstr>
      <vt:lpstr>Times New Roman</vt:lpstr>
      <vt:lpstr>Wingdings 3</vt:lpstr>
      <vt:lpstr>Ion Boardroom</vt:lpstr>
      <vt:lpstr>BLMK CAMHS IST</vt:lpstr>
      <vt:lpstr>Meet The Team</vt:lpstr>
      <vt:lpstr>What do IST do?</vt:lpstr>
      <vt:lpstr>IST Update</vt:lpstr>
      <vt:lpstr>Weekend Working</vt:lpstr>
      <vt:lpstr>Case Study</vt:lpstr>
      <vt:lpstr>IST Feedback</vt:lpstr>
      <vt:lpstr>Moving forward…</vt:lpstr>
      <vt:lpstr>Moving forward…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CAMHS IST</dc:title>
  <dc:creator>Laing Chelsea</dc:creator>
  <cp:lastModifiedBy>Siddique, Israr</cp:lastModifiedBy>
  <cp:revision>20</cp:revision>
  <dcterms:created xsi:type="dcterms:W3CDTF">2022-11-30T12:43:58Z</dcterms:created>
  <dcterms:modified xsi:type="dcterms:W3CDTF">2024-01-10T18:03:46Z</dcterms:modified>
</cp:coreProperties>
</file>