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98503-18D0-E5E0-BAAB-F0791B910E97}" v="2568" dt="2023-12-22T14:52:47.746"/>
    <p1510:client id="{5773B28C-058D-BF04-E5B4-EDF240C58D95}" v="326" dt="2022-12-20T12:05:47.141"/>
    <p1510:client id="{5CFBF4CC-FF8E-4C57-8EAD-D564A2D95A5F}" v="3" dt="2022-12-19T16:36:46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08248719130974E-3"/>
          <c:y val="2.0230029772808189E-2"/>
          <c:w val="0.99531917512808687"/>
          <c:h val="0.928958742902943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6B4-4F7F-AF7D-5F2BA39AF1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6B4-4F7F-AF7D-5F2BA39AF1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6B4-4F7F-AF7D-5F2BA39AF1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A7F-43F5-84E7-2BD9B23A15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6B4-4F7F-AF7D-5F2BA39AF1F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6B4-4F7F-AF7D-5F2BA39AF1F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96B4-4F7F-AF7D-5F2BA39AF1F9}"/>
              </c:ext>
            </c:extLst>
          </c:dPt>
          <c:dLbls>
            <c:dLbl>
              <c:idx val="1"/>
              <c:layout>
                <c:manualLayout>
                  <c:x val="-0.16526113936406911"/>
                  <c:y val="4.29894302768708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B4-4F7F-AF7D-5F2BA39AF1F9}"/>
                </c:ext>
              </c:extLst>
            </c:dLbl>
            <c:dLbl>
              <c:idx val="2"/>
              <c:layout>
                <c:manualLayout>
                  <c:x val="-0.15026484739273557"/>
                  <c:y val="-0.149716448418333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B4-4F7F-AF7D-5F2BA39AF1F9}"/>
                </c:ext>
              </c:extLst>
            </c:dLbl>
            <c:dLbl>
              <c:idx val="4"/>
              <c:layout>
                <c:manualLayout>
                  <c:x val="0.1460695721975479"/>
                  <c:y val="-0.154531725662659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B4-4F7F-AF7D-5F2BA39AF1F9}"/>
                </c:ext>
              </c:extLst>
            </c:dLbl>
            <c:dLbl>
              <c:idx val="5"/>
              <c:layout>
                <c:manualLayout>
                  <c:x val="0.15267531377850596"/>
                  <c:y val="4.29894302768708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B4-4F7F-AF7D-5F2BA39AF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4-4F7F-AF7D-5F2BA39AF1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85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31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9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79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88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3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4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62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03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FB9E-7C1A-4735-9D84-8406322A0E7A}" type="datetimeFigureOut">
              <a:rPr lang="en-GB" smtClean="0"/>
              <a:t>17/01/2024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72754227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earning.nspcc.org.uk/research-resources/resources/" TargetMode="External"/><Relationship Id="rId4" Type="http://schemas.openxmlformats.org/officeDocument/2006/relationships/hyperlink" Target="https://www.ccinform.co.uk/practice-guidance/how-to-use-professional-curiosity-to-understand-social-and-emotional-respon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2DEDA75-DAED-43C8-A57A-0477F92B3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399248"/>
              </p:ext>
            </p:extLst>
          </p:nvPr>
        </p:nvGraphicFramePr>
        <p:xfrm>
          <a:off x="5337660" y="3232874"/>
          <a:ext cx="2713197" cy="2907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878E9669-B349-4141-9914-5B7E4905FBD5}"/>
              </a:ext>
            </a:extLst>
          </p:cNvPr>
          <p:cNvSpPr txBox="1"/>
          <p:nvPr/>
        </p:nvSpPr>
        <p:spPr>
          <a:xfrm>
            <a:off x="6220098" y="319372"/>
            <a:ext cx="6461497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accent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227965" indent="-227965" algn="ctr">
              <a:buAutoNum type="arabicPeriod"/>
            </a:pPr>
            <a:r>
              <a:rPr lang="en-US" sz="1400" b="1" u="sng" dirty="0"/>
              <a:t>What is Professional Curiosity?</a:t>
            </a:r>
            <a:endParaRPr lang="en-US" sz="1400" b="1" dirty="0">
              <a:ea typeface="Calibri" panose="020F0502020204030204"/>
              <a:cs typeface="Calibri" panose="020F0502020204030204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endParaRPr lang="en-US" sz="1300" dirty="0">
              <a:ea typeface="Calibri"/>
              <a:cs typeface="Calibri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Professional Curiosity is the capacity and skills of communication to explore and understand what is happening for a person, rather than making assumptions or accepting things at face value.</a:t>
            </a: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It is about us </a:t>
            </a:r>
            <a:r>
              <a:rPr lang="en-US" sz="1300" b="1" dirty="0">
                <a:ea typeface="Calibri"/>
                <a:cs typeface="Calibri"/>
              </a:rPr>
              <a:t>critically evaluating </a:t>
            </a:r>
            <a:r>
              <a:rPr lang="en-US" sz="1300" dirty="0">
                <a:ea typeface="Calibri"/>
                <a:cs typeface="Calibri"/>
              </a:rPr>
              <a:t>the information we receive. It requires us to Look, Listen, Ask and Check to be able to explore alternative, multiple perspectives on any given situation.</a:t>
            </a: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This has been described as the need for practitioners to practice '</a:t>
            </a:r>
            <a:r>
              <a:rPr lang="en-US" sz="1300" b="1" dirty="0">
                <a:ea typeface="Calibri"/>
                <a:cs typeface="Calibri"/>
              </a:rPr>
              <a:t>respectful uncertainty</a:t>
            </a:r>
            <a:r>
              <a:rPr lang="en-US" sz="1300" dirty="0">
                <a:ea typeface="Calibri"/>
                <a:cs typeface="Calibri"/>
              </a:rPr>
              <a:t>' (Lord Laming, 2003, Victoria Climbie inquiry)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62AFAB-6316-442A-97B9-FC56CF8E7638}"/>
              </a:ext>
            </a:extLst>
          </p:cNvPr>
          <p:cNvSpPr txBox="1"/>
          <p:nvPr/>
        </p:nvSpPr>
        <p:spPr>
          <a:xfrm>
            <a:off x="8176592" y="2681775"/>
            <a:ext cx="4505016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1275">
            <a:solidFill>
              <a:schemeClr val="accent2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2. Why is it important?</a:t>
            </a:r>
          </a:p>
          <a:p>
            <a:pPr algn="ctr"/>
            <a:endParaRPr lang="en-US" sz="1300" b="1" u="sng" dirty="0">
              <a:ea typeface="Calibri"/>
              <a:cs typeface="Calibri"/>
            </a:endParaRPr>
          </a:p>
          <a:p>
            <a:pPr marL="285750" indent="-285750">
              <a:buFont typeface="Wingdings"/>
              <a:buChar char="q"/>
            </a:pPr>
            <a:r>
              <a:rPr lang="en-US" sz="1300" dirty="0">
                <a:ea typeface="Calibri"/>
                <a:cs typeface="Calibri"/>
              </a:rPr>
              <a:t>Professional curiosity is a recurring theme within safeguarding reviews, highlighting the need to fully understand an individual's situation.  It is important as it enables a practitioner to have a holistic view and understanding of what is happening and what life is like for an individual so we can use this information to fully assess potential risks.</a:t>
            </a:r>
          </a:p>
          <a:p>
            <a:pPr marL="285750" indent="-285750">
              <a:buFont typeface="Wingdings"/>
              <a:buChar char="q"/>
            </a:pPr>
            <a:r>
              <a:rPr lang="en-US" sz="1300" dirty="0">
                <a:ea typeface="Calibri"/>
                <a:cs typeface="Calibri"/>
              </a:rPr>
              <a:t>Being professionally curious enables practitioners to challenge individual's, in order to understand vulnerability or risk, while maintaining an objective, professional and supportive approach.</a:t>
            </a: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  </a:t>
            </a:r>
            <a:r>
              <a:rPr lang="en-US" sz="1300" b="0" i="0" dirty="0">
                <a:effectLst/>
              </a:rPr>
              <a:t>Without professional curiosity, enquiries into abuse, neglect  or self-neglect may not reveal what is really happening in that person's life.</a:t>
            </a:r>
            <a:endParaRPr lang="en-US" sz="1300" dirty="0">
              <a:ea typeface="Calibri"/>
              <a:cs typeface="Calibr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628DAC-B4AB-4AC9-A016-69B74E83CCCD}"/>
              </a:ext>
            </a:extLst>
          </p:cNvPr>
          <p:cNvSpPr txBox="1"/>
          <p:nvPr/>
        </p:nvSpPr>
        <p:spPr>
          <a:xfrm>
            <a:off x="9699374" y="6113297"/>
            <a:ext cx="2994256" cy="3437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41275">
            <a:solidFill>
              <a:schemeClr val="accent3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3. What should we do?</a:t>
            </a:r>
            <a:endParaRPr lang="en-US" sz="1400" b="1" u="sng" dirty="0">
              <a:ea typeface="Calibri"/>
              <a:cs typeface="Calibri"/>
            </a:endParaRPr>
          </a:p>
          <a:p>
            <a:pPr marL="285750" indent="-285750">
              <a:buFont typeface="Wingdings"/>
              <a:buChar char="q"/>
            </a:pPr>
            <a:endParaRPr lang="en-US" sz="1300" b="1" dirty="0">
              <a:ea typeface="Calibri"/>
              <a:cs typeface="Calibri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We need to be confident and prepare to have those difficult conversations about the issues that may be affecting peoples' lives.</a:t>
            </a: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We need to seek independent confirmation from others in order to weigh up peoples' accounts – especially where there appear to be discrepancies.</a:t>
            </a: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US" sz="1300" dirty="0">
                <a:ea typeface="Calibri"/>
                <a:cs typeface="Calibri"/>
              </a:rPr>
              <a:t>Be aware of your own values and check your decision-making practice is non-judgmental and anti-discriminatory.</a:t>
            </a:r>
          </a:p>
          <a:p>
            <a:endParaRPr lang="en-US" sz="1300" dirty="0">
              <a:ea typeface="Calibri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B020E7-CC38-4002-9B2A-428B8D14C4CC}"/>
              </a:ext>
            </a:extLst>
          </p:cNvPr>
          <p:cNvSpPr txBox="1"/>
          <p:nvPr/>
        </p:nvSpPr>
        <p:spPr>
          <a:xfrm>
            <a:off x="5673433" y="6177714"/>
            <a:ext cx="3904830" cy="33085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chemeClr val="accent4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4. How can we practice 'professional curiosity'?</a:t>
            </a:r>
            <a:endParaRPr lang="en-US" sz="1400" b="1" u="sng" dirty="0"/>
          </a:p>
          <a:p>
            <a:pPr algn="ctr"/>
            <a:endParaRPr lang="en-US" sz="1300" b="1" dirty="0">
              <a:ea typeface="Calibri"/>
              <a:cs typeface="Calibri"/>
            </a:endParaRPr>
          </a:p>
          <a:p>
            <a:pPr marL="285750" indent="-285750">
              <a:buFont typeface="Wingdings"/>
              <a:buChar char="q"/>
            </a:pPr>
            <a:r>
              <a:rPr lang="en-US" sz="1300" b="1" dirty="0">
                <a:ea typeface="Calibri"/>
                <a:cs typeface="Calibri"/>
              </a:rPr>
              <a:t>LOOK: </a:t>
            </a:r>
            <a:r>
              <a:rPr lang="en-US" sz="1300" dirty="0">
                <a:ea typeface="Calibri"/>
                <a:cs typeface="Calibri"/>
              </a:rPr>
              <a:t>does anything make you feel uneasy?  Are there indications of abuse/neglect? Does what you see match with what you are being told? Are you seeing the bigger picture?</a:t>
            </a:r>
          </a:p>
          <a:p>
            <a:pPr marL="285750" indent="-285750">
              <a:buFont typeface="Wingdings"/>
              <a:buChar char="q"/>
            </a:pPr>
            <a:r>
              <a:rPr lang="en-US" sz="1300" b="1" dirty="0">
                <a:ea typeface="Calibri"/>
                <a:cs typeface="Calibri"/>
              </a:rPr>
              <a:t>LISTEN: </a:t>
            </a:r>
            <a:r>
              <a:rPr lang="en-US" sz="1300" dirty="0">
                <a:ea typeface="Calibri"/>
                <a:cs typeface="Calibri"/>
              </a:rPr>
              <a:t>Do you need to clarify anything?  Is someone finding it hard to tell you something? Identify and explore what is not discussed as much as what is</a:t>
            </a:r>
          </a:p>
          <a:p>
            <a:pPr marL="285750" indent="-285750">
              <a:buFont typeface="Wingdings"/>
              <a:buChar char="q"/>
            </a:pPr>
            <a:r>
              <a:rPr lang="en-US" sz="1300" b="1" dirty="0">
                <a:ea typeface="Calibri"/>
                <a:cs typeface="Calibri"/>
              </a:rPr>
              <a:t>ASK: </a:t>
            </a:r>
            <a:r>
              <a:rPr lang="en-US" sz="1300" dirty="0">
                <a:ea typeface="Calibri"/>
                <a:cs typeface="Calibri"/>
              </a:rPr>
              <a:t>Ask questions in an open way –remember </a:t>
            </a:r>
            <a:r>
              <a:rPr lang="en-US" sz="1300" b="1" dirty="0">
                <a:ea typeface="Calibri"/>
                <a:cs typeface="Calibri"/>
              </a:rPr>
              <a:t>TED: </a:t>
            </a:r>
            <a:r>
              <a:rPr lang="en-US" sz="1300" dirty="0">
                <a:ea typeface="Calibri"/>
                <a:cs typeface="Calibri"/>
              </a:rPr>
              <a:t>Tell me, Explain, Describe</a:t>
            </a:r>
          </a:p>
          <a:p>
            <a:pPr marL="285750" indent="-285750">
              <a:buFont typeface="Wingdings"/>
              <a:buChar char="q"/>
            </a:pPr>
            <a:r>
              <a:rPr lang="en-US" sz="1300" b="1" dirty="0">
                <a:ea typeface="Calibri"/>
                <a:cs typeface="Calibri"/>
              </a:rPr>
              <a:t>CHECK: </a:t>
            </a:r>
            <a:r>
              <a:rPr lang="en-US" sz="1300" dirty="0">
                <a:ea typeface="Calibri"/>
                <a:cs typeface="Calibri"/>
              </a:rPr>
              <a:t>What else do I need to know?  Who else do I need to talk to?</a:t>
            </a:r>
          </a:p>
          <a:p>
            <a:endParaRPr lang="en-US" sz="1300" dirty="0">
              <a:ea typeface="Calibri"/>
              <a:cs typeface="Calibri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endParaRPr lang="en-US" sz="1300" dirty="0">
              <a:ea typeface="Calibri"/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5D31F2-BDE2-4DFB-A41F-11307B86135E}"/>
              </a:ext>
            </a:extLst>
          </p:cNvPr>
          <p:cNvSpPr txBox="1"/>
          <p:nvPr/>
        </p:nvSpPr>
        <p:spPr>
          <a:xfrm>
            <a:off x="31221" y="6139889"/>
            <a:ext cx="5373405" cy="24622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1275">
            <a:solidFill>
              <a:schemeClr val="accent5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5. </a:t>
            </a:r>
            <a:r>
              <a:rPr lang="en-US" sz="1400" b="1" u="sng" dirty="0"/>
              <a:t>Ongoing Support:</a:t>
            </a:r>
          </a:p>
          <a:p>
            <a:pPr algn="ctr"/>
            <a:endParaRPr lang="en-US" sz="1400" b="1" u="sng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Reflective practice and regular supervision are ways to support professional curiosity and to ensure the approaches to our practice remain non-judgmental and anti-discriminatory.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Be willing to research. Ask questions and seek specialist advice wherever needed.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Be your own ‘devil’s advocate’ in considering alternative actions and explanations.</a:t>
            </a:r>
          </a:p>
          <a:p>
            <a:endParaRPr lang="en-US" sz="1400" dirty="0"/>
          </a:p>
          <a:p>
            <a:pPr marL="170815" indent="-170815">
              <a:buFont typeface="Wingdings" panose="05000000000000000000" pitchFamily="2" charset="2"/>
              <a:buChar char="q"/>
            </a:pPr>
            <a:endParaRPr lang="en-US" sz="1400" dirty="0">
              <a:ea typeface="Calibri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E6E84E-93C1-40CE-B6C8-B8A4B15D8B27}"/>
              </a:ext>
            </a:extLst>
          </p:cNvPr>
          <p:cNvSpPr txBox="1"/>
          <p:nvPr/>
        </p:nvSpPr>
        <p:spPr>
          <a:xfrm>
            <a:off x="89876" y="3469133"/>
            <a:ext cx="4839934" cy="2462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6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6. </a:t>
            </a:r>
            <a:r>
              <a:rPr lang="en-US" sz="1400" b="1" u="sng" dirty="0"/>
              <a:t>Remember: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Professional Curiosity is fundamental to good safeguarding practice.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Be interested in the people you are working with and fully explore circumstances rather than making assumptions.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Check out the information you receive and weigh up details from a range of sources – triangulate information.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Focus on the need, voice and lived experience of the person.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Be brave and be prepared to have difficult conversations.</a:t>
            </a:r>
          </a:p>
          <a:p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7C7D84-0585-41F4-B772-84C98B5BEDB3}"/>
              </a:ext>
            </a:extLst>
          </p:cNvPr>
          <p:cNvSpPr txBox="1"/>
          <p:nvPr/>
        </p:nvSpPr>
        <p:spPr>
          <a:xfrm>
            <a:off x="119993" y="1122267"/>
            <a:ext cx="5868723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tx2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7. Further information and guidance: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Waltham Forest Safeguarding Partnership Board – short Bitesize Video Guide: </a:t>
            </a:r>
            <a:r>
              <a:rPr lang="en-US" sz="1400" dirty="0">
                <a:hlinkClick r:id="rId3"/>
              </a:rPr>
              <a:t>Bitesize Guide: Professional </a:t>
            </a:r>
            <a:r>
              <a:rPr lang="en-US" sz="1400" dirty="0" err="1">
                <a:hlinkClick r:id="rId3"/>
              </a:rPr>
              <a:t>Curiousity</a:t>
            </a:r>
            <a:r>
              <a:rPr lang="en-US" sz="1400" dirty="0">
                <a:hlinkClick r:id="rId3"/>
              </a:rPr>
              <a:t> on Vimeo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Community Care Inform: How to use Professional Curiosity: </a:t>
            </a:r>
            <a:r>
              <a:rPr lang="en-US" sz="1400" dirty="0">
                <a:hlinkClick r:id="rId4"/>
              </a:rPr>
              <a:t>How to use professional curiosity to understand social and emotional responses - Childrens (ccinform.co.uk)</a:t>
            </a:r>
            <a:r>
              <a:rPr lang="en-US" sz="1400" dirty="0"/>
              <a:t>   (Please Note: </a:t>
            </a:r>
            <a:r>
              <a:rPr lang="en-US" sz="1400" dirty="0" err="1"/>
              <a:t>Licence</a:t>
            </a:r>
            <a:r>
              <a:rPr lang="en-US" sz="1400" dirty="0"/>
              <a:t> Required to access)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NSPCC Resources: </a:t>
            </a:r>
            <a:r>
              <a:rPr lang="en-GB" sz="1400" dirty="0">
                <a:hlinkClick r:id="rId5"/>
              </a:rPr>
              <a:t>NSPCC Resources | NSPCC Learning</a:t>
            </a:r>
            <a:endParaRPr lang="en-US" sz="1400" dirty="0"/>
          </a:p>
          <a:p>
            <a:pPr algn="ctr"/>
            <a:endParaRPr lang="en-US" sz="1400" b="1" u="sng" dirty="0">
              <a:ea typeface="Calibri"/>
              <a:cs typeface="Calibri"/>
            </a:endParaRPr>
          </a:p>
          <a:p>
            <a:pPr algn="ctr"/>
            <a:endParaRPr lang="en-US" sz="1400" b="1" u="sng" dirty="0">
              <a:ea typeface="Calibri"/>
              <a:cs typeface="Calibri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60174EB-1AA0-4E48-97E8-69D0711A562E}"/>
              </a:ext>
            </a:extLst>
          </p:cNvPr>
          <p:cNvSpPr/>
          <p:nvPr/>
        </p:nvSpPr>
        <p:spPr>
          <a:xfrm>
            <a:off x="5919363" y="4118520"/>
            <a:ext cx="1549789" cy="1135721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dirty="0">
                <a:solidFill>
                  <a:schemeClr val="tx2"/>
                </a:solidFill>
                <a:ea typeface="Calibri"/>
                <a:cs typeface="Calibri"/>
              </a:rPr>
              <a:t>Professional Curiosity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76D23-23AC-6204-C8C2-60504AC2E6B4}"/>
              </a:ext>
            </a:extLst>
          </p:cNvPr>
          <p:cNvSpPr txBox="1"/>
          <p:nvPr/>
        </p:nvSpPr>
        <p:spPr>
          <a:xfrm flipH="1">
            <a:off x="447608" y="8810645"/>
            <a:ext cx="489005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i="1" dirty="0"/>
              <a:t>    “</a:t>
            </a:r>
            <a:r>
              <a:rPr lang="en-GB" sz="3200" b="1" i="1" dirty="0"/>
              <a:t>See past the obvious”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898E8D-AE3F-4510-6376-25D023E8CCA8}"/>
              </a:ext>
            </a:extLst>
          </p:cNvPr>
          <p:cNvSpPr txBox="1"/>
          <p:nvPr/>
        </p:nvSpPr>
        <p:spPr>
          <a:xfrm flipH="1">
            <a:off x="207084" y="214317"/>
            <a:ext cx="5868723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i="1" dirty="0"/>
              <a:t>         </a:t>
            </a:r>
            <a:r>
              <a:rPr lang="en-GB" sz="3600" b="1" dirty="0"/>
              <a:t>Professional Curiosity</a:t>
            </a:r>
          </a:p>
        </p:txBody>
      </p:sp>
    </p:spTree>
    <p:extLst>
      <p:ext uri="{BB962C8B-B14F-4D97-AF65-F5344CB8AC3E}">
        <p14:creationId xmlns:p14="http://schemas.microsoft.com/office/powerpoint/2010/main" val="217054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A066650F1274F9BAE123F0A704CB9" ma:contentTypeVersion="10" ma:contentTypeDescription="Create a new document." ma:contentTypeScope="" ma:versionID="1290b309e63caba17d43a47912c42f03">
  <xsd:schema xmlns:xsd="http://www.w3.org/2001/XMLSchema" xmlns:xs="http://www.w3.org/2001/XMLSchema" xmlns:p="http://schemas.microsoft.com/office/2006/metadata/properties" xmlns:ns3="4ffa3d6d-2417-4084-b0ef-75330b29f12a" xmlns:ns4="a4304816-cff7-4a3e-8eaa-1dd2f4b6695b" targetNamespace="http://schemas.microsoft.com/office/2006/metadata/properties" ma:root="true" ma:fieldsID="e30f2070ae2f108f2a99bd7da098ba85" ns3:_="" ns4:_="">
    <xsd:import namespace="4ffa3d6d-2417-4084-b0ef-75330b29f12a"/>
    <xsd:import namespace="a4304816-cff7-4a3e-8eaa-1dd2f4b669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3d6d-2417-4084-b0ef-75330b29f1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04816-cff7-4a3e-8eaa-1dd2f4b669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9C597E-6F0D-43E5-B17B-37108492FDA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ffa3d6d-2417-4084-b0ef-75330b29f12a"/>
    <ds:schemaRef ds:uri="http://purl.org/dc/terms/"/>
    <ds:schemaRef ds:uri="http://schemas.openxmlformats.org/package/2006/metadata/core-properties"/>
    <ds:schemaRef ds:uri="a4304816-cff7-4a3e-8eaa-1dd2f4b669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BB5243-1959-4C3F-A345-12A7FBB00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fa3d6d-2417-4084-b0ef-75330b29f12a"/>
    <ds:schemaRef ds:uri="a4304816-cff7-4a3e-8eaa-1dd2f4b669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EB5FDE-8083-4CF8-A7A1-87CF2C5750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615</Words>
  <Application>Microsoft Office PowerPoint</Application>
  <PresentationFormat>A3 Paper (297x420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Saira Park</dc:creator>
  <cp:lastModifiedBy>Emma Beniams</cp:lastModifiedBy>
  <cp:revision>208</cp:revision>
  <dcterms:created xsi:type="dcterms:W3CDTF">2022-02-03T18:55:21Z</dcterms:created>
  <dcterms:modified xsi:type="dcterms:W3CDTF">2024-01-17T14:32:43Z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0x010100765A066650F1274F9BAE123F0A704CB9</vt:lpwstr>
  </property>
</Properties>
</file>