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343" r:id="rId4"/>
    <p:sldId id="269" r:id="rId5"/>
    <p:sldId id="339" r:id="rId6"/>
    <p:sldId id="333" r:id="rId7"/>
    <p:sldId id="340" r:id="rId8"/>
    <p:sldId id="295" r:id="rId9"/>
    <p:sldId id="296" r:id="rId10"/>
    <p:sldId id="316" r:id="rId11"/>
    <p:sldId id="274" r:id="rId12"/>
    <p:sldId id="336" r:id="rId13"/>
    <p:sldId id="287" r:id="rId14"/>
    <p:sldId id="298" r:id="rId15"/>
    <p:sldId id="299" r:id="rId16"/>
    <p:sldId id="301" r:id="rId17"/>
    <p:sldId id="330" r:id="rId18"/>
    <p:sldId id="293" r:id="rId19"/>
    <p:sldId id="302" r:id="rId20"/>
    <p:sldId id="303" r:id="rId21"/>
    <p:sldId id="267" r:id="rId22"/>
    <p:sldId id="260" r:id="rId23"/>
    <p:sldId id="337" r:id="rId24"/>
    <p:sldId id="319" r:id="rId25"/>
    <p:sldId id="318" r:id="rId26"/>
    <p:sldId id="262" r:id="rId27"/>
    <p:sldId id="320" r:id="rId28"/>
    <p:sldId id="305" r:id="rId29"/>
    <p:sldId id="344" r:id="rId30"/>
    <p:sldId id="306" r:id="rId31"/>
    <p:sldId id="313" r:id="rId32"/>
    <p:sldId id="321" r:id="rId33"/>
    <p:sldId id="311" r:id="rId34"/>
    <p:sldId id="314" r:id="rId35"/>
    <p:sldId id="312" r:id="rId36"/>
    <p:sldId id="263" r:id="rId37"/>
    <p:sldId id="290" r:id="rId38"/>
    <p:sldId id="326" r:id="rId39"/>
    <p:sldId id="327" r:id="rId40"/>
    <p:sldId id="34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B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38" autoAdjust="0"/>
    <p:restoredTop sz="94660"/>
  </p:normalViewPr>
  <p:slideViewPr>
    <p:cSldViewPr>
      <p:cViewPr varScale="1">
        <p:scale>
          <a:sx n="61" d="100"/>
          <a:sy n="61" d="100"/>
        </p:scale>
        <p:origin x="76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hyperlink" Target="https://www.bihr.org.uk/blog/why-the-human-rights-act-matters-for-children-and-young-people-with-special-educational-needs" TargetMode="External"/><Relationship Id="rId1" Type="http://schemas.openxmlformats.org/officeDocument/2006/relationships/hyperlink" Target="https://www.gov.uk/administrative-appeals-tribunal-decisions/2018-ukut-269-aac-c-c-v-the-governing-body-of-a-school-the-secretary-of-state-for-education-first-interested-party-and-the-national-autistic-society-second-interested-party-sen"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bihr.org.uk/blog/why-the-human-rights-act-matters-for-children-and-young-people-with-special-educational-needs" TargetMode="External"/><Relationship Id="rId1" Type="http://schemas.openxmlformats.org/officeDocument/2006/relationships/hyperlink" Target="https://www.gov.uk/administrative-appeals-tribunal-decisions/2018-ukut-269-aac-c-c-v-the-governing-body-of-a-school-the-secretary-of-state-for-education-first-interested-party-and-the-national-autistic-society-second-interested-party-se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AE64B-E480-4732-A203-1C647328618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7ACD9FA-0166-4BFF-A82A-F4B14DC4900C}">
      <dgm:prSet/>
      <dgm:spPr/>
      <dgm:t>
        <a:bodyPr/>
        <a:lstStyle/>
        <a:p>
          <a:r>
            <a:rPr lang="en-GB"/>
            <a:t>1.5 million children and young people in England have SEND </a:t>
          </a:r>
          <a:endParaRPr lang="en-US"/>
        </a:p>
      </dgm:t>
    </dgm:pt>
    <dgm:pt modelId="{D6C968D7-65A6-474F-9390-FB4FF10326A6}" type="parTrans" cxnId="{29066689-51FA-451E-84ED-9176ACE71131}">
      <dgm:prSet/>
      <dgm:spPr/>
      <dgm:t>
        <a:bodyPr/>
        <a:lstStyle/>
        <a:p>
          <a:endParaRPr lang="en-US"/>
        </a:p>
      </dgm:t>
    </dgm:pt>
    <dgm:pt modelId="{6E5961F3-3D22-41C0-B899-67E5F3EEC91A}" type="sibTrans" cxnId="{29066689-51FA-451E-84ED-9176ACE71131}">
      <dgm:prSet/>
      <dgm:spPr/>
      <dgm:t>
        <a:bodyPr/>
        <a:lstStyle/>
        <a:p>
          <a:endParaRPr lang="en-US"/>
        </a:p>
      </dgm:t>
    </dgm:pt>
    <dgm:pt modelId="{8779B7CD-9F22-4E65-BA29-01C6C971C2F2}">
      <dgm:prSet/>
      <dgm:spPr/>
      <dgm:t>
        <a:bodyPr/>
        <a:lstStyle/>
        <a:p>
          <a:r>
            <a:rPr lang="en-GB"/>
            <a:t>Nearly 1 in 6 children/young people</a:t>
          </a:r>
          <a:endParaRPr lang="en-US"/>
        </a:p>
      </dgm:t>
    </dgm:pt>
    <dgm:pt modelId="{D6D1689E-FC14-4DCE-A1BE-71B6FF30E15C}" type="parTrans" cxnId="{A88B517A-83E1-45BD-96AF-B991DCF17AAF}">
      <dgm:prSet/>
      <dgm:spPr/>
      <dgm:t>
        <a:bodyPr/>
        <a:lstStyle/>
        <a:p>
          <a:endParaRPr lang="en-US"/>
        </a:p>
      </dgm:t>
    </dgm:pt>
    <dgm:pt modelId="{726DA6F8-D14F-4EFA-B7BB-7624DD1987F5}" type="sibTrans" cxnId="{A88B517A-83E1-45BD-96AF-B991DCF17AAF}">
      <dgm:prSet/>
      <dgm:spPr/>
      <dgm:t>
        <a:bodyPr/>
        <a:lstStyle/>
        <a:p>
          <a:endParaRPr lang="en-US"/>
        </a:p>
      </dgm:t>
    </dgm:pt>
    <dgm:pt modelId="{71D069B8-2582-49CF-A2F3-D35CFAF478D0}">
      <dgm:prSet/>
      <dgm:spPr/>
      <dgm:t>
        <a:bodyPr/>
        <a:lstStyle/>
        <a:p>
          <a:r>
            <a:rPr lang="en-GB"/>
            <a:t>In classroom of 30, approx. 5 children/young people</a:t>
          </a:r>
          <a:endParaRPr lang="en-US"/>
        </a:p>
      </dgm:t>
    </dgm:pt>
    <dgm:pt modelId="{A3D179F8-DFF0-4064-84FD-07C9C802615F}" type="parTrans" cxnId="{BBA0E9EC-65EB-4BB9-A6B3-175794D63CA1}">
      <dgm:prSet/>
      <dgm:spPr/>
      <dgm:t>
        <a:bodyPr/>
        <a:lstStyle/>
        <a:p>
          <a:endParaRPr lang="en-US"/>
        </a:p>
      </dgm:t>
    </dgm:pt>
    <dgm:pt modelId="{78D9C72A-5AF6-4BDA-9480-E7C3A4248522}" type="sibTrans" cxnId="{BBA0E9EC-65EB-4BB9-A6B3-175794D63CA1}">
      <dgm:prSet/>
      <dgm:spPr/>
      <dgm:t>
        <a:bodyPr/>
        <a:lstStyle/>
        <a:p>
          <a:endParaRPr lang="en-US"/>
        </a:p>
      </dgm:t>
    </dgm:pt>
    <dgm:pt modelId="{CE641073-280D-4A69-9A1B-393EAAF21B1F}">
      <dgm:prSet/>
      <dgm:spPr/>
      <dgm:t>
        <a:bodyPr/>
        <a:lstStyle/>
        <a:p>
          <a:r>
            <a:rPr lang="en-GB"/>
            <a:t>Increase of 87,000 from 2022</a:t>
          </a:r>
          <a:endParaRPr lang="en-US"/>
        </a:p>
      </dgm:t>
    </dgm:pt>
    <dgm:pt modelId="{48E9A849-7A19-4A30-99CD-2ED23B5FD6A3}" type="parTrans" cxnId="{215E154A-74CF-4112-928D-967536CBFEB3}">
      <dgm:prSet/>
      <dgm:spPr/>
      <dgm:t>
        <a:bodyPr/>
        <a:lstStyle/>
        <a:p>
          <a:endParaRPr lang="en-US"/>
        </a:p>
      </dgm:t>
    </dgm:pt>
    <dgm:pt modelId="{BBE08C67-D64A-47A9-83D3-3BAC5892AAE8}" type="sibTrans" cxnId="{215E154A-74CF-4112-928D-967536CBFEB3}">
      <dgm:prSet/>
      <dgm:spPr/>
      <dgm:t>
        <a:bodyPr/>
        <a:lstStyle/>
        <a:p>
          <a:endParaRPr lang="en-US"/>
        </a:p>
      </dgm:t>
    </dgm:pt>
    <dgm:pt modelId="{98294F1C-0A7B-49A1-B552-E9E3598BD481}">
      <dgm:prSet/>
      <dgm:spPr/>
      <dgm:t>
        <a:bodyPr/>
        <a:lstStyle/>
        <a:p>
          <a:r>
            <a:rPr lang="en-GB"/>
            <a:t>4.3% children and young people have EHCPs</a:t>
          </a:r>
          <a:endParaRPr lang="en-US"/>
        </a:p>
      </dgm:t>
    </dgm:pt>
    <dgm:pt modelId="{86EB6796-06EA-46B4-99A5-D01192FEF99F}" type="parTrans" cxnId="{AB0B4380-4F31-4AE2-B973-FDCD8889DA6D}">
      <dgm:prSet/>
      <dgm:spPr/>
      <dgm:t>
        <a:bodyPr/>
        <a:lstStyle/>
        <a:p>
          <a:endParaRPr lang="en-US"/>
        </a:p>
      </dgm:t>
    </dgm:pt>
    <dgm:pt modelId="{464CD400-B11E-4512-AEC3-8F3512C76D49}" type="sibTrans" cxnId="{AB0B4380-4F31-4AE2-B973-FDCD8889DA6D}">
      <dgm:prSet/>
      <dgm:spPr/>
      <dgm:t>
        <a:bodyPr/>
        <a:lstStyle/>
        <a:p>
          <a:endParaRPr lang="en-US"/>
        </a:p>
      </dgm:t>
    </dgm:pt>
    <dgm:pt modelId="{996C50A2-D188-415F-AF66-D418866ED7DE}">
      <dgm:prSet/>
      <dgm:spPr/>
      <dgm:t>
        <a:bodyPr/>
        <a:lstStyle/>
        <a:p>
          <a:r>
            <a:rPr lang="en-GB"/>
            <a:t>13% children/young people on SEND support without EHC Plans</a:t>
          </a:r>
          <a:endParaRPr lang="en-US"/>
        </a:p>
      </dgm:t>
    </dgm:pt>
    <dgm:pt modelId="{D446D8E0-D851-4B93-B50C-32DABFAE2950}" type="parTrans" cxnId="{D1ACC6F0-A6E6-4EBB-B157-8E1459168250}">
      <dgm:prSet/>
      <dgm:spPr/>
      <dgm:t>
        <a:bodyPr/>
        <a:lstStyle/>
        <a:p>
          <a:endParaRPr lang="en-US"/>
        </a:p>
      </dgm:t>
    </dgm:pt>
    <dgm:pt modelId="{813C9660-D2A7-4A59-B4A8-1C0A8CC4780D}" type="sibTrans" cxnId="{D1ACC6F0-A6E6-4EBB-B157-8E1459168250}">
      <dgm:prSet/>
      <dgm:spPr/>
      <dgm:t>
        <a:bodyPr/>
        <a:lstStyle/>
        <a:p>
          <a:endParaRPr lang="en-US"/>
        </a:p>
      </dgm:t>
    </dgm:pt>
    <dgm:pt modelId="{2E394117-9033-4408-8192-7507D3D8C72E}">
      <dgm:prSet/>
      <dgm:spPr/>
      <dgm:t>
        <a:bodyPr/>
        <a:lstStyle/>
        <a:p>
          <a:r>
            <a:rPr lang="en-GB"/>
            <a:t>(Special Educational Needs in England statistics June 2023)</a:t>
          </a:r>
          <a:endParaRPr lang="en-US"/>
        </a:p>
      </dgm:t>
    </dgm:pt>
    <dgm:pt modelId="{FB2C6B84-41B4-4DE1-909D-2325EC9CC43A}" type="parTrans" cxnId="{050FCF37-1965-44C8-8E15-F6DEC1CFDE86}">
      <dgm:prSet/>
      <dgm:spPr/>
      <dgm:t>
        <a:bodyPr/>
        <a:lstStyle/>
        <a:p>
          <a:endParaRPr lang="en-US"/>
        </a:p>
      </dgm:t>
    </dgm:pt>
    <dgm:pt modelId="{F548299F-4518-475A-89A3-FD96B9DFF451}" type="sibTrans" cxnId="{050FCF37-1965-44C8-8E15-F6DEC1CFDE86}">
      <dgm:prSet/>
      <dgm:spPr/>
      <dgm:t>
        <a:bodyPr/>
        <a:lstStyle/>
        <a:p>
          <a:endParaRPr lang="en-US"/>
        </a:p>
      </dgm:t>
    </dgm:pt>
    <dgm:pt modelId="{304169D7-66B3-4FAD-98F7-60BF03940454}" type="pres">
      <dgm:prSet presAssocID="{B0CAE64B-E480-4732-A203-1C6473286180}" presName="linear" presStyleCnt="0">
        <dgm:presLayoutVars>
          <dgm:animLvl val="lvl"/>
          <dgm:resizeHandles val="exact"/>
        </dgm:presLayoutVars>
      </dgm:prSet>
      <dgm:spPr/>
      <dgm:t>
        <a:bodyPr/>
        <a:lstStyle/>
        <a:p>
          <a:endParaRPr lang="en-US"/>
        </a:p>
      </dgm:t>
    </dgm:pt>
    <dgm:pt modelId="{E63FF4BB-8462-4FF3-A1BE-88EAD3F4958C}" type="pres">
      <dgm:prSet presAssocID="{17ACD9FA-0166-4BFF-A82A-F4B14DC4900C}" presName="parentText" presStyleLbl="node1" presStyleIdx="0" presStyleCnt="7">
        <dgm:presLayoutVars>
          <dgm:chMax val="0"/>
          <dgm:bulletEnabled val="1"/>
        </dgm:presLayoutVars>
      </dgm:prSet>
      <dgm:spPr/>
      <dgm:t>
        <a:bodyPr/>
        <a:lstStyle/>
        <a:p>
          <a:endParaRPr lang="en-US"/>
        </a:p>
      </dgm:t>
    </dgm:pt>
    <dgm:pt modelId="{B5084161-440A-44E2-9279-910A1F74A1F2}" type="pres">
      <dgm:prSet presAssocID="{6E5961F3-3D22-41C0-B899-67E5F3EEC91A}" presName="spacer" presStyleCnt="0"/>
      <dgm:spPr/>
    </dgm:pt>
    <dgm:pt modelId="{8A23FA01-EA84-4134-8B8F-45243FAD29B5}" type="pres">
      <dgm:prSet presAssocID="{8779B7CD-9F22-4E65-BA29-01C6C971C2F2}" presName="parentText" presStyleLbl="node1" presStyleIdx="1" presStyleCnt="7">
        <dgm:presLayoutVars>
          <dgm:chMax val="0"/>
          <dgm:bulletEnabled val="1"/>
        </dgm:presLayoutVars>
      </dgm:prSet>
      <dgm:spPr/>
      <dgm:t>
        <a:bodyPr/>
        <a:lstStyle/>
        <a:p>
          <a:endParaRPr lang="en-US"/>
        </a:p>
      </dgm:t>
    </dgm:pt>
    <dgm:pt modelId="{69C87D8C-9402-414B-B5B1-1F482603A599}" type="pres">
      <dgm:prSet presAssocID="{726DA6F8-D14F-4EFA-B7BB-7624DD1987F5}" presName="spacer" presStyleCnt="0"/>
      <dgm:spPr/>
    </dgm:pt>
    <dgm:pt modelId="{CC27DD0E-C820-4C57-B186-4095C21EEF49}" type="pres">
      <dgm:prSet presAssocID="{71D069B8-2582-49CF-A2F3-D35CFAF478D0}" presName="parentText" presStyleLbl="node1" presStyleIdx="2" presStyleCnt="7">
        <dgm:presLayoutVars>
          <dgm:chMax val="0"/>
          <dgm:bulletEnabled val="1"/>
        </dgm:presLayoutVars>
      </dgm:prSet>
      <dgm:spPr/>
      <dgm:t>
        <a:bodyPr/>
        <a:lstStyle/>
        <a:p>
          <a:endParaRPr lang="en-US"/>
        </a:p>
      </dgm:t>
    </dgm:pt>
    <dgm:pt modelId="{98433C2A-55A3-41C6-BA8C-0CF3A7920B2A}" type="pres">
      <dgm:prSet presAssocID="{78D9C72A-5AF6-4BDA-9480-E7C3A4248522}" presName="spacer" presStyleCnt="0"/>
      <dgm:spPr/>
    </dgm:pt>
    <dgm:pt modelId="{D7AE2E33-4830-4747-93D6-C1712515C758}" type="pres">
      <dgm:prSet presAssocID="{CE641073-280D-4A69-9A1B-393EAAF21B1F}" presName="parentText" presStyleLbl="node1" presStyleIdx="3" presStyleCnt="7">
        <dgm:presLayoutVars>
          <dgm:chMax val="0"/>
          <dgm:bulletEnabled val="1"/>
        </dgm:presLayoutVars>
      </dgm:prSet>
      <dgm:spPr/>
      <dgm:t>
        <a:bodyPr/>
        <a:lstStyle/>
        <a:p>
          <a:endParaRPr lang="en-US"/>
        </a:p>
      </dgm:t>
    </dgm:pt>
    <dgm:pt modelId="{2519F860-B1E7-414A-A2F2-4FFED5BEA8C6}" type="pres">
      <dgm:prSet presAssocID="{BBE08C67-D64A-47A9-83D3-3BAC5892AAE8}" presName="spacer" presStyleCnt="0"/>
      <dgm:spPr/>
    </dgm:pt>
    <dgm:pt modelId="{419BA709-0874-4E52-98A9-EC8E02B13C9D}" type="pres">
      <dgm:prSet presAssocID="{98294F1C-0A7B-49A1-B552-E9E3598BD481}" presName="parentText" presStyleLbl="node1" presStyleIdx="4" presStyleCnt="7">
        <dgm:presLayoutVars>
          <dgm:chMax val="0"/>
          <dgm:bulletEnabled val="1"/>
        </dgm:presLayoutVars>
      </dgm:prSet>
      <dgm:spPr/>
      <dgm:t>
        <a:bodyPr/>
        <a:lstStyle/>
        <a:p>
          <a:endParaRPr lang="en-US"/>
        </a:p>
      </dgm:t>
    </dgm:pt>
    <dgm:pt modelId="{627FDBF8-0C19-4485-B694-9F859F0366EF}" type="pres">
      <dgm:prSet presAssocID="{464CD400-B11E-4512-AEC3-8F3512C76D49}" presName="spacer" presStyleCnt="0"/>
      <dgm:spPr/>
    </dgm:pt>
    <dgm:pt modelId="{F789B13A-66A7-4077-A51C-E86BFC3EDD2B}" type="pres">
      <dgm:prSet presAssocID="{996C50A2-D188-415F-AF66-D418866ED7DE}" presName="parentText" presStyleLbl="node1" presStyleIdx="5" presStyleCnt="7">
        <dgm:presLayoutVars>
          <dgm:chMax val="0"/>
          <dgm:bulletEnabled val="1"/>
        </dgm:presLayoutVars>
      </dgm:prSet>
      <dgm:spPr/>
      <dgm:t>
        <a:bodyPr/>
        <a:lstStyle/>
        <a:p>
          <a:endParaRPr lang="en-US"/>
        </a:p>
      </dgm:t>
    </dgm:pt>
    <dgm:pt modelId="{948C5634-7087-4F92-90AE-825E7FDC982D}" type="pres">
      <dgm:prSet presAssocID="{813C9660-D2A7-4A59-B4A8-1C0A8CC4780D}" presName="spacer" presStyleCnt="0"/>
      <dgm:spPr/>
    </dgm:pt>
    <dgm:pt modelId="{4A049051-12BB-4136-8044-5C0171BEDC62}" type="pres">
      <dgm:prSet presAssocID="{2E394117-9033-4408-8192-7507D3D8C72E}" presName="parentText" presStyleLbl="node1" presStyleIdx="6" presStyleCnt="7">
        <dgm:presLayoutVars>
          <dgm:chMax val="0"/>
          <dgm:bulletEnabled val="1"/>
        </dgm:presLayoutVars>
      </dgm:prSet>
      <dgm:spPr/>
      <dgm:t>
        <a:bodyPr/>
        <a:lstStyle/>
        <a:p>
          <a:endParaRPr lang="en-US"/>
        </a:p>
      </dgm:t>
    </dgm:pt>
  </dgm:ptLst>
  <dgm:cxnLst>
    <dgm:cxn modelId="{95F3F062-523D-452F-A44D-B3BA1DA3D358}" type="presOf" srcId="{996C50A2-D188-415F-AF66-D418866ED7DE}" destId="{F789B13A-66A7-4077-A51C-E86BFC3EDD2B}" srcOrd="0" destOrd="0" presId="urn:microsoft.com/office/officeart/2005/8/layout/vList2"/>
    <dgm:cxn modelId="{AB0B4380-4F31-4AE2-B973-FDCD8889DA6D}" srcId="{B0CAE64B-E480-4732-A203-1C6473286180}" destId="{98294F1C-0A7B-49A1-B552-E9E3598BD481}" srcOrd="4" destOrd="0" parTransId="{86EB6796-06EA-46B4-99A5-D01192FEF99F}" sibTransId="{464CD400-B11E-4512-AEC3-8F3512C76D49}"/>
    <dgm:cxn modelId="{050FCF37-1965-44C8-8E15-F6DEC1CFDE86}" srcId="{B0CAE64B-E480-4732-A203-1C6473286180}" destId="{2E394117-9033-4408-8192-7507D3D8C72E}" srcOrd="6" destOrd="0" parTransId="{FB2C6B84-41B4-4DE1-909D-2325EC9CC43A}" sibTransId="{F548299F-4518-475A-89A3-FD96B9DFF451}"/>
    <dgm:cxn modelId="{EDBCDBAB-5628-4D2D-B811-9562C7CE0B93}" type="presOf" srcId="{71D069B8-2582-49CF-A2F3-D35CFAF478D0}" destId="{CC27DD0E-C820-4C57-B186-4095C21EEF49}" srcOrd="0" destOrd="0" presId="urn:microsoft.com/office/officeart/2005/8/layout/vList2"/>
    <dgm:cxn modelId="{D470D838-F0AD-4802-8CBA-E4C41EC93528}" type="presOf" srcId="{8779B7CD-9F22-4E65-BA29-01C6C971C2F2}" destId="{8A23FA01-EA84-4134-8B8F-45243FAD29B5}" srcOrd="0" destOrd="0" presId="urn:microsoft.com/office/officeart/2005/8/layout/vList2"/>
    <dgm:cxn modelId="{215E154A-74CF-4112-928D-967536CBFEB3}" srcId="{B0CAE64B-E480-4732-A203-1C6473286180}" destId="{CE641073-280D-4A69-9A1B-393EAAF21B1F}" srcOrd="3" destOrd="0" parTransId="{48E9A849-7A19-4A30-99CD-2ED23B5FD6A3}" sibTransId="{BBE08C67-D64A-47A9-83D3-3BAC5892AAE8}"/>
    <dgm:cxn modelId="{29066689-51FA-451E-84ED-9176ACE71131}" srcId="{B0CAE64B-E480-4732-A203-1C6473286180}" destId="{17ACD9FA-0166-4BFF-A82A-F4B14DC4900C}" srcOrd="0" destOrd="0" parTransId="{D6C968D7-65A6-474F-9390-FB4FF10326A6}" sibTransId="{6E5961F3-3D22-41C0-B899-67E5F3EEC91A}"/>
    <dgm:cxn modelId="{D1ACC6F0-A6E6-4EBB-B157-8E1459168250}" srcId="{B0CAE64B-E480-4732-A203-1C6473286180}" destId="{996C50A2-D188-415F-AF66-D418866ED7DE}" srcOrd="5" destOrd="0" parTransId="{D446D8E0-D851-4B93-B50C-32DABFAE2950}" sibTransId="{813C9660-D2A7-4A59-B4A8-1C0A8CC4780D}"/>
    <dgm:cxn modelId="{BA3B1218-D088-4330-BF3E-29E06D34B0CD}" type="presOf" srcId="{B0CAE64B-E480-4732-A203-1C6473286180}" destId="{304169D7-66B3-4FAD-98F7-60BF03940454}" srcOrd="0" destOrd="0" presId="urn:microsoft.com/office/officeart/2005/8/layout/vList2"/>
    <dgm:cxn modelId="{64FCF890-3980-46B8-86FC-36B12C6FD2BB}" type="presOf" srcId="{2E394117-9033-4408-8192-7507D3D8C72E}" destId="{4A049051-12BB-4136-8044-5C0171BEDC62}" srcOrd="0" destOrd="0" presId="urn:microsoft.com/office/officeart/2005/8/layout/vList2"/>
    <dgm:cxn modelId="{03FCF056-3B87-42DB-A00A-7C6E83E2BA35}" type="presOf" srcId="{CE641073-280D-4A69-9A1B-393EAAF21B1F}" destId="{D7AE2E33-4830-4747-93D6-C1712515C758}" srcOrd="0" destOrd="0" presId="urn:microsoft.com/office/officeart/2005/8/layout/vList2"/>
    <dgm:cxn modelId="{BBA0E9EC-65EB-4BB9-A6B3-175794D63CA1}" srcId="{B0CAE64B-E480-4732-A203-1C6473286180}" destId="{71D069B8-2582-49CF-A2F3-D35CFAF478D0}" srcOrd="2" destOrd="0" parTransId="{A3D179F8-DFF0-4064-84FD-07C9C802615F}" sibTransId="{78D9C72A-5AF6-4BDA-9480-E7C3A4248522}"/>
    <dgm:cxn modelId="{A88B517A-83E1-45BD-96AF-B991DCF17AAF}" srcId="{B0CAE64B-E480-4732-A203-1C6473286180}" destId="{8779B7CD-9F22-4E65-BA29-01C6C971C2F2}" srcOrd="1" destOrd="0" parTransId="{D6D1689E-FC14-4DCE-A1BE-71B6FF30E15C}" sibTransId="{726DA6F8-D14F-4EFA-B7BB-7624DD1987F5}"/>
    <dgm:cxn modelId="{382CB010-4ADE-4F18-AB09-5A612EB8ED5D}" type="presOf" srcId="{17ACD9FA-0166-4BFF-A82A-F4B14DC4900C}" destId="{E63FF4BB-8462-4FF3-A1BE-88EAD3F4958C}" srcOrd="0" destOrd="0" presId="urn:microsoft.com/office/officeart/2005/8/layout/vList2"/>
    <dgm:cxn modelId="{55BA82BF-05BB-44E4-A4C1-4AB7019C0C8C}" type="presOf" srcId="{98294F1C-0A7B-49A1-B552-E9E3598BD481}" destId="{419BA709-0874-4E52-98A9-EC8E02B13C9D}" srcOrd="0" destOrd="0" presId="urn:microsoft.com/office/officeart/2005/8/layout/vList2"/>
    <dgm:cxn modelId="{709A5E12-5E7F-4AB8-9344-17AB2E33F6BF}" type="presParOf" srcId="{304169D7-66B3-4FAD-98F7-60BF03940454}" destId="{E63FF4BB-8462-4FF3-A1BE-88EAD3F4958C}" srcOrd="0" destOrd="0" presId="urn:microsoft.com/office/officeart/2005/8/layout/vList2"/>
    <dgm:cxn modelId="{2AD7517B-DADB-40F3-B045-935864541B67}" type="presParOf" srcId="{304169D7-66B3-4FAD-98F7-60BF03940454}" destId="{B5084161-440A-44E2-9279-910A1F74A1F2}" srcOrd="1" destOrd="0" presId="urn:microsoft.com/office/officeart/2005/8/layout/vList2"/>
    <dgm:cxn modelId="{818B32C5-FCBF-41D3-8263-4A9666E4F2D8}" type="presParOf" srcId="{304169D7-66B3-4FAD-98F7-60BF03940454}" destId="{8A23FA01-EA84-4134-8B8F-45243FAD29B5}" srcOrd="2" destOrd="0" presId="urn:microsoft.com/office/officeart/2005/8/layout/vList2"/>
    <dgm:cxn modelId="{0C9C47A6-6B15-4172-87BF-9C0D9339DC2C}" type="presParOf" srcId="{304169D7-66B3-4FAD-98F7-60BF03940454}" destId="{69C87D8C-9402-414B-B5B1-1F482603A599}" srcOrd="3" destOrd="0" presId="urn:microsoft.com/office/officeart/2005/8/layout/vList2"/>
    <dgm:cxn modelId="{97EDE7EA-5D7A-4DF4-84F7-EEE2502C6F86}" type="presParOf" srcId="{304169D7-66B3-4FAD-98F7-60BF03940454}" destId="{CC27DD0E-C820-4C57-B186-4095C21EEF49}" srcOrd="4" destOrd="0" presId="urn:microsoft.com/office/officeart/2005/8/layout/vList2"/>
    <dgm:cxn modelId="{E563F923-EB28-430A-AFC5-64B7A385305E}" type="presParOf" srcId="{304169D7-66B3-4FAD-98F7-60BF03940454}" destId="{98433C2A-55A3-41C6-BA8C-0CF3A7920B2A}" srcOrd="5" destOrd="0" presId="urn:microsoft.com/office/officeart/2005/8/layout/vList2"/>
    <dgm:cxn modelId="{76DF7724-C01A-4BFE-BF0A-4A7349D22C10}" type="presParOf" srcId="{304169D7-66B3-4FAD-98F7-60BF03940454}" destId="{D7AE2E33-4830-4747-93D6-C1712515C758}" srcOrd="6" destOrd="0" presId="urn:microsoft.com/office/officeart/2005/8/layout/vList2"/>
    <dgm:cxn modelId="{9AB4A7EE-B926-4350-BB1B-54D0A94080AA}" type="presParOf" srcId="{304169D7-66B3-4FAD-98F7-60BF03940454}" destId="{2519F860-B1E7-414A-A2F2-4FFED5BEA8C6}" srcOrd="7" destOrd="0" presId="urn:microsoft.com/office/officeart/2005/8/layout/vList2"/>
    <dgm:cxn modelId="{53D9C7D3-C4F8-4360-9822-AF1A543B3186}" type="presParOf" srcId="{304169D7-66B3-4FAD-98F7-60BF03940454}" destId="{419BA709-0874-4E52-98A9-EC8E02B13C9D}" srcOrd="8" destOrd="0" presId="urn:microsoft.com/office/officeart/2005/8/layout/vList2"/>
    <dgm:cxn modelId="{D563CC28-9706-4423-80C9-8D83D0311203}" type="presParOf" srcId="{304169D7-66B3-4FAD-98F7-60BF03940454}" destId="{627FDBF8-0C19-4485-B694-9F859F0366EF}" srcOrd="9" destOrd="0" presId="urn:microsoft.com/office/officeart/2005/8/layout/vList2"/>
    <dgm:cxn modelId="{CCC0167D-EE6D-4868-A424-103F074694AA}" type="presParOf" srcId="{304169D7-66B3-4FAD-98F7-60BF03940454}" destId="{F789B13A-66A7-4077-A51C-E86BFC3EDD2B}" srcOrd="10" destOrd="0" presId="urn:microsoft.com/office/officeart/2005/8/layout/vList2"/>
    <dgm:cxn modelId="{E9DBC9B2-0DE4-4B62-B6D1-3A3191A9DEF1}" type="presParOf" srcId="{304169D7-66B3-4FAD-98F7-60BF03940454}" destId="{948C5634-7087-4F92-90AE-825E7FDC982D}" srcOrd="11" destOrd="0" presId="urn:microsoft.com/office/officeart/2005/8/layout/vList2"/>
    <dgm:cxn modelId="{7F57DA22-1F23-48B8-A903-B7AB1C19DB4B}" type="presParOf" srcId="{304169D7-66B3-4FAD-98F7-60BF03940454}" destId="{4A049051-12BB-4136-8044-5C0171BEDC6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CBA105-5D55-4C82-97C8-1EB05A84FF48}"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0CD08130-5202-4E13-B920-9B3C70134F24}">
      <dgm:prSet/>
      <dgm:spPr/>
      <dgm:t>
        <a:bodyPr/>
        <a:lstStyle/>
        <a:p>
          <a:r>
            <a:rPr lang="en-GB"/>
            <a:t>Child or young person centred and ‘not expressed from a service perspective’ </a:t>
          </a:r>
          <a:endParaRPr lang="en-US"/>
        </a:p>
      </dgm:t>
    </dgm:pt>
    <dgm:pt modelId="{6A665D19-AD38-48B4-8F06-B938A0452A23}" type="parTrans" cxnId="{B12A37BC-DA8D-4DA4-94CF-C27A18F2BDC2}">
      <dgm:prSet/>
      <dgm:spPr/>
      <dgm:t>
        <a:bodyPr/>
        <a:lstStyle/>
        <a:p>
          <a:endParaRPr lang="en-US"/>
        </a:p>
      </dgm:t>
    </dgm:pt>
    <dgm:pt modelId="{55AD7B65-4DD6-49A5-A6B1-1FA6FCA04CF8}" type="sibTrans" cxnId="{B12A37BC-DA8D-4DA4-94CF-C27A18F2BDC2}">
      <dgm:prSet/>
      <dgm:spPr/>
      <dgm:t>
        <a:bodyPr/>
        <a:lstStyle/>
        <a:p>
          <a:endParaRPr lang="en-US"/>
        </a:p>
      </dgm:t>
    </dgm:pt>
    <dgm:pt modelId="{DF55F862-36EA-4A37-995A-5473062FC42E}">
      <dgm:prSet/>
      <dgm:spPr/>
      <dgm:t>
        <a:bodyPr/>
        <a:lstStyle/>
        <a:p>
          <a:r>
            <a:rPr lang="en-GB"/>
            <a:t>Outcomes are not a description of the service being provided </a:t>
          </a:r>
          <a:endParaRPr lang="en-US"/>
        </a:p>
      </dgm:t>
    </dgm:pt>
    <dgm:pt modelId="{FE777C5E-E9DC-40B2-B741-D7910C39B0B5}" type="parTrans" cxnId="{982375E8-0E1D-4795-8666-6CCD5F87FA92}">
      <dgm:prSet/>
      <dgm:spPr/>
      <dgm:t>
        <a:bodyPr/>
        <a:lstStyle/>
        <a:p>
          <a:endParaRPr lang="en-US"/>
        </a:p>
      </dgm:t>
    </dgm:pt>
    <dgm:pt modelId="{3B43A440-CC05-4306-ADCB-9E19AEEAD11A}" type="sibTrans" cxnId="{982375E8-0E1D-4795-8666-6CCD5F87FA92}">
      <dgm:prSet/>
      <dgm:spPr/>
      <dgm:t>
        <a:bodyPr/>
        <a:lstStyle/>
        <a:p>
          <a:endParaRPr lang="en-US"/>
        </a:p>
      </dgm:t>
    </dgm:pt>
    <dgm:pt modelId="{39C8670A-0E38-4AF2-BF8A-60551671323D}">
      <dgm:prSet/>
      <dgm:spPr/>
      <dgm:t>
        <a:bodyPr/>
        <a:lstStyle/>
        <a:p>
          <a:r>
            <a:rPr lang="en-GB" dirty="0"/>
            <a:t>Outcomes are </a:t>
          </a:r>
          <a:r>
            <a:rPr lang="en-GB" b="1" dirty="0"/>
            <a:t>the benefit or difference made to a child or young person as a result of an intervention</a:t>
          </a:r>
          <a:r>
            <a:rPr lang="en-GB" dirty="0"/>
            <a:t>.</a:t>
          </a:r>
          <a:endParaRPr lang="en-US" dirty="0"/>
        </a:p>
      </dgm:t>
    </dgm:pt>
    <dgm:pt modelId="{4938ABEF-BC43-42D1-84EB-B0F92A9A0509}" type="parTrans" cxnId="{52D961D5-F01D-4FCA-BA39-F5BCC6FBEA60}">
      <dgm:prSet/>
      <dgm:spPr/>
      <dgm:t>
        <a:bodyPr/>
        <a:lstStyle/>
        <a:p>
          <a:endParaRPr lang="en-US"/>
        </a:p>
      </dgm:t>
    </dgm:pt>
    <dgm:pt modelId="{E1C7903E-F2DA-4126-8E09-C4343FA97D1E}" type="sibTrans" cxnId="{52D961D5-F01D-4FCA-BA39-F5BCC6FBEA60}">
      <dgm:prSet/>
      <dgm:spPr/>
      <dgm:t>
        <a:bodyPr/>
        <a:lstStyle/>
        <a:p>
          <a:endParaRPr lang="en-US"/>
        </a:p>
      </dgm:t>
    </dgm:pt>
    <dgm:pt modelId="{FF67E4A2-64FF-49BE-BE9C-7626F08F4528}">
      <dgm:prSet/>
      <dgm:spPr/>
      <dgm:t>
        <a:bodyPr/>
        <a:lstStyle/>
        <a:p>
          <a:r>
            <a:rPr lang="en-GB" dirty="0"/>
            <a:t>From 14 years onwards must include </a:t>
          </a:r>
          <a:r>
            <a:rPr lang="en-GB" b="1" dirty="0"/>
            <a:t>Preparing for Adulthood </a:t>
          </a:r>
          <a:r>
            <a:rPr lang="en-GB" dirty="0"/>
            <a:t>outcomes, however this should also be a focus in EHC Plans from the earliest years. </a:t>
          </a:r>
          <a:endParaRPr lang="en-US" dirty="0"/>
        </a:p>
      </dgm:t>
    </dgm:pt>
    <dgm:pt modelId="{C82D4829-4421-41DA-AE15-2D06A1257692}" type="parTrans" cxnId="{F42F209D-A5F4-444C-AFD9-D18061038B9A}">
      <dgm:prSet/>
      <dgm:spPr/>
      <dgm:t>
        <a:bodyPr/>
        <a:lstStyle/>
        <a:p>
          <a:endParaRPr lang="en-US"/>
        </a:p>
      </dgm:t>
    </dgm:pt>
    <dgm:pt modelId="{07209697-EF19-4948-82E4-B7AA3805F755}" type="sibTrans" cxnId="{F42F209D-A5F4-444C-AFD9-D18061038B9A}">
      <dgm:prSet/>
      <dgm:spPr/>
      <dgm:t>
        <a:bodyPr/>
        <a:lstStyle/>
        <a:p>
          <a:endParaRPr lang="en-US"/>
        </a:p>
      </dgm:t>
    </dgm:pt>
    <dgm:pt modelId="{DE0F910B-1273-4842-B821-086B8C39184E}">
      <dgm:prSet/>
      <dgm:spPr/>
      <dgm:t>
        <a:bodyPr/>
        <a:lstStyle/>
        <a:p>
          <a:r>
            <a:rPr lang="en-GB"/>
            <a:t>Must specify what needs to be achieved by end of a phase or stage </a:t>
          </a:r>
          <a:endParaRPr lang="en-US"/>
        </a:p>
      </dgm:t>
    </dgm:pt>
    <dgm:pt modelId="{0398186D-B1B4-4CD0-95F4-CBE534379D7F}" type="parTrans" cxnId="{3C4A594C-92E7-4EAB-B0AB-5729E21A35C8}">
      <dgm:prSet/>
      <dgm:spPr/>
      <dgm:t>
        <a:bodyPr/>
        <a:lstStyle/>
        <a:p>
          <a:endParaRPr lang="en-US"/>
        </a:p>
      </dgm:t>
    </dgm:pt>
    <dgm:pt modelId="{FDC543C8-226D-45C6-BC3B-6F9DF4E20A3E}" type="sibTrans" cxnId="{3C4A594C-92E7-4EAB-B0AB-5729E21A35C8}">
      <dgm:prSet/>
      <dgm:spPr/>
      <dgm:t>
        <a:bodyPr/>
        <a:lstStyle/>
        <a:p>
          <a:endParaRPr lang="en-US"/>
        </a:p>
      </dgm:t>
    </dgm:pt>
    <dgm:pt modelId="{7C604F81-B868-469A-9C1E-6F87D2515FCC}">
      <dgm:prSet/>
      <dgm:spPr/>
      <dgm:t>
        <a:bodyPr/>
        <a:lstStyle/>
        <a:p>
          <a:r>
            <a:rPr lang="en-GB"/>
            <a:t>Must be specific, measurable, achievable, realistic and time bound (</a:t>
          </a:r>
          <a:r>
            <a:rPr lang="en-GB" b="1"/>
            <a:t>SMART</a:t>
          </a:r>
          <a:r>
            <a:rPr lang="en-GB"/>
            <a:t>). </a:t>
          </a:r>
          <a:endParaRPr lang="en-US"/>
        </a:p>
      </dgm:t>
    </dgm:pt>
    <dgm:pt modelId="{621599D4-7A29-4895-934F-B0519D7E8C8D}" type="parTrans" cxnId="{A3F0024B-BE47-4E08-8D7A-277CDB6AB398}">
      <dgm:prSet/>
      <dgm:spPr/>
      <dgm:t>
        <a:bodyPr/>
        <a:lstStyle/>
        <a:p>
          <a:endParaRPr lang="en-US"/>
        </a:p>
      </dgm:t>
    </dgm:pt>
    <dgm:pt modelId="{35C89C0A-D2BB-4535-B38B-A7001AF9B524}" type="sibTrans" cxnId="{A3F0024B-BE47-4E08-8D7A-277CDB6AB398}">
      <dgm:prSet/>
      <dgm:spPr/>
      <dgm:t>
        <a:bodyPr/>
        <a:lstStyle/>
        <a:p>
          <a:endParaRPr lang="en-US"/>
        </a:p>
      </dgm:t>
    </dgm:pt>
    <dgm:pt modelId="{6EF30DD1-C4B5-43BE-B62E-03BAE0BB3296}" type="pres">
      <dgm:prSet presAssocID="{92CBA105-5D55-4C82-97C8-1EB05A84FF48}" presName="vert0" presStyleCnt="0">
        <dgm:presLayoutVars>
          <dgm:dir/>
          <dgm:animOne val="branch"/>
          <dgm:animLvl val="lvl"/>
        </dgm:presLayoutVars>
      </dgm:prSet>
      <dgm:spPr/>
      <dgm:t>
        <a:bodyPr/>
        <a:lstStyle/>
        <a:p>
          <a:endParaRPr lang="en-US"/>
        </a:p>
      </dgm:t>
    </dgm:pt>
    <dgm:pt modelId="{BECCFF7C-8269-4EE9-93A2-D5A8E0DA6E40}" type="pres">
      <dgm:prSet presAssocID="{0CD08130-5202-4E13-B920-9B3C70134F24}" presName="thickLine" presStyleLbl="alignNode1" presStyleIdx="0" presStyleCnt="6"/>
      <dgm:spPr/>
    </dgm:pt>
    <dgm:pt modelId="{149B2618-F153-415E-9885-D9A1E8077C32}" type="pres">
      <dgm:prSet presAssocID="{0CD08130-5202-4E13-B920-9B3C70134F24}" presName="horz1" presStyleCnt="0"/>
      <dgm:spPr/>
    </dgm:pt>
    <dgm:pt modelId="{C6964DC3-3EB2-4ECB-A0F2-631FD50ABA8E}" type="pres">
      <dgm:prSet presAssocID="{0CD08130-5202-4E13-B920-9B3C70134F24}" presName="tx1" presStyleLbl="revTx" presStyleIdx="0" presStyleCnt="6"/>
      <dgm:spPr/>
      <dgm:t>
        <a:bodyPr/>
        <a:lstStyle/>
        <a:p>
          <a:endParaRPr lang="en-US"/>
        </a:p>
      </dgm:t>
    </dgm:pt>
    <dgm:pt modelId="{6DBF3ABA-8BB7-4E43-A5C4-C92CC898222F}" type="pres">
      <dgm:prSet presAssocID="{0CD08130-5202-4E13-B920-9B3C70134F24}" presName="vert1" presStyleCnt="0"/>
      <dgm:spPr/>
    </dgm:pt>
    <dgm:pt modelId="{0BC4F070-DB03-438C-8C43-9E654EB06D36}" type="pres">
      <dgm:prSet presAssocID="{DF55F862-36EA-4A37-995A-5473062FC42E}" presName="thickLine" presStyleLbl="alignNode1" presStyleIdx="1" presStyleCnt="6"/>
      <dgm:spPr/>
    </dgm:pt>
    <dgm:pt modelId="{D788EEC4-92C8-4437-9E44-4C39B2C10A49}" type="pres">
      <dgm:prSet presAssocID="{DF55F862-36EA-4A37-995A-5473062FC42E}" presName="horz1" presStyleCnt="0"/>
      <dgm:spPr/>
    </dgm:pt>
    <dgm:pt modelId="{770CFAF7-741C-4CB2-B4B9-EB79BE4FFA83}" type="pres">
      <dgm:prSet presAssocID="{DF55F862-36EA-4A37-995A-5473062FC42E}" presName="tx1" presStyleLbl="revTx" presStyleIdx="1" presStyleCnt="6"/>
      <dgm:spPr/>
      <dgm:t>
        <a:bodyPr/>
        <a:lstStyle/>
        <a:p>
          <a:endParaRPr lang="en-US"/>
        </a:p>
      </dgm:t>
    </dgm:pt>
    <dgm:pt modelId="{7643917D-2566-450A-A4EF-BF99F25A5D35}" type="pres">
      <dgm:prSet presAssocID="{DF55F862-36EA-4A37-995A-5473062FC42E}" presName="vert1" presStyleCnt="0"/>
      <dgm:spPr/>
    </dgm:pt>
    <dgm:pt modelId="{CCD594DB-219C-46A4-AC8F-F88038020F0C}" type="pres">
      <dgm:prSet presAssocID="{39C8670A-0E38-4AF2-BF8A-60551671323D}" presName="thickLine" presStyleLbl="alignNode1" presStyleIdx="2" presStyleCnt="6"/>
      <dgm:spPr/>
    </dgm:pt>
    <dgm:pt modelId="{48EBAE60-6AB6-446F-B59C-065DF939D33D}" type="pres">
      <dgm:prSet presAssocID="{39C8670A-0E38-4AF2-BF8A-60551671323D}" presName="horz1" presStyleCnt="0"/>
      <dgm:spPr/>
    </dgm:pt>
    <dgm:pt modelId="{E10F2123-377C-4621-9844-245F44CC29D6}" type="pres">
      <dgm:prSet presAssocID="{39C8670A-0E38-4AF2-BF8A-60551671323D}" presName="tx1" presStyleLbl="revTx" presStyleIdx="2" presStyleCnt="6"/>
      <dgm:spPr/>
      <dgm:t>
        <a:bodyPr/>
        <a:lstStyle/>
        <a:p>
          <a:endParaRPr lang="en-US"/>
        </a:p>
      </dgm:t>
    </dgm:pt>
    <dgm:pt modelId="{5E313E8E-F85D-4CBF-A9E2-DD757751F7B7}" type="pres">
      <dgm:prSet presAssocID="{39C8670A-0E38-4AF2-BF8A-60551671323D}" presName="vert1" presStyleCnt="0"/>
      <dgm:spPr/>
    </dgm:pt>
    <dgm:pt modelId="{6ED91F88-B044-4BDF-996C-FB2E96611184}" type="pres">
      <dgm:prSet presAssocID="{FF67E4A2-64FF-49BE-BE9C-7626F08F4528}" presName="thickLine" presStyleLbl="alignNode1" presStyleIdx="3" presStyleCnt="6"/>
      <dgm:spPr/>
    </dgm:pt>
    <dgm:pt modelId="{6D2B5CDC-356B-468B-A6A6-8781AD463856}" type="pres">
      <dgm:prSet presAssocID="{FF67E4A2-64FF-49BE-BE9C-7626F08F4528}" presName="horz1" presStyleCnt="0"/>
      <dgm:spPr/>
    </dgm:pt>
    <dgm:pt modelId="{86E3D22A-3A75-4960-8AF7-AE62C32FEDA6}" type="pres">
      <dgm:prSet presAssocID="{FF67E4A2-64FF-49BE-BE9C-7626F08F4528}" presName="tx1" presStyleLbl="revTx" presStyleIdx="3" presStyleCnt="6"/>
      <dgm:spPr/>
      <dgm:t>
        <a:bodyPr/>
        <a:lstStyle/>
        <a:p>
          <a:endParaRPr lang="en-US"/>
        </a:p>
      </dgm:t>
    </dgm:pt>
    <dgm:pt modelId="{CF8DBE0F-6B75-48CA-9048-98EEA7F60E00}" type="pres">
      <dgm:prSet presAssocID="{FF67E4A2-64FF-49BE-BE9C-7626F08F4528}" presName="vert1" presStyleCnt="0"/>
      <dgm:spPr/>
    </dgm:pt>
    <dgm:pt modelId="{BD5D955B-E3E2-4B0D-904D-B58F87A9156A}" type="pres">
      <dgm:prSet presAssocID="{DE0F910B-1273-4842-B821-086B8C39184E}" presName="thickLine" presStyleLbl="alignNode1" presStyleIdx="4" presStyleCnt="6"/>
      <dgm:spPr/>
    </dgm:pt>
    <dgm:pt modelId="{8E0ADB4F-ED66-40D7-B432-43F57D43940F}" type="pres">
      <dgm:prSet presAssocID="{DE0F910B-1273-4842-B821-086B8C39184E}" presName="horz1" presStyleCnt="0"/>
      <dgm:spPr/>
    </dgm:pt>
    <dgm:pt modelId="{70E39E98-71C0-45FE-9602-267CE083AD0B}" type="pres">
      <dgm:prSet presAssocID="{DE0F910B-1273-4842-B821-086B8C39184E}" presName="tx1" presStyleLbl="revTx" presStyleIdx="4" presStyleCnt="6"/>
      <dgm:spPr/>
      <dgm:t>
        <a:bodyPr/>
        <a:lstStyle/>
        <a:p>
          <a:endParaRPr lang="en-US"/>
        </a:p>
      </dgm:t>
    </dgm:pt>
    <dgm:pt modelId="{4BB17651-B007-401E-BF85-48CFCA095187}" type="pres">
      <dgm:prSet presAssocID="{DE0F910B-1273-4842-B821-086B8C39184E}" presName="vert1" presStyleCnt="0"/>
      <dgm:spPr/>
    </dgm:pt>
    <dgm:pt modelId="{CF194935-220E-4EA7-AFCC-C14D621093E3}" type="pres">
      <dgm:prSet presAssocID="{7C604F81-B868-469A-9C1E-6F87D2515FCC}" presName="thickLine" presStyleLbl="alignNode1" presStyleIdx="5" presStyleCnt="6"/>
      <dgm:spPr/>
    </dgm:pt>
    <dgm:pt modelId="{E7EB21D9-A624-4907-A2CD-716DDC96FC9C}" type="pres">
      <dgm:prSet presAssocID="{7C604F81-B868-469A-9C1E-6F87D2515FCC}" presName="horz1" presStyleCnt="0"/>
      <dgm:spPr/>
    </dgm:pt>
    <dgm:pt modelId="{F0430E61-A683-4688-9CC2-38C4467E29E5}" type="pres">
      <dgm:prSet presAssocID="{7C604F81-B868-469A-9C1E-6F87D2515FCC}" presName="tx1" presStyleLbl="revTx" presStyleIdx="5" presStyleCnt="6"/>
      <dgm:spPr/>
      <dgm:t>
        <a:bodyPr/>
        <a:lstStyle/>
        <a:p>
          <a:endParaRPr lang="en-US"/>
        </a:p>
      </dgm:t>
    </dgm:pt>
    <dgm:pt modelId="{1B58942F-6B43-4B82-8E51-1ABD5EFDC56D}" type="pres">
      <dgm:prSet presAssocID="{7C604F81-B868-469A-9C1E-6F87D2515FCC}" presName="vert1" presStyleCnt="0"/>
      <dgm:spPr/>
    </dgm:pt>
  </dgm:ptLst>
  <dgm:cxnLst>
    <dgm:cxn modelId="{F42F209D-A5F4-444C-AFD9-D18061038B9A}" srcId="{92CBA105-5D55-4C82-97C8-1EB05A84FF48}" destId="{FF67E4A2-64FF-49BE-BE9C-7626F08F4528}" srcOrd="3" destOrd="0" parTransId="{C82D4829-4421-41DA-AE15-2D06A1257692}" sibTransId="{07209697-EF19-4948-82E4-B7AA3805F755}"/>
    <dgm:cxn modelId="{72973ADB-F482-4853-9231-715C2F97618D}" type="presOf" srcId="{FF67E4A2-64FF-49BE-BE9C-7626F08F4528}" destId="{86E3D22A-3A75-4960-8AF7-AE62C32FEDA6}" srcOrd="0" destOrd="0" presId="urn:microsoft.com/office/officeart/2008/layout/LinedList"/>
    <dgm:cxn modelId="{6BEE31BA-875E-4278-9FBB-2A4A20F5B65F}" type="presOf" srcId="{92CBA105-5D55-4C82-97C8-1EB05A84FF48}" destId="{6EF30DD1-C4B5-43BE-B62E-03BAE0BB3296}" srcOrd="0" destOrd="0" presId="urn:microsoft.com/office/officeart/2008/layout/LinedList"/>
    <dgm:cxn modelId="{2BEB5AC7-7C68-4AC6-BD68-FF9F620255F8}" type="presOf" srcId="{0CD08130-5202-4E13-B920-9B3C70134F24}" destId="{C6964DC3-3EB2-4ECB-A0F2-631FD50ABA8E}" srcOrd="0" destOrd="0" presId="urn:microsoft.com/office/officeart/2008/layout/LinedList"/>
    <dgm:cxn modelId="{3C4A594C-92E7-4EAB-B0AB-5729E21A35C8}" srcId="{92CBA105-5D55-4C82-97C8-1EB05A84FF48}" destId="{DE0F910B-1273-4842-B821-086B8C39184E}" srcOrd="4" destOrd="0" parTransId="{0398186D-B1B4-4CD0-95F4-CBE534379D7F}" sibTransId="{FDC543C8-226D-45C6-BC3B-6F9DF4E20A3E}"/>
    <dgm:cxn modelId="{52D961D5-F01D-4FCA-BA39-F5BCC6FBEA60}" srcId="{92CBA105-5D55-4C82-97C8-1EB05A84FF48}" destId="{39C8670A-0E38-4AF2-BF8A-60551671323D}" srcOrd="2" destOrd="0" parTransId="{4938ABEF-BC43-42D1-84EB-B0F92A9A0509}" sibTransId="{E1C7903E-F2DA-4126-8E09-C4343FA97D1E}"/>
    <dgm:cxn modelId="{014E8E29-944D-4FC1-9660-8CBC477DA45B}" type="presOf" srcId="{7C604F81-B868-469A-9C1E-6F87D2515FCC}" destId="{F0430E61-A683-4688-9CC2-38C4467E29E5}" srcOrd="0" destOrd="0" presId="urn:microsoft.com/office/officeart/2008/layout/LinedList"/>
    <dgm:cxn modelId="{A3F0024B-BE47-4E08-8D7A-277CDB6AB398}" srcId="{92CBA105-5D55-4C82-97C8-1EB05A84FF48}" destId="{7C604F81-B868-469A-9C1E-6F87D2515FCC}" srcOrd="5" destOrd="0" parTransId="{621599D4-7A29-4895-934F-B0519D7E8C8D}" sibTransId="{35C89C0A-D2BB-4535-B38B-A7001AF9B524}"/>
    <dgm:cxn modelId="{99EFBDCA-698C-447C-9677-C29CD96C5E7B}" type="presOf" srcId="{39C8670A-0E38-4AF2-BF8A-60551671323D}" destId="{E10F2123-377C-4621-9844-245F44CC29D6}" srcOrd="0" destOrd="0" presId="urn:microsoft.com/office/officeart/2008/layout/LinedList"/>
    <dgm:cxn modelId="{B12A37BC-DA8D-4DA4-94CF-C27A18F2BDC2}" srcId="{92CBA105-5D55-4C82-97C8-1EB05A84FF48}" destId="{0CD08130-5202-4E13-B920-9B3C70134F24}" srcOrd="0" destOrd="0" parTransId="{6A665D19-AD38-48B4-8F06-B938A0452A23}" sibTransId="{55AD7B65-4DD6-49A5-A6B1-1FA6FCA04CF8}"/>
    <dgm:cxn modelId="{8295FC7B-9FCA-43CA-A2E6-2D9EA73DD3B8}" type="presOf" srcId="{DE0F910B-1273-4842-B821-086B8C39184E}" destId="{70E39E98-71C0-45FE-9602-267CE083AD0B}" srcOrd="0" destOrd="0" presId="urn:microsoft.com/office/officeart/2008/layout/LinedList"/>
    <dgm:cxn modelId="{227727D4-7CCE-4AC9-BF70-D0462516F4F3}" type="presOf" srcId="{DF55F862-36EA-4A37-995A-5473062FC42E}" destId="{770CFAF7-741C-4CB2-B4B9-EB79BE4FFA83}" srcOrd="0" destOrd="0" presId="urn:microsoft.com/office/officeart/2008/layout/LinedList"/>
    <dgm:cxn modelId="{982375E8-0E1D-4795-8666-6CCD5F87FA92}" srcId="{92CBA105-5D55-4C82-97C8-1EB05A84FF48}" destId="{DF55F862-36EA-4A37-995A-5473062FC42E}" srcOrd="1" destOrd="0" parTransId="{FE777C5E-E9DC-40B2-B741-D7910C39B0B5}" sibTransId="{3B43A440-CC05-4306-ADCB-9E19AEEAD11A}"/>
    <dgm:cxn modelId="{09EB3395-A84E-4C36-A8C0-5CC6D7C9E2E4}" type="presParOf" srcId="{6EF30DD1-C4B5-43BE-B62E-03BAE0BB3296}" destId="{BECCFF7C-8269-4EE9-93A2-D5A8E0DA6E40}" srcOrd="0" destOrd="0" presId="urn:microsoft.com/office/officeart/2008/layout/LinedList"/>
    <dgm:cxn modelId="{627ACCBC-795A-42CA-BB32-1EE41C16D1E7}" type="presParOf" srcId="{6EF30DD1-C4B5-43BE-B62E-03BAE0BB3296}" destId="{149B2618-F153-415E-9885-D9A1E8077C32}" srcOrd="1" destOrd="0" presId="urn:microsoft.com/office/officeart/2008/layout/LinedList"/>
    <dgm:cxn modelId="{5FC7AA55-786C-48E0-A3F1-61CB5C420F68}" type="presParOf" srcId="{149B2618-F153-415E-9885-D9A1E8077C32}" destId="{C6964DC3-3EB2-4ECB-A0F2-631FD50ABA8E}" srcOrd="0" destOrd="0" presId="urn:microsoft.com/office/officeart/2008/layout/LinedList"/>
    <dgm:cxn modelId="{BFEE9CA0-4555-4DFE-B159-5D25C1CBE6E2}" type="presParOf" srcId="{149B2618-F153-415E-9885-D9A1E8077C32}" destId="{6DBF3ABA-8BB7-4E43-A5C4-C92CC898222F}" srcOrd="1" destOrd="0" presId="urn:microsoft.com/office/officeart/2008/layout/LinedList"/>
    <dgm:cxn modelId="{7035A303-7052-42E3-BF92-3D9C804E9499}" type="presParOf" srcId="{6EF30DD1-C4B5-43BE-B62E-03BAE0BB3296}" destId="{0BC4F070-DB03-438C-8C43-9E654EB06D36}" srcOrd="2" destOrd="0" presId="urn:microsoft.com/office/officeart/2008/layout/LinedList"/>
    <dgm:cxn modelId="{07A66365-53EB-4C05-A545-36990ADD949E}" type="presParOf" srcId="{6EF30DD1-C4B5-43BE-B62E-03BAE0BB3296}" destId="{D788EEC4-92C8-4437-9E44-4C39B2C10A49}" srcOrd="3" destOrd="0" presId="urn:microsoft.com/office/officeart/2008/layout/LinedList"/>
    <dgm:cxn modelId="{3ECA761F-AE69-40C0-ABDB-445FBAA5BEFD}" type="presParOf" srcId="{D788EEC4-92C8-4437-9E44-4C39B2C10A49}" destId="{770CFAF7-741C-4CB2-B4B9-EB79BE4FFA83}" srcOrd="0" destOrd="0" presId="urn:microsoft.com/office/officeart/2008/layout/LinedList"/>
    <dgm:cxn modelId="{D84B5186-14D5-40CA-9592-CC720F2478B0}" type="presParOf" srcId="{D788EEC4-92C8-4437-9E44-4C39B2C10A49}" destId="{7643917D-2566-450A-A4EF-BF99F25A5D35}" srcOrd="1" destOrd="0" presId="urn:microsoft.com/office/officeart/2008/layout/LinedList"/>
    <dgm:cxn modelId="{C099DCF9-6C5B-430F-8B9E-5292197FEEB0}" type="presParOf" srcId="{6EF30DD1-C4B5-43BE-B62E-03BAE0BB3296}" destId="{CCD594DB-219C-46A4-AC8F-F88038020F0C}" srcOrd="4" destOrd="0" presId="urn:microsoft.com/office/officeart/2008/layout/LinedList"/>
    <dgm:cxn modelId="{C9FB5AF8-7C13-4A13-A40B-F301A1AE4EBE}" type="presParOf" srcId="{6EF30DD1-C4B5-43BE-B62E-03BAE0BB3296}" destId="{48EBAE60-6AB6-446F-B59C-065DF939D33D}" srcOrd="5" destOrd="0" presId="urn:microsoft.com/office/officeart/2008/layout/LinedList"/>
    <dgm:cxn modelId="{6BC54864-6402-41FE-B8A8-C36530CCA1EF}" type="presParOf" srcId="{48EBAE60-6AB6-446F-B59C-065DF939D33D}" destId="{E10F2123-377C-4621-9844-245F44CC29D6}" srcOrd="0" destOrd="0" presId="urn:microsoft.com/office/officeart/2008/layout/LinedList"/>
    <dgm:cxn modelId="{9D64E621-2341-4818-A38E-D829826B5B86}" type="presParOf" srcId="{48EBAE60-6AB6-446F-B59C-065DF939D33D}" destId="{5E313E8E-F85D-4CBF-A9E2-DD757751F7B7}" srcOrd="1" destOrd="0" presId="urn:microsoft.com/office/officeart/2008/layout/LinedList"/>
    <dgm:cxn modelId="{97EEA3A4-1EBA-4992-B8D6-43DCEE7ACE28}" type="presParOf" srcId="{6EF30DD1-C4B5-43BE-B62E-03BAE0BB3296}" destId="{6ED91F88-B044-4BDF-996C-FB2E96611184}" srcOrd="6" destOrd="0" presId="urn:microsoft.com/office/officeart/2008/layout/LinedList"/>
    <dgm:cxn modelId="{83911E32-F5D1-4636-9858-51B1AB7EABD6}" type="presParOf" srcId="{6EF30DD1-C4B5-43BE-B62E-03BAE0BB3296}" destId="{6D2B5CDC-356B-468B-A6A6-8781AD463856}" srcOrd="7" destOrd="0" presId="urn:microsoft.com/office/officeart/2008/layout/LinedList"/>
    <dgm:cxn modelId="{28384D46-87AD-4FDB-81FE-D29C52EB2793}" type="presParOf" srcId="{6D2B5CDC-356B-468B-A6A6-8781AD463856}" destId="{86E3D22A-3A75-4960-8AF7-AE62C32FEDA6}" srcOrd="0" destOrd="0" presId="urn:microsoft.com/office/officeart/2008/layout/LinedList"/>
    <dgm:cxn modelId="{77DED022-D879-4956-8E30-5FD5E0425574}" type="presParOf" srcId="{6D2B5CDC-356B-468B-A6A6-8781AD463856}" destId="{CF8DBE0F-6B75-48CA-9048-98EEA7F60E00}" srcOrd="1" destOrd="0" presId="urn:microsoft.com/office/officeart/2008/layout/LinedList"/>
    <dgm:cxn modelId="{13AE0281-4E37-4028-987C-BDD9D821039A}" type="presParOf" srcId="{6EF30DD1-C4B5-43BE-B62E-03BAE0BB3296}" destId="{BD5D955B-E3E2-4B0D-904D-B58F87A9156A}" srcOrd="8" destOrd="0" presId="urn:microsoft.com/office/officeart/2008/layout/LinedList"/>
    <dgm:cxn modelId="{D7940FFE-446D-4E03-B42F-CBA78634F7B6}" type="presParOf" srcId="{6EF30DD1-C4B5-43BE-B62E-03BAE0BB3296}" destId="{8E0ADB4F-ED66-40D7-B432-43F57D43940F}" srcOrd="9" destOrd="0" presId="urn:microsoft.com/office/officeart/2008/layout/LinedList"/>
    <dgm:cxn modelId="{2C379364-3916-4EDA-A085-74A6591F5088}" type="presParOf" srcId="{8E0ADB4F-ED66-40D7-B432-43F57D43940F}" destId="{70E39E98-71C0-45FE-9602-267CE083AD0B}" srcOrd="0" destOrd="0" presId="urn:microsoft.com/office/officeart/2008/layout/LinedList"/>
    <dgm:cxn modelId="{88A5254E-0CFE-48CE-8D05-27595976349E}" type="presParOf" srcId="{8E0ADB4F-ED66-40D7-B432-43F57D43940F}" destId="{4BB17651-B007-401E-BF85-48CFCA095187}" srcOrd="1" destOrd="0" presId="urn:microsoft.com/office/officeart/2008/layout/LinedList"/>
    <dgm:cxn modelId="{D7E6649E-3DBA-4222-86BE-96A1941B1649}" type="presParOf" srcId="{6EF30DD1-C4B5-43BE-B62E-03BAE0BB3296}" destId="{CF194935-220E-4EA7-AFCC-C14D621093E3}" srcOrd="10" destOrd="0" presId="urn:microsoft.com/office/officeart/2008/layout/LinedList"/>
    <dgm:cxn modelId="{268561E4-80D1-4577-B70B-D81180087F34}" type="presParOf" srcId="{6EF30DD1-C4B5-43BE-B62E-03BAE0BB3296}" destId="{E7EB21D9-A624-4907-A2CD-716DDC96FC9C}" srcOrd="11" destOrd="0" presId="urn:microsoft.com/office/officeart/2008/layout/LinedList"/>
    <dgm:cxn modelId="{CE6DC6D5-3BBE-4E0E-A1CC-0371D0A4F3F1}" type="presParOf" srcId="{E7EB21D9-A624-4907-A2CD-716DDC96FC9C}" destId="{F0430E61-A683-4688-9CC2-38C4467E29E5}" srcOrd="0" destOrd="0" presId="urn:microsoft.com/office/officeart/2008/layout/LinedList"/>
    <dgm:cxn modelId="{2FC50D0E-ADF9-4BA3-A2C8-D17882E461A6}" type="presParOf" srcId="{E7EB21D9-A624-4907-A2CD-716DDC96FC9C}" destId="{1B58942F-6B43-4B82-8E51-1ABD5EFDC5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59C08C-F39E-4DF4-AB1D-EBD0A5368C5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B056C9D-9D8C-4B01-A034-03F0FAE6761D}">
      <dgm:prSet/>
      <dgm:spPr/>
      <dgm:t>
        <a:bodyPr/>
        <a:lstStyle/>
        <a:p>
          <a:r>
            <a:rPr lang="en-GB"/>
            <a:t>By the end of KS4, Edina (14 years old) will be able to move around her community safely.</a:t>
          </a:r>
          <a:endParaRPr lang="en-US"/>
        </a:p>
      </dgm:t>
    </dgm:pt>
    <dgm:pt modelId="{231FC432-A09A-439A-A695-A1294FB76C57}" type="parTrans" cxnId="{96B3FE25-2CF4-47D0-ABA6-F6BDC986255F}">
      <dgm:prSet/>
      <dgm:spPr/>
      <dgm:t>
        <a:bodyPr/>
        <a:lstStyle/>
        <a:p>
          <a:endParaRPr lang="en-US"/>
        </a:p>
      </dgm:t>
    </dgm:pt>
    <dgm:pt modelId="{1F3B3D7D-C929-42A9-892A-8686751FC596}" type="sibTrans" cxnId="{96B3FE25-2CF4-47D0-ABA6-F6BDC986255F}">
      <dgm:prSet/>
      <dgm:spPr/>
      <dgm:t>
        <a:bodyPr/>
        <a:lstStyle/>
        <a:p>
          <a:endParaRPr lang="en-US"/>
        </a:p>
      </dgm:t>
    </dgm:pt>
    <dgm:pt modelId="{CEF64932-6FD0-4BB9-801C-9B6D31B2F7DE}">
      <dgm:prSet/>
      <dgm:spPr/>
      <dgm:t>
        <a:bodyPr/>
        <a:lstStyle/>
        <a:p>
          <a:r>
            <a:rPr lang="en-GB"/>
            <a:t>She will:</a:t>
          </a:r>
          <a:endParaRPr lang="en-US"/>
        </a:p>
      </dgm:t>
    </dgm:pt>
    <dgm:pt modelId="{FE6CC09D-6D3E-45C5-B795-DFA3287A6661}" type="parTrans" cxnId="{4E4FFCEC-E9BF-4733-B5D1-BB7AF1EFA82F}">
      <dgm:prSet/>
      <dgm:spPr/>
      <dgm:t>
        <a:bodyPr/>
        <a:lstStyle/>
        <a:p>
          <a:endParaRPr lang="en-US"/>
        </a:p>
      </dgm:t>
    </dgm:pt>
    <dgm:pt modelId="{6D0C2665-A52B-4452-A678-B3BE59FCF6C0}" type="sibTrans" cxnId="{4E4FFCEC-E9BF-4733-B5D1-BB7AF1EFA82F}">
      <dgm:prSet/>
      <dgm:spPr/>
      <dgm:t>
        <a:bodyPr/>
        <a:lstStyle/>
        <a:p>
          <a:endParaRPr lang="en-US"/>
        </a:p>
      </dgm:t>
    </dgm:pt>
    <dgm:pt modelId="{EB1BAB71-EA60-41D4-B770-E64BB562705B}">
      <dgm:prSet/>
      <dgm:spPr/>
      <dgm:t>
        <a:bodyPr/>
        <a:lstStyle/>
        <a:p>
          <a:r>
            <a:rPr lang="en-GB"/>
            <a:t>Walk independently to and from the bus stop, school and local club.</a:t>
          </a:r>
          <a:endParaRPr lang="en-US"/>
        </a:p>
      </dgm:t>
    </dgm:pt>
    <dgm:pt modelId="{3105D913-7A96-4370-9741-89A3A8F411B8}" type="parTrans" cxnId="{64E3D76D-9662-4EAA-88F8-D5238D960BB1}">
      <dgm:prSet/>
      <dgm:spPr/>
      <dgm:t>
        <a:bodyPr/>
        <a:lstStyle/>
        <a:p>
          <a:endParaRPr lang="en-US"/>
        </a:p>
      </dgm:t>
    </dgm:pt>
    <dgm:pt modelId="{9AB96F35-07E7-4B33-B87E-11BE122C5D47}" type="sibTrans" cxnId="{64E3D76D-9662-4EAA-88F8-D5238D960BB1}">
      <dgm:prSet/>
      <dgm:spPr/>
      <dgm:t>
        <a:bodyPr/>
        <a:lstStyle/>
        <a:p>
          <a:endParaRPr lang="en-US"/>
        </a:p>
      </dgm:t>
    </dgm:pt>
    <dgm:pt modelId="{986F48AF-89BD-461E-8029-D80726442D65}">
      <dgm:prSet/>
      <dgm:spPr/>
      <dgm:t>
        <a:bodyPr/>
        <a:lstStyle/>
        <a:p>
          <a:r>
            <a:rPr lang="en-GB"/>
            <a:t>Explain what she will do if she gets lost.</a:t>
          </a:r>
          <a:endParaRPr lang="en-US"/>
        </a:p>
      </dgm:t>
    </dgm:pt>
    <dgm:pt modelId="{19D36BD8-D66C-48DB-9A44-8DC62E0AADD5}" type="parTrans" cxnId="{1D57237C-7F8A-469A-9FA3-E018CDC7D4D3}">
      <dgm:prSet/>
      <dgm:spPr/>
      <dgm:t>
        <a:bodyPr/>
        <a:lstStyle/>
        <a:p>
          <a:endParaRPr lang="en-US"/>
        </a:p>
      </dgm:t>
    </dgm:pt>
    <dgm:pt modelId="{B0F3B304-70D4-41BF-9172-D8E4D026A094}" type="sibTrans" cxnId="{1D57237C-7F8A-469A-9FA3-E018CDC7D4D3}">
      <dgm:prSet/>
      <dgm:spPr/>
      <dgm:t>
        <a:bodyPr/>
        <a:lstStyle/>
        <a:p>
          <a:endParaRPr lang="en-US"/>
        </a:p>
      </dgm:t>
    </dgm:pt>
    <dgm:pt modelId="{C61343E2-A229-4AB8-B8CC-EDC9A439116C}">
      <dgm:prSet/>
      <dgm:spPr/>
      <dgm:t>
        <a:bodyPr/>
        <a:lstStyle/>
        <a:p>
          <a:r>
            <a:rPr lang="en-GB"/>
            <a:t>Reliably recognise key symbols and words that are part of her everyday environment.</a:t>
          </a:r>
          <a:endParaRPr lang="en-US"/>
        </a:p>
      </dgm:t>
    </dgm:pt>
    <dgm:pt modelId="{7201198E-E7AE-4474-91C6-DC42AF603C2E}" type="parTrans" cxnId="{0A853DDC-68DA-47A7-84E2-5F32070C51AE}">
      <dgm:prSet/>
      <dgm:spPr/>
      <dgm:t>
        <a:bodyPr/>
        <a:lstStyle/>
        <a:p>
          <a:endParaRPr lang="en-US"/>
        </a:p>
      </dgm:t>
    </dgm:pt>
    <dgm:pt modelId="{F70518F6-962A-491D-A4DF-FFC1648A2DC4}" type="sibTrans" cxnId="{0A853DDC-68DA-47A7-84E2-5F32070C51AE}">
      <dgm:prSet/>
      <dgm:spPr/>
      <dgm:t>
        <a:bodyPr/>
        <a:lstStyle/>
        <a:p>
          <a:endParaRPr lang="en-US"/>
        </a:p>
      </dgm:t>
    </dgm:pt>
    <dgm:pt modelId="{2EA50532-1F1C-4032-B327-D2F1598DE40B}" type="pres">
      <dgm:prSet presAssocID="{0159C08C-F39E-4DF4-AB1D-EBD0A5368C54}" presName="linear" presStyleCnt="0">
        <dgm:presLayoutVars>
          <dgm:animLvl val="lvl"/>
          <dgm:resizeHandles val="exact"/>
        </dgm:presLayoutVars>
      </dgm:prSet>
      <dgm:spPr/>
      <dgm:t>
        <a:bodyPr/>
        <a:lstStyle/>
        <a:p>
          <a:endParaRPr lang="en-US"/>
        </a:p>
      </dgm:t>
    </dgm:pt>
    <dgm:pt modelId="{8DA10C8F-B611-4B03-B326-BE69B52A16BD}" type="pres">
      <dgm:prSet presAssocID="{8B056C9D-9D8C-4B01-A034-03F0FAE6761D}" presName="parentText" presStyleLbl="node1" presStyleIdx="0" presStyleCnt="5">
        <dgm:presLayoutVars>
          <dgm:chMax val="0"/>
          <dgm:bulletEnabled val="1"/>
        </dgm:presLayoutVars>
      </dgm:prSet>
      <dgm:spPr/>
      <dgm:t>
        <a:bodyPr/>
        <a:lstStyle/>
        <a:p>
          <a:endParaRPr lang="en-US"/>
        </a:p>
      </dgm:t>
    </dgm:pt>
    <dgm:pt modelId="{86CEBC58-5022-4561-B400-253166AFD6B1}" type="pres">
      <dgm:prSet presAssocID="{1F3B3D7D-C929-42A9-892A-8686751FC596}" presName="spacer" presStyleCnt="0"/>
      <dgm:spPr/>
    </dgm:pt>
    <dgm:pt modelId="{D72FB156-2867-499C-A8CE-58DE5A179E57}" type="pres">
      <dgm:prSet presAssocID="{CEF64932-6FD0-4BB9-801C-9B6D31B2F7DE}" presName="parentText" presStyleLbl="node1" presStyleIdx="1" presStyleCnt="5">
        <dgm:presLayoutVars>
          <dgm:chMax val="0"/>
          <dgm:bulletEnabled val="1"/>
        </dgm:presLayoutVars>
      </dgm:prSet>
      <dgm:spPr/>
      <dgm:t>
        <a:bodyPr/>
        <a:lstStyle/>
        <a:p>
          <a:endParaRPr lang="en-US"/>
        </a:p>
      </dgm:t>
    </dgm:pt>
    <dgm:pt modelId="{FB3BD9D8-2655-4256-81CD-C82F8DE41A6F}" type="pres">
      <dgm:prSet presAssocID="{6D0C2665-A52B-4452-A678-B3BE59FCF6C0}" presName="spacer" presStyleCnt="0"/>
      <dgm:spPr/>
    </dgm:pt>
    <dgm:pt modelId="{ACFAACD4-F8DA-46DA-8087-D372F712E063}" type="pres">
      <dgm:prSet presAssocID="{EB1BAB71-EA60-41D4-B770-E64BB562705B}" presName="parentText" presStyleLbl="node1" presStyleIdx="2" presStyleCnt="5">
        <dgm:presLayoutVars>
          <dgm:chMax val="0"/>
          <dgm:bulletEnabled val="1"/>
        </dgm:presLayoutVars>
      </dgm:prSet>
      <dgm:spPr/>
      <dgm:t>
        <a:bodyPr/>
        <a:lstStyle/>
        <a:p>
          <a:endParaRPr lang="en-US"/>
        </a:p>
      </dgm:t>
    </dgm:pt>
    <dgm:pt modelId="{CB668BCB-22CF-4B85-B5F7-44CE69A8153A}" type="pres">
      <dgm:prSet presAssocID="{9AB96F35-07E7-4B33-B87E-11BE122C5D47}" presName="spacer" presStyleCnt="0"/>
      <dgm:spPr/>
    </dgm:pt>
    <dgm:pt modelId="{D114A1B3-D9A9-4B7D-AFA9-6D44909BD1BF}" type="pres">
      <dgm:prSet presAssocID="{986F48AF-89BD-461E-8029-D80726442D65}" presName="parentText" presStyleLbl="node1" presStyleIdx="3" presStyleCnt="5">
        <dgm:presLayoutVars>
          <dgm:chMax val="0"/>
          <dgm:bulletEnabled val="1"/>
        </dgm:presLayoutVars>
      </dgm:prSet>
      <dgm:spPr/>
      <dgm:t>
        <a:bodyPr/>
        <a:lstStyle/>
        <a:p>
          <a:endParaRPr lang="en-US"/>
        </a:p>
      </dgm:t>
    </dgm:pt>
    <dgm:pt modelId="{7818D176-728D-4920-8220-FE17030EED9A}" type="pres">
      <dgm:prSet presAssocID="{B0F3B304-70D4-41BF-9172-D8E4D026A094}" presName="spacer" presStyleCnt="0"/>
      <dgm:spPr/>
    </dgm:pt>
    <dgm:pt modelId="{EBC872BC-7CD4-4CCF-ACDD-C648FDE2BA6B}" type="pres">
      <dgm:prSet presAssocID="{C61343E2-A229-4AB8-B8CC-EDC9A439116C}" presName="parentText" presStyleLbl="node1" presStyleIdx="4" presStyleCnt="5">
        <dgm:presLayoutVars>
          <dgm:chMax val="0"/>
          <dgm:bulletEnabled val="1"/>
        </dgm:presLayoutVars>
      </dgm:prSet>
      <dgm:spPr/>
      <dgm:t>
        <a:bodyPr/>
        <a:lstStyle/>
        <a:p>
          <a:endParaRPr lang="en-US"/>
        </a:p>
      </dgm:t>
    </dgm:pt>
  </dgm:ptLst>
  <dgm:cxnLst>
    <dgm:cxn modelId="{26B1C851-E70D-486E-9D7A-1D750B30E53D}" type="presOf" srcId="{8B056C9D-9D8C-4B01-A034-03F0FAE6761D}" destId="{8DA10C8F-B611-4B03-B326-BE69B52A16BD}" srcOrd="0" destOrd="0" presId="urn:microsoft.com/office/officeart/2005/8/layout/vList2"/>
    <dgm:cxn modelId="{96B3FE25-2CF4-47D0-ABA6-F6BDC986255F}" srcId="{0159C08C-F39E-4DF4-AB1D-EBD0A5368C54}" destId="{8B056C9D-9D8C-4B01-A034-03F0FAE6761D}" srcOrd="0" destOrd="0" parTransId="{231FC432-A09A-439A-A695-A1294FB76C57}" sibTransId="{1F3B3D7D-C929-42A9-892A-8686751FC596}"/>
    <dgm:cxn modelId="{1D57237C-7F8A-469A-9FA3-E018CDC7D4D3}" srcId="{0159C08C-F39E-4DF4-AB1D-EBD0A5368C54}" destId="{986F48AF-89BD-461E-8029-D80726442D65}" srcOrd="3" destOrd="0" parTransId="{19D36BD8-D66C-48DB-9A44-8DC62E0AADD5}" sibTransId="{B0F3B304-70D4-41BF-9172-D8E4D026A094}"/>
    <dgm:cxn modelId="{6071D8C8-C440-4E8A-899B-8880EADD415F}" type="presOf" srcId="{CEF64932-6FD0-4BB9-801C-9B6D31B2F7DE}" destId="{D72FB156-2867-499C-A8CE-58DE5A179E57}" srcOrd="0" destOrd="0" presId="urn:microsoft.com/office/officeart/2005/8/layout/vList2"/>
    <dgm:cxn modelId="{64E3D76D-9662-4EAA-88F8-D5238D960BB1}" srcId="{0159C08C-F39E-4DF4-AB1D-EBD0A5368C54}" destId="{EB1BAB71-EA60-41D4-B770-E64BB562705B}" srcOrd="2" destOrd="0" parTransId="{3105D913-7A96-4370-9741-89A3A8F411B8}" sibTransId="{9AB96F35-07E7-4B33-B87E-11BE122C5D47}"/>
    <dgm:cxn modelId="{C43811AB-C440-45CB-924B-10F5F59ECB1D}" type="presOf" srcId="{EB1BAB71-EA60-41D4-B770-E64BB562705B}" destId="{ACFAACD4-F8DA-46DA-8087-D372F712E063}" srcOrd="0" destOrd="0" presId="urn:microsoft.com/office/officeart/2005/8/layout/vList2"/>
    <dgm:cxn modelId="{4E4FFCEC-E9BF-4733-B5D1-BB7AF1EFA82F}" srcId="{0159C08C-F39E-4DF4-AB1D-EBD0A5368C54}" destId="{CEF64932-6FD0-4BB9-801C-9B6D31B2F7DE}" srcOrd="1" destOrd="0" parTransId="{FE6CC09D-6D3E-45C5-B795-DFA3287A6661}" sibTransId="{6D0C2665-A52B-4452-A678-B3BE59FCF6C0}"/>
    <dgm:cxn modelId="{BADADC09-D802-4281-957C-FD9E3BD7890D}" type="presOf" srcId="{0159C08C-F39E-4DF4-AB1D-EBD0A5368C54}" destId="{2EA50532-1F1C-4032-B327-D2F1598DE40B}" srcOrd="0" destOrd="0" presId="urn:microsoft.com/office/officeart/2005/8/layout/vList2"/>
    <dgm:cxn modelId="{0A853DDC-68DA-47A7-84E2-5F32070C51AE}" srcId="{0159C08C-F39E-4DF4-AB1D-EBD0A5368C54}" destId="{C61343E2-A229-4AB8-B8CC-EDC9A439116C}" srcOrd="4" destOrd="0" parTransId="{7201198E-E7AE-4474-91C6-DC42AF603C2E}" sibTransId="{F70518F6-962A-491D-A4DF-FFC1648A2DC4}"/>
    <dgm:cxn modelId="{90A02022-AAB0-4A2D-B6B6-910578241C09}" type="presOf" srcId="{986F48AF-89BD-461E-8029-D80726442D65}" destId="{D114A1B3-D9A9-4B7D-AFA9-6D44909BD1BF}" srcOrd="0" destOrd="0" presId="urn:microsoft.com/office/officeart/2005/8/layout/vList2"/>
    <dgm:cxn modelId="{70FA90AF-5BCF-41C3-B838-E55FA1896D78}" type="presOf" srcId="{C61343E2-A229-4AB8-B8CC-EDC9A439116C}" destId="{EBC872BC-7CD4-4CCF-ACDD-C648FDE2BA6B}" srcOrd="0" destOrd="0" presId="urn:microsoft.com/office/officeart/2005/8/layout/vList2"/>
    <dgm:cxn modelId="{952286FC-82FB-402B-9FA8-9378DB0CAB40}" type="presParOf" srcId="{2EA50532-1F1C-4032-B327-D2F1598DE40B}" destId="{8DA10C8F-B611-4B03-B326-BE69B52A16BD}" srcOrd="0" destOrd="0" presId="urn:microsoft.com/office/officeart/2005/8/layout/vList2"/>
    <dgm:cxn modelId="{C4879336-E666-4F80-9ECB-76F36CD6AFAB}" type="presParOf" srcId="{2EA50532-1F1C-4032-B327-D2F1598DE40B}" destId="{86CEBC58-5022-4561-B400-253166AFD6B1}" srcOrd="1" destOrd="0" presId="urn:microsoft.com/office/officeart/2005/8/layout/vList2"/>
    <dgm:cxn modelId="{6EE4A2EB-C9A5-4231-966E-1F8A7B591D13}" type="presParOf" srcId="{2EA50532-1F1C-4032-B327-D2F1598DE40B}" destId="{D72FB156-2867-499C-A8CE-58DE5A179E57}" srcOrd="2" destOrd="0" presId="urn:microsoft.com/office/officeart/2005/8/layout/vList2"/>
    <dgm:cxn modelId="{FA0C559D-A86F-4F42-983B-284417E378F0}" type="presParOf" srcId="{2EA50532-1F1C-4032-B327-D2F1598DE40B}" destId="{FB3BD9D8-2655-4256-81CD-C82F8DE41A6F}" srcOrd="3" destOrd="0" presId="urn:microsoft.com/office/officeart/2005/8/layout/vList2"/>
    <dgm:cxn modelId="{2A15A3E3-BD9D-48B6-8DE7-F709293A4322}" type="presParOf" srcId="{2EA50532-1F1C-4032-B327-D2F1598DE40B}" destId="{ACFAACD4-F8DA-46DA-8087-D372F712E063}" srcOrd="4" destOrd="0" presId="urn:microsoft.com/office/officeart/2005/8/layout/vList2"/>
    <dgm:cxn modelId="{F07F993D-E27C-42F6-91A9-5DD6E76E9505}" type="presParOf" srcId="{2EA50532-1F1C-4032-B327-D2F1598DE40B}" destId="{CB668BCB-22CF-4B85-B5F7-44CE69A8153A}" srcOrd="5" destOrd="0" presId="urn:microsoft.com/office/officeart/2005/8/layout/vList2"/>
    <dgm:cxn modelId="{9E436C06-3E09-4D3C-8FF8-E35A23A5836F}" type="presParOf" srcId="{2EA50532-1F1C-4032-B327-D2F1598DE40B}" destId="{D114A1B3-D9A9-4B7D-AFA9-6D44909BD1BF}" srcOrd="6" destOrd="0" presId="urn:microsoft.com/office/officeart/2005/8/layout/vList2"/>
    <dgm:cxn modelId="{AB17A669-45ED-45DE-91EE-BA8D67A5349B}" type="presParOf" srcId="{2EA50532-1F1C-4032-B327-D2F1598DE40B}" destId="{7818D176-728D-4920-8220-FE17030EED9A}" srcOrd="7" destOrd="0" presId="urn:microsoft.com/office/officeart/2005/8/layout/vList2"/>
    <dgm:cxn modelId="{E01EA2A2-7E5B-4A5E-8142-5AB50B99D271}" type="presParOf" srcId="{2EA50532-1F1C-4032-B327-D2F1598DE40B}" destId="{EBC872BC-7CD4-4CCF-ACDD-C648FDE2BA6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E6E22D-A1CA-4F65-9727-B6B602D3AE3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3DCADF2-1CF8-4A9D-890F-ECA1661A99FE}">
      <dgm:prSet/>
      <dgm:spPr/>
      <dgm:t>
        <a:bodyPr/>
        <a:lstStyle/>
        <a:p>
          <a:r>
            <a:rPr lang="en-GB" dirty="0"/>
            <a:t>how we define ‘outcomes’ in relation to children/YP with SEND</a:t>
          </a:r>
          <a:endParaRPr lang="en-US" dirty="0"/>
        </a:p>
      </dgm:t>
    </dgm:pt>
    <dgm:pt modelId="{54EA44C9-DBA1-45B2-9EF5-8783AE179CE7}" type="parTrans" cxnId="{16D912F3-B311-4A5F-A0FE-68C3686D79EC}">
      <dgm:prSet/>
      <dgm:spPr/>
      <dgm:t>
        <a:bodyPr/>
        <a:lstStyle/>
        <a:p>
          <a:endParaRPr lang="en-US"/>
        </a:p>
      </dgm:t>
    </dgm:pt>
    <dgm:pt modelId="{3E78C2F9-E85F-454C-AFCD-28E96950E026}" type="sibTrans" cxnId="{16D912F3-B311-4A5F-A0FE-68C3686D79EC}">
      <dgm:prSet/>
      <dgm:spPr/>
      <dgm:t>
        <a:bodyPr/>
        <a:lstStyle/>
        <a:p>
          <a:endParaRPr lang="en-US"/>
        </a:p>
      </dgm:t>
    </dgm:pt>
    <dgm:pt modelId="{2908664B-61B0-41A8-BBEA-3CEDF7184405}">
      <dgm:prSet/>
      <dgm:spPr/>
      <dgm:t>
        <a:bodyPr/>
        <a:lstStyle/>
        <a:p>
          <a:r>
            <a:rPr lang="en-GB"/>
            <a:t>how we can support children/ YP in thinking about what they want to achieve</a:t>
          </a:r>
          <a:endParaRPr lang="en-US"/>
        </a:p>
      </dgm:t>
    </dgm:pt>
    <dgm:pt modelId="{7B7D5863-9AC1-4C34-900A-2D008CC0E2B1}" type="parTrans" cxnId="{22307D4C-CF40-4B82-B42E-7962B5E00B0F}">
      <dgm:prSet/>
      <dgm:spPr/>
      <dgm:t>
        <a:bodyPr/>
        <a:lstStyle/>
        <a:p>
          <a:endParaRPr lang="en-US"/>
        </a:p>
      </dgm:t>
    </dgm:pt>
    <dgm:pt modelId="{A1E32084-2865-44AC-88CF-62C97F92DD7B}" type="sibTrans" cxnId="{22307D4C-CF40-4B82-B42E-7962B5E00B0F}">
      <dgm:prSet/>
      <dgm:spPr/>
      <dgm:t>
        <a:bodyPr/>
        <a:lstStyle/>
        <a:p>
          <a:endParaRPr lang="en-US"/>
        </a:p>
      </dgm:t>
    </dgm:pt>
    <dgm:pt modelId="{5E20639E-D45A-4369-93B5-9804EFFB760F}">
      <dgm:prSet/>
      <dgm:spPr/>
      <dgm:t>
        <a:bodyPr/>
        <a:lstStyle/>
        <a:p>
          <a:r>
            <a:rPr lang="en-GB"/>
            <a:t>how we can work collaboratively with children/YP and parents to meet such outcomes.</a:t>
          </a:r>
          <a:endParaRPr lang="en-US"/>
        </a:p>
      </dgm:t>
    </dgm:pt>
    <dgm:pt modelId="{E70F269D-5657-41A8-86BD-580A816A8047}" type="parTrans" cxnId="{A0B08BB0-3D73-4944-8BF7-C536D0C24678}">
      <dgm:prSet/>
      <dgm:spPr/>
      <dgm:t>
        <a:bodyPr/>
        <a:lstStyle/>
        <a:p>
          <a:endParaRPr lang="en-US"/>
        </a:p>
      </dgm:t>
    </dgm:pt>
    <dgm:pt modelId="{0C6F4252-D96B-421B-8572-087CBC218F2B}" type="sibTrans" cxnId="{A0B08BB0-3D73-4944-8BF7-C536D0C24678}">
      <dgm:prSet/>
      <dgm:spPr/>
      <dgm:t>
        <a:bodyPr/>
        <a:lstStyle/>
        <a:p>
          <a:endParaRPr lang="en-US"/>
        </a:p>
      </dgm:t>
    </dgm:pt>
    <dgm:pt modelId="{3434630E-C4FB-4B47-997E-4044E0A09F02}">
      <dgm:prSet/>
      <dgm:spPr/>
      <dgm:t>
        <a:bodyPr/>
        <a:lstStyle/>
        <a:p>
          <a:r>
            <a:rPr lang="en-GB"/>
            <a:t>this must be part of a personalised discussion/process; not ‘done to’ but produced collaboratively.</a:t>
          </a:r>
          <a:endParaRPr lang="en-US"/>
        </a:p>
      </dgm:t>
    </dgm:pt>
    <dgm:pt modelId="{7C1B5941-8705-4AE7-8A19-7983761D4AD0}" type="parTrans" cxnId="{82982393-461A-4189-BD2F-2637EA9F1E49}">
      <dgm:prSet/>
      <dgm:spPr/>
      <dgm:t>
        <a:bodyPr/>
        <a:lstStyle/>
        <a:p>
          <a:endParaRPr lang="en-US"/>
        </a:p>
      </dgm:t>
    </dgm:pt>
    <dgm:pt modelId="{BAE95E95-2311-4B61-85F7-C2BB225311CF}" type="sibTrans" cxnId="{82982393-461A-4189-BD2F-2637EA9F1E49}">
      <dgm:prSet/>
      <dgm:spPr/>
      <dgm:t>
        <a:bodyPr/>
        <a:lstStyle/>
        <a:p>
          <a:endParaRPr lang="en-US"/>
        </a:p>
      </dgm:t>
    </dgm:pt>
    <dgm:pt modelId="{898E4975-AFFE-421C-8231-B246954B0F91}" type="pres">
      <dgm:prSet presAssocID="{65E6E22D-A1CA-4F65-9727-B6B602D3AE3C}" presName="linear" presStyleCnt="0">
        <dgm:presLayoutVars>
          <dgm:animLvl val="lvl"/>
          <dgm:resizeHandles val="exact"/>
        </dgm:presLayoutVars>
      </dgm:prSet>
      <dgm:spPr/>
      <dgm:t>
        <a:bodyPr/>
        <a:lstStyle/>
        <a:p>
          <a:endParaRPr lang="en-US"/>
        </a:p>
      </dgm:t>
    </dgm:pt>
    <dgm:pt modelId="{EFAEE94B-03CE-432A-B2A3-7726AC01E0FA}" type="pres">
      <dgm:prSet presAssocID="{C3DCADF2-1CF8-4A9D-890F-ECA1661A99FE}" presName="parentText" presStyleLbl="node1" presStyleIdx="0" presStyleCnt="4">
        <dgm:presLayoutVars>
          <dgm:chMax val="0"/>
          <dgm:bulletEnabled val="1"/>
        </dgm:presLayoutVars>
      </dgm:prSet>
      <dgm:spPr/>
      <dgm:t>
        <a:bodyPr/>
        <a:lstStyle/>
        <a:p>
          <a:endParaRPr lang="en-US"/>
        </a:p>
      </dgm:t>
    </dgm:pt>
    <dgm:pt modelId="{8918D75C-B73B-410F-AE9D-B833287D90F3}" type="pres">
      <dgm:prSet presAssocID="{3E78C2F9-E85F-454C-AFCD-28E96950E026}" presName="spacer" presStyleCnt="0"/>
      <dgm:spPr/>
    </dgm:pt>
    <dgm:pt modelId="{26F2B645-DCEB-48FF-8D6A-262E4D1B6602}" type="pres">
      <dgm:prSet presAssocID="{2908664B-61B0-41A8-BBEA-3CEDF7184405}" presName="parentText" presStyleLbl="node1" presStyleIdx="1" presStyleCnt="4">
        <dgm:presLayoutVars>
          <dgm:chMax val="0"/>
          <dgm:bulletEnabled val="1"/>
        </dgm:presLayoutVars>
      </dgm:prSet>
      <dgm:spPr/>
      <dgm:t>
        <a:bodyPr/>
        <a:lstStyle/>
        <a:p>
          <a:endParaRPr lang="en-US"/>
        </a:p>
      </dgm:t>
    </dgm:pt>
    <dgm:pt modelId="{75406B77-C5F7-4002-AC46-F47D3D3E03DD}" type="pres">
      <dgm:prSet presAssocID="{A1E32084-2865-44AC-88CF-62C97F92DD7B}" presName="spacer" presStyleCnt="0"/>
      <dgm:spPr/>
    </dgm:pt>
    <dgm:pt modelId="{66C839E0-D485-4D0F-89BA-03008E97F3E5}" type="pres">
      <dgm:prSet presAssocID="{5E20639E-D45A-4369-93B5-9804EFFB760F}" presName="parentText" presStyleLbl="node1" presStyleIdx="2" presStyleCnt="4">
        <dgm:presLayoutVars>
          <dgm:chMax val="0"/>
          <dgm:bulletEnabled val="1"/>
        </dgm:presLayoutVars>
      </dgm:prSet>
      <dgm:spPr/>
      <dgm:t>
        <a:bodyPr/>
        <a:lstStyle/>
        <a:p>
          <a:endParaRPr lang="en-US"/>
        </a:p>
      </dgm:t>
    </dgm:pt>
    <dgm:pt modelId="{C6DC0C8A-79A5-474A-9BA2-325CF505F8FE}" type="pres">
      <dgm:prSet presAssocID="{0C6F4252-D96B-421B-8572-087CBC218F2B}" presName="spacer" presStyleCnt="0"/>
      <dgm:spPr/>
    </dgm:pt>
    <dgm:pt modelId="{307128CE-9ED5-4C35-8207-12CDB9357F56}" type="pres">
      <dgm:prSet presAssocID="{3434630E-C4FB-4B47-997E-4044E0A09F02}" presName="parentText" presStyleLbl="node1" presStyleIdx="3" presStyleCnt="4">
        <dgm:presLayoutVars>
          <dgm:chMax val="0"/>
          <dgm:bulletEnabled val="1"/>
        </dgm:presLayoutVars>
      </dgm:prSet>
      <dgm:spPr/>
      <dgm:t>
        <a:bodyPr/>
        <a:lstStyle/>
        <a:p>
          <a:endParaRPr lang="en-US"/>
        </a:p>
      </dgm:t>
    </dgm:pt>
  </dgm:ptLst>
  <dgm:cxnLst>
    <dgm:cxn modelId="{1F573F6A-193C-48D0-859E-9D7081B7AE7B}" type="presOf" srcId="{65E6E22D-A1CA-4F65-9727-B6B602D3AE3C}" destId="{898E4975-AFFE-421C-8231-B246954B0F91}" srcOrd="0" destOrd="0" presId="urn:microsoft.com/office/officeart/2005/8/layout/vList2"/>
    <dgm:cxn modelId="{A0B08BB0-3D73-4944-8BF7-C536D0C24678}" srcId="{65E6E22D-A1CA-4F65-9727-B6B602D3AE3C}" destId="{5E20639E-D45A-4369-93B5-9804EFFB760F}" srcOrd="2" destOrd="0" parTransId="{E70F269D-5657-41A8-86BD-580A816A8047}" sibTransId="{0C6F4252-D96B-421B-8572-087CBC218F2B}"/>
    <dgm:cxn modelId="{3FA8E04A-A552-4662-9764-4FC7F2A4A998}" type="presOf" srcId="{2908664B-61B0-41A8-BBEA-3CEDF7184405}" destId="{26F2B645-DCEB-48FF-8D6A-262E4D1B6602}" srcOrd="0" destOrd="0" presId="urn:microsoft.com/office/officeart/2005/8/layout/vList2"/>
    <dgm:cxn modelId="{C267F1ED-2563-4161-975A-0F2C480669CF}" type="presOf" srcId="{3434630E-C4FB-4B47-997E-4044E0A09F02}" destId="{307128CE-9ED5-4C35-8207-12CDB9357F56}" srcOrd="0" destOrd="0" presId="urn:microsoft.com/office/officeart/2005/8/layout/vList2"/>
    <dgm:cxn modelId="{8DB32833-FDFF-4808-A559-E38C3630D7F8}" type="presOf" srcId="{C3DCADF2-1CF8-4A9D-890F-ECA1661A99FE}" destId="{EFAEE94B-03CE-432A-B2A3-7726AC01E0FA}" srcOrd="0" destOrd="0" presId="urn:microsoft.com/office/officeart/2005/8/layout/vList2"/>
    <dgm:cxn modelId="{16D912F3-B311-4A5F-A0FE-68C3686D79EC}" srcId="{65E6E22D-A1CA-4F65-9727-B6B602D3AE3C}" destId="{C3DCADF2-1CF8-4A9D-890F-ECA1661A99FE}" srcOrd="0" destOrd="0" parTransId="{54EA44C9-DBA1-45B2-9EF5-8783AE179CE7}" sibTransId="{3E78C2F9-E85F-454C-AFCD-28E96950E026}"/>
    <dgm:cxn modelId="{82982393-461A-4189-BD2F-2637EA9F1E49}" srcId="{65E6E22D-A1CA-4F65-9727-B6B602D3AE3C}" destId="{3434630E-C4FB-4B47-997E-4044E0A09F02}" srcOrd="3" destOrd="0" parTransId="{7C1B5941-8705-4AE7-8A19-7983761D4AD0}" sibTransId="{BAE95E95-2311-4B61-85F7-C2BB225311CF}"/>
    <dgm:cxn modelId="{22307D4C-CF40-4B82-B42E-7962B5E00B0F}" srcId="{65E6E22D-A1CA-4F65-9727-B6B602D3AE3C}" destId="{2908664B-61B0-41A8-BBEA-3CEDF7184405}" srcOrd="1" destOrd="0" parTransId="{7B7D5863-9AC1-4C34-900A-2D008CC0E2B1}" sibTransId="{A1E32084-2865-44AC-88CF-62C97F92DD7B}"/>
    <dgm:cxn modelId="{CCC4C14A-AC2D-46F9-AFF3-39408246A091}" type="presOf" srcId="{5E20639E-D45A-4369-93B5-9804EFFB760F}" destId="{66C839E0-D485-4D0F-89BA-03008E97F3E5}" srcOrd="0" destOrd="0" presId="urn:microsoft.com/office/officeart/2005/8/layout/vList2"/>
    <dgm:cxn modelId="{C2C2DF08-A1E0-44E4-85D2-BA47475A495F}" type="presParOf" srcId="{898E4975-AFFE-421C-8231-B246954B0F91}" destId="{EFAEE94B-03CE-432A-B2A3-7726AC01E0FA}" srcOrd="0" destOrd="0" presId="urn:microsoft.com/office/officeart/2005/8/layout/vList2"/>
    <dgm:cxn modelId="{532359A8-D0E6-494C-BFC3-A71C4F8BE937}" type="presParOf" srcId="{898E4975-AFFE-421C-8231-B246954B0F91}" destId="{8918D75C-B73B-410F-AE9D-B833287D90F3}" srcOrd="1" destOrd="0" presId="urn:microsoft.com/office/officeart/2005/8/layout/vList2"/>
    <dgm:cxn modelId="{17AF4515-60A4-4A4A-85DE-4551F927C315}" type="presParOf" srcId="{898E4975-AFFE-421C-8231-B246954B0F91}" destId="{26F2B645-DCEB-48FF-8D6A-262E4D1B6602}" srcOrd="2" destOrd="0" presId="urn:microsoft.com/office/officeart/2005/8/layout/vList2"/>
    <dgm:cxn modelId="{BD474A30-A3EC-4A7C-BE9D-E78711FA56BF}" type="presParOf" srcId="{898E4975-AFFE-421C-8231-B246954B0F91}" destId="{75406B77-C5F7-4002-AC46-F47D3D3E03DD}" srcOrd="3" destOrd="0" presId="urn:microsoft.com/office/officeart/2005/8/layout/vList2"/>
    <dgm:cxn modelId="{01A25F40-3C60-4782-9F29-5D6283644B52}" type="presParOf" srcId="{898E4975-AFFE-421C-8231-B246954B0F91}" destId="{66C839E0-D485-4D0F-89BA-03008E97F3E5}" srcOrd="4" destOrd="0" presId="urn:microsoft.com/office/officeart/2005/8/layout/vList2"/>
    <dgm:cxn modelId="{B62748D3-E142-413B-8CE9-418100698B1B}" type="presParOf" srcId="{898E4975-AFFE-421C-8231-B246954B0F91}" destId="{C6DC0C8A-79A5-474A-9BA2-325CF505F8FE}" srcOrd="5" destOrd="0" presId="urn:microsoft.com/office/officeart/2005/8/layout/vList2"/>
    <dgm:cxn modelId="{47E68BF6-588B-4D80-83DE-F7E43E7FA15A}" type="presParOf" srcId="{898E4975-AFFE-421C-8231-B246954B0F91}" destId="{307128CE-9ED5-4C35-8207-12CDB9357F5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CB294C-9880-4A83-8DE6-9CD4DA32F44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4C7F23E-0E26-4743-9515-0B94F1F8786E}">
      <dgm:prSet/>
      <dgm:spPr/>
      <dgm:t>
        <a:bodyPr/>
        <a:lstStyle/>
        <a:p>
          <a:r>
            <a:rPr lang="en-GB" b="1"/>
            <a:t>Bharat (10 years old) will:</a:t>
          </a:r>
          <a:endParaRPr lang="en-US"/>
        </a:p>
      </dgm:t>
    </dgm:pt>
    <dgm:pt modelId="{201FBB29-5415-4936-AD49-22907E85C4C6}" type="parTrans" cxnId="{197D5439-A11D-4012-B9D6-EB5783B60FFC}">
      <dgm:prSet/>
      <dgm:spPr/>
      <dgm:t>
        <a:bodyPr/>
        <a:lstStyle/>
        <a:p>
          <a:endParaRPr lang="en-US"/>
        </a:p>
      </dgm:t>
    </dgm:pt>
    <dgm:pt modelId="{56C1FC2D-4D9F-461E-A4CA-2AE449141AA1}" type="sibTrans" cxnId="{197D5439-A11D-4012-B9D6-EB5783B60FFC}">
      <dgm:prSet/>
      <dgm:spPr/>
      <dgm:t>
        <a:bodyPr/>
        <a:lstStyle/>
        <a:p>
          <a:endParaRPr lang="en-US"/>
        </a:p>
      </dgm:t>
    </dgm:pt>
    <dgm:pt modelId="{60E6FFCD-6E01-4DE6-A27A-1BDAFF03390F}">
      <dgm:prSet/>
      <dgm:spPr/>
      <dgm:t>
        <a:bodyPr/>
        <a:lstStyle/>
        <a:p>
          <a:r>
            <a:rPr lang="en-GB" b="1" dirty="0"/>
            <a:t>Attend appointments at the hospital every eight weeks where his condition will be monitored by his consultant neurologist.</a:t>
          </a:r>
          <a:endParaRPr lang="en-US" dirty="0"/>
        </a:p>
      </dgm:t>
    </dgm:pt>
    <dgm:pt modelId="{277FE2D7-4754-4DD2-8C7B-0A6BFF9AD729}" type="parTrans" cxnId="{44BC8287-4393-45E4-B425-C5DE21E60295}">
      <dgm:prSet/>
      <dgm:spPr/>
      <dgm:t>
        <a:bodyPr/>
        <a:lstStyle/>
        <a:p>
          <a:endParaRPr lang="en-US"/>
        </a:p>
      </dgm:t>
    </dgm:pt>
    <dgm:pt modelId="{F28E1A2C-B0EA-4EC6-BF0B-DA84B2C0EBDF}" type="sibTrans" cxnId="{44BC8287-4393-45E4-B425-C5DE21E60295}">
      <dgm:prSet/>
      <dgm:spPr/>
      <dgm:t>
        <a:bodyPr/>
        <a:lstStyle/>
        <a:p>
          <a:endParaRPr lang="en-US"/>
        </a:p>
      </dgm:t>
    </dgm:pt>
    <dgm:pt modelId="{F93CE6A7-B59F-478B-947F-336B0AC59E6E}">
      <dgm:prSet/>
      <dgm:spPr/>
      <dgm:t>
        <a:bodyPr/>
        <a:lstStyle/>
        <a:p>
          <a:r>
            <a:rPr lang="en-GB" b="1"/>
            <a:t>Within the first week of term, a school nurse will deliver a two-hour training session on managing his seizures for all school staff who work with Bharat. </a:t>
          </a:r>
          <a:r>
            <a:rPr lang="en-GB" b="1" dirty="0"/>
            <a:t>This will be delivered at the school. </a:t>
          </a:r>
          <a:endParaRPr lang="en-US" dirty="0"/>
        </a:p>
      </dgm:t>
    </dgm:pt>
    <dgm:pt modelId="{52089837-00D8-4C76-842D-7878CFCB7A39}" type="parTrans" cxnId="{AF516B70-B750-442E-A8ED-31AEC139F0F9}">
      <dgm:prSet/>
      <dgm:spPr/>
      <dgm:t>
        <a:bodyPr/>
        <a:lstStyle/>
        <a:p>
          <a:endParaRPr lang="en-US"/>
        </a:p>
      </dgm:t>
    </dgm:pt>
    <dgm:pt modelId="{F40A866E-561D-4F08-B79C-87ABBD587473}" type="sibTrans" cxnId="{AF516B70-B750-442E-A8ED-31AEC139F0F9}">
      <dgm:prSet/>
      <dgm:spPr/>
      <dgm:t>
        <a:bodyPr/>
        <a:lstStyle/>
        <a:p>
          <a:endParaRPr lang="en-US"/>
        </a:p>
      </dgm:t>
    </dgm:pt>
    <dgm:pt modelId="{7842D3C9-D454-4033-8242-2BA96FEC3350}">
      <dgm:prSet/>
      <dgm:spPr/>
      <dgm:t>
        <a:bodyPr/>
        <a:lstStyle/>
        <a:p>
          <a:r>
            <a:rPr lang="en-GB" b="1"/>
            <a:t>Refresher training and updated advice from the school nurse will be made available once a term.</a:t>
          </a:r>
          <a:endParaRPr lang="en-US"/>
        </a:p>
      </dgm:t>
    </dgm:pt>
    <dgm:pt modelId="{530F4ACA-03C6-45E0-9046-9125FD8CD651}" type="parTrans" cxnId="{BBDC1A8D-AACE-4DCA-9485-CE854DD241D5}">
      <dgm:prSet/>
      <dgm:spPr/>
      <dgm:t>
        <a:bodyPr/>
        <a:lstStyle/>
        <a:p>
          <a:endParaRPr lang="en-US"/>
        </a:p>
      </dgm:t>
    </dgm:pt>
    <dgm:pt modelId="{3340F514-0F49-455D-8FC9-E8B20E69D55C}" type="sibTrans" cxnId="{BBDC1A8D-AACE-4DCA-9485-CE854DD241D5}">
      <dgm:prSet/>
      <dgm:spPr/>
      <dgm:t>
        <a:bodyPr/>
        <a:lstStyle/>
        <a:p>
          <a:endParaRPr lang="en-US"/>
        </a:p>
      </dgm:t>
    </dgm:pt>
    <dgm:pt modelId="{9BD7A4D7-AF24-4C95-B821-9012B65AA137}" type="pres">
      <dgm:prSet presAssocID="{F5CB294C-9880-4A83-8DE6-9CD4DA32F44A}" presName="Name0" presStyleCnt="0">
        <dgm:presLayoutVars>
          <dgm:dir/>
          <dgm:animLvl val="lvl"/>
          <dgm:resizeHandles val="exact"/>
        </dgm:presLayoutVars>
      </dgm:prSet>
      <dgm:spPr/>
      <dgm:t>
        <a:bodyPr/>
        <a:lstStyle/>
        <a:p>
          <a:endParaRPr lang="en-US"/>
        </a:p>
      </dgm:t>
    </dgm:pt>
    <dgm:pt modelId="{9E9738B5-FE26-41AC-99F6-137BDEEB148A}" type="pres">
      <dgm:prSet presAssocID="{64C7F23E-0E26-4743-9515-0B94F1F8786E}" presName="boxAndChildren" presStyleCnt="0"/>
      <dgm:spPr/>
    </dgm:pt>
    <dgm:pt modelId="{A6500B3C-6DA3-4975-B174-FCB5B5B69A37}" type="pres">
      <dgm:prSet presAssocID="{64C7F23E-0E26-4743-9515-0B94F1F8786E}" presName="parentTextBox" presStyleLbl="node1" presStyleIdx="0" presStyleCnt="1"/>
      <dgm:spPr/>
      <dgm:t>
        <a:bodyPr/>
        <a:lstStyle/>
        <a:p>
          <a:endParaRPr lang="en-US"/>
        </a:p>
      </dgm:t>
    </dgm:pt>
    <dgm:pt modelId="{D3187795-0B91-4AB7-A35D-957BD7642D85}" type="pres">
      <dgm:prSet presAssocID="{64C7F23E-0E26-4743-9515-0B94F1F8786E}" presName="entireBox" presStyleLbl="node1" presStyleIdx="0" presStyleCnt="1"/>
      <dgm:spPr/>
      <dgm:t>
        <a:bodyPr/>
        <a:lstStyle/>
        <a:p>
          <a:endParaRPr lang="en-US"/>
        </a:p>
      </dgm:t>
    </dgm:pt>
    <dgm:pt modelId="{5A4134B4-2722-4DBF-B16A-20CFF18BCA8E}" type="pres">
      <dgm:prSet presAssocID="{64C7F23E-0E26-4743-9515-0B94F1F8786E}" presName="descendantBox" presStyleCnt="0"/>
      <dgm:spPr/>
    </dgm:pt>
    <dgm:pt modelId="{4E933180-DABB-4AD5-BA8C-1AA0E4413DD7}" type="pres">
      <dgm:prSet presAssocID="{60E6FFCD-6E01-4DE6-A27A-1BDAFF03390F}" presName="childTextBox" presStyleLbl="fgAccFollowNode1" presStyleIdx="0" presStyleCnt="3">
        <dgm:presLayoutVars>
          <dgm:bulletEnabled val="1"/>
        </dgm:presLayoutVars>
      </dgm:prSet>
      <dgm:spPr/>
      <dgm:t>
        <a:bodyPr/>
        <a:lstStyle/>
        <a:p>
          <a:endParaRPr lang="en-US"/>
        </a:p>
      </dgm:t>
    </dgm:pt>
    <dgm:pt modelId="{723FB634-7C69-4B15-B8B6-3FA18AC86719}" type="pres">
      <dgm:prSet presAssocID="{F93CE6A7-B59F-478B-947F-336B0AC59E6E}" presName="childTextBox" presStyleLbl="fgAccFollowNode1" presStyleIdx="1" presStyleCnt="3">
        <dgm:presLayoutVars>
          <dgm:bulletEnabled val="1"/>
        </dgm:presLayoutVars>
      </dgm:prSet>
      <dgm:spPr/>
      <dgm:t>
        <a:bodyPr/>
        <a:lstStyle/>
        <a:p>
          <a:endParaRPr lang="en-US"/>
        </a:p>
      </dgm:t>
    </dgm:pt>
    <dgm:pt modelId="{2EAA86B5-77E5-49E0-BBD5-5B3CD96AD160}" type="pres">
      <dgm:prSet presAssocID="{7842D3C9-D454-4033-8242-2BA96FEC3350}" presName="childTextBox" presStyleLbl="fgAccFollowNode1" presStyleIdx="2" presStyleCnt="3">
        <dgm:presLayoutVars>
          <dgm:bulletEnabled val="1"/>
        </dgm:presLayoutVars>
      </dgm:prSet>
      <dgm:spPr/>
      <dgm:t>
        <a:bodyPr/>
        <a:lstStyle/>
        <a:p>
          <a:endParaRPr lang="en-US"/>
        </a:p>
      </dgm:t>
    </dgm:pt>
  </dgm:ptLst>
  <dgm:cxnLst>
    <dgm:cxn modelId="{BBDC1A8D-AACE-4DCA-9485-CE854DD241D5}" srcId="{64C7F23E-0E26-4743-9515-0B94F1F8786E}" destId="{7842D3C9-D454-4033-8242-2BA96FEC3350}" srcOrd="2" destOrd="0" parTransId="{530F4ACA-03C6-45E0-9046-9125FD8CD651}" sibTransId="{3340F514-0F49-455D-8FC9-E8B20E69D55C}"/>
    <dgm:cxn modelId="{44BC8287-4393-45E4-B425-C5DE21E60295}" srcId="{64C7F23E-0E26-4743-9515-0B94F1F8786E}" destId="{60E6FFCD-6E01-4DE6-A27A-1BDAFF03390F}" srcOrd="0" destOrd="0" parTransId="{277FE2D7-4754-4DD2-8C7B-0A6BFF9AD729}" sibTransId="{F28E1A2C-B0EA-4EC6-BF0B-DA84B2C0EBDF}"/>
    <dgm:cxn modelId="{438785F9-C095-4AFC-9971-A3F676D4F5F0}" type="presOf" srcId="{F93CE6A7-B59F-478B-947F-336B0AC59E6E}" destId="{723FB634-7C69-4B15-B8B6-3FA18AC86719}" srcOrd="0" destOrd="0" presId="urn:microsoft.com/office/officeart/2005/8/layout/process4"/>
    <dgm:cxn modelId="{B0BD3664-250A-4A91-9213-D8D22B7EC3FE}" type="presOf" srcId="{7842D3C9-D454-4033-8242-2BA96FEC3350}" destId="{2EAA86B5-77E5-49E0-BBD5-5B3CD96AD160}" srcOrd="0" destOrd="0" presId="urn:microsoft.com/office/officeart/2005/8/layout/process4"/>
    <dgm:cxn modelId="{197D5439-A11D-4012-B9D6-EB5783B60FFC}" srcId="{F5CB294C-9880-4A83-8DE6-9CD4DA32F44A}" destId="{64C7F23E-0E26-4743-9515-0B94F1F8786E}" srcOrd="0" destOrd="0" parTransId="{201FBB29-5415-4936-AD49-22907E85C4C6}" sibTransId="{56C1FC2D-4D9F-461E-A4CA-2AE449141AA1}"/>
    <dgm:cxn modelId="{EBA4B135-3E63-4A31-A78E-966CE6954EB9}" type="presOf" srcId="{64C7F23E-0E26-4743-9515-0B94F1F8786E}" destId="{A6500B3C-6DA3-4975-B174-FCB5B5B69A37}" srcOrd="0" destOrd="0" presId="urn:microsoft.com/office/officeart/2005/8/layout/process4"/>
    <dgm:cxn modelId="{A7EDB0E0-7017-426D-A883-CCE87C964653}" type="presOf" srcId="{64C7F23E-0E26-4743-9515-0B94F1F8786E}" destId="{D3187795-0B91-4AB7-A35D-957BD7642D85}" srcOrd="1" destOrd="0" presId="urn:microsoft.com/office/officeart/2005/8/layout/process4"/>
    <dgm:cxn modelId="{9E38BC02-E944-4D7E-A5FE-41E738A4A73E}" type="presOf" srcId="{F5CB294C-9880-4A83-8DE6-9CD4DA32F44A}" destId="{9BD7A4D7-AF24-4C95-B821-9012B65AA137}" srcOrd="0" destOrd="0" presId="urn:microsoft.com/office/officeart/2005/8/layout/process4"/>
    <dgm:cxn modelId="{0AFCDA61-AB0B-435C-9719-25BA38A7944B}" type="presOf" srcId="{60E6FFCD-6E01-4DE6-A27A-1BDAFF03390F}" destId="{4E933180-DABB-4AD5-BA8C-1AA0E4413DD7}" srcOrd="0" destOrd="0" presId="urn:microsoft.com/office/officeart/2005/8/layout/process4"/>
    <dgm:cxn modelId="{AF516B70-B750-442E-A8ED-31AEC139F0F9}" srcId="{64C7F23E-0E26-4743-9515-0B94F1F8786E}" destId="{F93CE6A7-B59F-478B-947F-336B0AC59E6E}" srcOrd="1" destOrd="0" parTransId="{52089837-00D8-4C76-842D-7878CFCB7A39}" sibTransId="{F40A866E-561D-4F08-B79C-87ABBD587473}"/>
    <dgm:cxn modelId="{B85B5BF7-1357-457C-9778-02FE9EFC262D}" type="presParOf" srcId="{9BD7A4D7-AF24-4C95-B821-9012B65AA137}" destId="{9E9738B5-FE26-41AC-99F6-137BDEEB148A}" srcOrd="0" destOrd="0" presId="urn:microsoft.com/office/officeart/2005/8/layout/process4"/>
    <dgm:cxn modelId="{380E1564-035D-4D57-A690-E8BD93AB8522}" type="presParOf" srcId="{9E9738B5-FE26-41AC-99F6-137BDEEB148A}" destId="{A6500B3C-6DA3-4975-B174-FCB5B5B69A37}" srcOrd="0" destOrd="0" presId="urn:microsoft.com/office/officeart/2005/8/layout/process4"/>
    <dgm:cxn modelId="{450D31A7-AAAB-41CB-A928-AD7A4A384DC2}" type="presParOf" srcId="{9E9738B5-FE26-41AC-99F6-137BDEEB148A}" destId="{D3187795-0B91-4AB7-A35D-957BD7642D85}" srcOrd="1" destOrd="0" presId="urn:microsoft.com/office/officeart/2005/8/layout/process4"/>
    <dgm:cxn modelId="{30359836-5887-46D7-9846-DE5CE26FC844}" type="presParOf" srcId="{9E9738B5-FE26-41AC-99F6-137BDEEB148A}" destId="{5A4134B4-2722-4DBF-B16A-20CFF18BCA8E}" srcOrd="2" destOrd="0" presId="urn:microsoft.com/office/officeart/2005/8/layout/process4"/>
    <dgm:cxn modelId="{56770DCF-89F7-4B9E-8C7E-2F3C9B152883}" type="presParOf" srcId="{5A4134B4-2722-4DBF-B16A-20CFF18BCA8E}" destId="{4E933180-DABB-4AD5-BA8C-1AA0E4413DD7}" srcOrd="0" destOrd="0" presId="urn:microsoft.com/office/officeart/2005/8/layout/process4"/>
    <dgm:cxn modelId="{855DC6A4-32AA-4508-9FCB-4C5C3987FC8A}" type="presParOf" srcId="{5A4134B4-2722-4DBF-B16A-20CFF18BCA8E}" destId="{723FB634-7C69-4B15-B8B6-3FA18AC86719}" srcOrd="1" destOrd="0" presId="urn:microsoft.com/office/officeart/2005/8/layout/process4"/>
    <dgm:cxn modelId="{B73BA9C1-D735-4C26-A369-949E0B10E1C5}" type="presParOf" srcId="{5A4134B4-2722-4DBF-B16A-20CFF18BCA8E}" destId="{2EAA86B5-77E5-49E0-BBD5-5B3CD96AD160}"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114372-BC7A-4E95-83B6-B8593FC80FC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337BE05-FBE6-4B75-B7D4-E3A9CD6A2F07}">
      <dgm:prSet/>
      <dgm:spPr/>
      <dgm:t>
        <a:bodyPr/>
        <a:lstStyle/>
        <a:p>
          <a:r>
            <a:rPr lang="en-GB"/>
            <a:t>Link Aspirations, Needs, Provision and Outcomes (The Golden Thread)</a:t>
          </a:r>
          <a:endParaRPr lang="en-US"/>
        </a:p>
      </dgm:t>
    </dgm:pt>
    <dgm:pt modelId="{4ABCC9EB-3C7C-465B-983D-96F97D4DBCB8}" type="parTrans" cxnId="{C2021459-5E8A-4B15-BD5A-07B7C022122B}">
      <dgm:prSet/>
      <dgm:spPr/>
      <dgm:t>
        <a:bodyPr/>
        <a:lstStyle/>
        <a:p>
          <a:endParaRPr lang="en-US"/>
        </a:p>
      </dgm:t>
    </dgm:pt>
    <dgm:pt modelId="{95F5CCB8-9A8E-4431-9453-3A84E0C798E9}" type="sibTrans" cxnId="{C2021459-5E8A-4B15-BD5A-07B7C022122B}">
      <dgm:prSet/>
      <dgm:spPr/>
      <dgm:t>
        <a:bodyPr/>
        <a:lstStyle/>
        <a:p>
          <a:endParaRPr lang="en-US"/>
        </a:p>
      </dgm:t>
    </dgm:pt>
    <dgm:pt modelId="{E27C293D-03C2-4D47-94AB-A67038FFB7E1}">
      <dgm:prSet/>
      <dgm:spPr/>
      <dgm:t>
        <a:bodyPr/>
        <a:lstStyle/>
        <a:p>
          <a:r>
            <a:rPr lang="en-GB" dirty="0"/>
            <a:t>Views of the Child/ Young Person / Parent /Carer are evident </a:t>
          </a:r>
          <a:endParaRPr lang="en-US" dirty="0"/>
        </a:p>
      </dgm:t>
    </dgm:pt>
    <dgm:pt modelId="{14FD69FF-1CE3-4300-B737-C61653AD1EB7}" type="parTrans" cxnId="{6B0CCC84-82AD-43C6-B9D7-C9629B4DE686}">
      <dgm:prSet/>
      <dgm:spPr/>
      <dgm:t>
        <a:bodyPr/>
        <a:lstStyle/>
        <a:p>
          <a:endParaRPr lang="en-US"/>
        </a:p>
      </dgm:t>
    </dgm:pt>
    <dgm:pt modelId="{6FB520D5-7906-4BD8-A0C5-C73DDDAF85D0}" type="sibTrans" cxnId="{6B0CCC84-82AD-43C6-B9D7-C9629B4DE686}">
      <dgm:prSet/>
      <dgm:spPr/>
      <dgm:t>
        <a:bodyPr/>
        <a:lstStyle/>
        <a:p>
          <a:endParaRPr lang="en-US"/>
        </a:p>
      </dgm:t>
    </dgm:pt>
    <dgm:pt modelId="{A90C4C78-CEE7-4127-884D-BE8F99950500}">
      <dgm:prSet/>
      <dgm:spPr/>
      <dgm:t>
        <a:bodyPr/>
        <a:lstStyle/>
        <a:p>
          <a:r>
            <a:rPr lang="en-GB" dirty="0"/>
            <a:t>Health needs linked to what that means for child’s education  </a:t>
          </a:r>
          <a:endParaRPr lang="en-US" dirty="0"/>
        </a:p>
      </dgm:t>
    </dgm:pt>
    <dgm:pt modelId="{0690BD12-B5A2-45A5-96A9-BFE79DD06594}" type="parTrans" cxnId="{0FB7EF2B-A8B6-4D90-8AE7-6C51B014D428}">
      <dgm:prSet/>
      <dgm:spPr/>
      <dgm:t>
        <a:bodyPr/>
        <a:lstStyle/>
        <a:p>
          <a:endParaRPr lang="en-US"/>
        </a:p>
      </dgm:t>
    </dgm:pt>
    <dgm:pt modelId="{0F590C07-0C1F-4E5C-A4D0-364036F6E8D8}" type="sibTrans" cxnId="{0FB7EF2B-A8B6-4D90-8AE7-6C51B014D428}">
      <dgm:prSet/>
      <dgm:spPr/>
      <dgm:t>
        <a:bodyPr/>
        <a:lstStyle/>
        <a:p>
          <a:endParaRPr lang="en-US"/>
        </a:p>
      </dgm:t>
    </dgm:pt>
    <dgm:pt modelId="{63F81CD3-CC45-42A7-A241-4D52983FFAC0}">
      <dgm:prSet/>
      <dgm:spPr/>
      <dgm:t>
        <a:bodyPr/>
        <a:lstStyle/>
        <a:p>
          <a:r>
            <a:rPr lang="en-GB"/>
            <a:t>Use the Template </a:t>
          </a:r>
          <a:endParaRPr lang="en-US"/>
        </a:p>
      </dgm:t>
    </dgm:pt>
    <dgm:pt modelId="{38698D26-92F6-489F-B0BB-14BB72686DDA}" type="parTrans" cxnId="{B7FFA0E2-4F32-4F2A-9D22-08398CEC6405}">
      <dgm:prSet/>
      <dgm:spPr/>
      <dgm:t>
        <a:bodyPr/>
        <a:lstStyle/>
        <a:p>
          <a:endParaRPr lang="en-US"/>
        </a:p>
      </dgm:t>
    </dgm:pt>
    <dgm:pt modelId="{AF7AC928-ED64-4410-B6D2-48805189EC78}" type="sibTrans" cxnId="{B7FFA0E2-4F32-4F2A-9D22-08398CEC6405}">
      <dgm:prSet/>
      <dgm:spPr/>
      <dgm:t>
        <a:bodyPr/>
        <a:lstStyle/>
        <a:p>
          <a:endParaRPr lang="en-US"/>
        </a:p>
      </dgm:t>
    </dgm:pt>
    <dgm:pt modelId="{BFE67A88-3722-49BE-A471-06B6D286D22E}" type="pres">
      <dgm:prSet presAssocID="{89114372-BC7A-4E95-83B6-B8593FC80FC8}" presName="linear" presStyleCnt="0">
        <dgm:presLayoutVars>
          <dgm:animLvl val="lvl"/>
          <dgm:resizeHandles val="exact"/>
        </dgm:presLayoutVars>
      </dgm:prSet>
      <dgm:spPr/>
      <dgm:t>
        <a:bodyPr/>
        <a:lstStyle/>
        <a:p>
          <a:endParaRPr lang="en-US"/>
        </a:p>
      </dgm:t>
    </dgm:pt>
    <dgm:pt modelId="{999F293B-46BE-4D05-8E6E-7AD7616F38E4}" type="pres">
      <dgm:prSet presAssocID="{8337BE05-FBE6-4B75-B7D4-E3A9CD6A2F07}" presName="parentText" presStyleLbl="node1" presStyleIdx="0" presStyleCnt="4">
        <dgm:presLayoutVars>
          <dgm:chMax val="0"/>
          <dgm:bulletEnabled val="1"/>
        </dgm:presLayoutVars>
      </dgm:prSet>
      <dgm:spPr/>
      <dgm:t>
        <a:bodyPr/>
        <a:lstStyle/>
        <a:p>
          <a:endParaRPr lang="en-US"/>
        </a:p>
      </dgm:t>
    </dgm:pt>
    <dgm:pt modelId="{28494FC7-3B89-41E4-884E-A73AFF97623F}" type="pres">
      <dgm:prSet presAssocID="{95F5CCB8-9A8E-4431-9453-3A84E0C798E9}" presName="spacer" presStyleCnt="0"/>
      <dgm:spPr/>
    </dgm:pt>
    <dgm:pt modelId="{87D62925-7E67-428D-947A-87EB118734B0}" type="pres">
      <dgm:prSet presAssocID="{E27C293D-03C2-4D47-94AB-A67038FFB7E1}" presName="parentText" presStyleLbl="node1" presStyleIdx="1" presStyleCnt="4">
        <dgm:presLayoutVars>
          <dgm:chMax val="0"/>
          <dgm:bulletEnabled val="1"/>
        </dgm:presLayoutVars>
      </dgm:prSet>
      <dgm:spPr/>
      <dgm:t>
        <a:bodyPr/>
        <a:lstStyle/>
        <a:p>
          <a:endParaRPr lang="en-US"/>
        </a:p>
      </dgm:t>
    </dgm:pt>
    <dgm:pt modelId="{625A95CC-A29E-4CF8-BC07-4E631CB715D3}" type="pres">
      <dgm:prSet presAssocID="{6FB520D5-7906-4BD8-A0C5-C73DDDAF85D0}" presName="spacer" presStyleCnt="0"/>
      <dgm:spPr/>
    </dgm:pt>
    <dgm:pt modelId="{26E6C4E8-A0FC-404C-B7ED-CA420DF8AAD7}" type="pres">
      <dgm:prSet presAssocID="{A90C4C78-CEE7-4127-884D-BE8F99950500}" presName="parentText" presStyleLbl="node1" presStyleIdx="2" presStyleCnt="4" custLinFactNeighborX="-6618" custLinFactNeighborY="-40892">
        <dgm:presLayoutVars>
          <dgm:chMax val="0"/>
          <dgm:bulletEnabled val="1"/>
        </dgm:presLayoutVars>
      </dgm:prSet>
      <dgm:spPr/>
      <dgm:t>
        <a:bodyPr/>
        <a:lstStyle/>
        <a:p>
          <a:endParaRPr lang="en-US"/>
        </a:p>
      </dgm:t>
    </dgm:pt>
    <dgm:pt modelId="{01DCA693-E013-4A03-AFFB-6E8D77C58E86}" type="pres">
      <dgm:prSet presAssocID="{0F590C07-0C1F-4E5C-A4D0-364036F6E8D8}" presName="spacer" presStyleCnt="0"/>
      <dgm:spPr/>
    </dgm:pt>
    <dgm:pt modelId="{0CF2292F-E5E9-4689-8444-E41AD9D35CCB}" type="pres">
      <dgm:prSet presAssocID="{63F81CD3-CC45-42A7-A241-4D52983FFAC0}" presName="parentText" presStyleLbl="node1" presStyleIdx="3" presStyleCnt="4">
        <dgm:presLayoutVars>
          <dgm:chMax val="0"/>
          <dgm:bulletEnabled val="1"/>
        </dgm:presLayoutVars>
      </dgm:prSet>
      <dgm:spPr/>
      <dgm:t>
        <a:bodyPr/>
        <a:lstStyle/>
        <a:p>
          <a:endParaRPr lang="en-US"/>
        </a:p>
      </dgm:t>
    </dgm:pt>
  </dgm:ptLst>
  <dgm:cxnLst>
    <dgm:cxn modelId="{DC503E3E-4B44-4200-9DE3-C04BF872F2FD}" type="presOf" srcId="{A90C4C78-CEE7-4127-884D-BE8F99950500}" destId="{26E6C4E8-A0FC-404C-B7ED-CA420DF8AAD7}" srcOrd="0" destOrd="0" presId="urn:microsoft.com/office/officeart/2005/8/layout/vList2"/>
    <dgm:cxn modelId="{0FB7EF2B-A8B6-4D90-8AE7-6C51B014D428}" srcId="{89114372-BC7A-4E95-83B6-B8593FC80FC8}" destId="{A90C4C78-CEE7-4127-884D-BE8F99950500}" srcOrd="2" destOrd="0" parTransId="{0690BD12-B5A2-45A5-96A9-BFE79DD06594}" sibTransId="{0F590C07-0C1F-4E5C-A4D0-364036F6E8D8}"/>
    <dgm:cxn modelId="{C2021459-5E8A-4B15-BD5A-07B7C022122B}" srcId="{89114372-BC7A-4E95-83B6-B8593FC80FC8}" destId="{8337BE05-FBE6-4B75-B7D4-E3A9CD6A2F07}" srcOrd="0" destOrd="0" parTransId="{4ABCC9EB-3C7C-465B-983D-96F97D4DBCB8}" sibTransId="{95F5CCB8-9A8E-4431-9453-3A84E0C798E9}"/>
    <dgm:cxn modelId="{074D9CC8-CD88-49E9-A160-6F7236204099}" type="presOf" srcId="{89114372-BC7A-4E95-83B6-B8593FC80FC8}" destId="{BFE67A88-3722-49BE-A471-06B6D286D22E}" srcOrd="0" destOrd="0" presId="urn:microsoft.com/office/officeart/2005/8/layout/vList2"/>
    <dgm:cxn modelId="{801670BA-8215-4E9F-87A8-9761AE858FB4}" type="presOf" srcId="{63F81CD3-CC45-42A7-A241-4D52983FFAC0}" destId="{0CF2292F-E5E9-4689-8444-E41AD9D35CCB}" srcOrd="0" destOrd="0" presId="urn:microsoft.com/office/officeart/2005/8/layout/vList2"/>
    <dgm:cxn modelId="{B7FFA0E2-4F32-4F2A-9D22-08398CEC6405}" srcId="{89114372-BC7A-4E95-83B6-B8593FC80FC8}" destId="{63F81CD3-CC45-42A7-A241-4D52983FFAC0}" srcOrd="3" destOrd="0" parTransId="{38698D26-92F6-489F-B0BB-14BB72686DDA}" sibTransId="{AF7AC928-ED64-4410-B6D2-48805189EC78}"/>
    <dgm:cxn modelId="{56EF9185-C9CB-4B71-A73B-00F6A47BA0AC}" type="presOf" srcId="{8337BE05-FBE6-4B75-B7D4-E3A9CD6A2F07}" destId="{999F293B-46BE-4D05-8E6E-7AD7616F38E4}" srcOrd="0" destOrd="0" presId="urn:microsoft.com/office/officeart/2005/8/layout/vList2"/>
    <dgm:cxn modelId="{6B0CCC84-82AD-43C6-B9D7-C9629B4DE686}" srcId="{89114372-BC7A-4E95-83B6-B8593FC80FC8}" destId="{E27C293D-03C2-4D47-94AB-A67038FFB7E1}" srcOrd="1" destOrd="0" parTransId="{14FD69FF-1CE3-4300-B737-C61653AD1EB7}" sibTransId="{6FB520D5-7906-4BD8-A0C5-C73DDDAF85D0}"/>
    <dgm:cxn modelId="{5A33C52C-1F86-4785-A338-BDF83B5B3A56}" type="presOf" srcId="{E27C293D-03C2-4D47-94AB-A67038FFB7E1}" destId="{87D62925-7E67-428D-947A-87EB118734B0}" srcOrd="0" destOrd="0" presId="urn:microsoft.com/office/officeart/2005/8/layout/vList2"/>
    <dgm:cxn modelId="{AB9300D7-3695-417D-9F23-B9E2C1B66DFB}" type="presParOf" srcId="{BFE67A88-3722-49BE-A471-06B6D286D22E}" destId="{999F293B-46BE-4D05-8E6E-7AD7616F38E4}" srcOrd="0" destOrd="0" presId="urn:microsoft.com/office/officeart/2005/8/layout/vList2"/>
    <dgm:cxn modelId="{38A3426F-A460-428C-AA69-8A2F5B0414E0}" type="presParOf" srcId="{BFE67A88-3722-49BE-A471-06B6D286D22E}" destId="{28494FC7-3B89-41E4-884E-A73AFF97623F}" srcOrd="1" destOrd="0" presId="urn:microsoft.com/office/officeart/2005/8/layout/vList2"/>
    <dgm:cxn modelId="{AA812439-1303-4923-86BB-A85B3DA1F0D3}" type="presParOf" srcId="{BFE67A88-3722-49BE-A471-06B6D286D22E}" destId="{87D62925-7E67-428D-947A-87EB118734B0}" srcOrd="2" destOrd="0" presId="urn:microsoft.com/office/officeart/2005/8/layout/vList2"/>
    <dgm:cxn modelId="{86481490-EAF7-4970-9D9E-C76A71D8B50D}" type="presParOf" srcId="{BFE67A88-3722-49BE-A471-06B6D286D22E}" destId="{625A95CC-A29E-4CF8-BC07-4E631CB715D3}" srcOrd="3" destOrd="0" presId="urn:microsoft.com/office/officeart/2005/8/layout/vList2"/>
    <dgm:cxn modelId="{2C7DF060-1EA3-495D-BB9C-0224135895D7}" type="presParOf" srcId="{BFE67A88-3722-49BE-A471-06B6D286D22E}" destId="{26E6C4E8-A0FC-404C-B7ED-CA420DF8AAD7}" srcOrd="4" destOrd="0" presId="urn:microsoft.com/office/officeart/2005/8/layout/vList2"/>
    <dgm:cxn modelId="{BA888D28-91D9-4098-91C7-7AA4F04A3F33}" type="presParOf" srcId="{BFE67A88-3722-49BE-A471-06B6D286D22E}" destId="{01DCA693-E013-4A03-AFFB-6E8D77C58E86}" srcOrd="5" destOrd="0" presId="urn:microsoft.com/office/officeart/2005/8/layout/vList2"/>
    <dgm:cxn modelId="{E290A938-EA88-45F5-8F34-BE4C685A8B40}" type="presParOf" srcId="{BFE67A88-3722-49BE-A471-06B6D286D22E}" destId="{0CF2292F-E5E9-4689-8444-E41AD9D35CC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D6078-CC83-46A0-A410-E38BA297DA7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EE3CAE74-B264-4822-8E36-19E86DFAB50C}">
      <dgm:prSet phldrT="[Text]" custT="1"/>
      <dgm:spPr>
        <a:solidFill>
          <a:schemeClr val="accent1"/>
        </a:solidFill>
      </dgm:spPr>
      <dgm:t>
        <a:bodyPr/>
        <a:lstStyle/>
        <a:p>
          <a:r>
            <a:rPr lang="en-GB" sz="1600" b="1" dirty="0">
              <a:solidFill>
                <a:schemeClr val="bg1"/>
              </a:solidFill>
            </a:rPr>
            <a:t>The Children and Family Act 2014 </a:t>
          </a:r>
        </a:p>
        <a:p>
          <a:r>
            <a:rPr lang="en-GB" sz="1600" b="1" dirty="0">
              <a:solidFill>
                <a:schemeClr val="bg1"/>
              </a:solidFill>
            </a:rPr>
            <a:t>and</a:t>
          </a:r>
        </a:p>
        <a:p>
          <a:r>
            <a:rPr lang="en-GB" sz="1600" b="1" dirty="0">
              <a:solidFill>
                <a:schemeClr val="bg1"/>
              </a:solidFill>
            </a:rPr>
            <a:t>SEND Code 2015 </a:t>
          </a:r>
        </a:p>
        <a:p>
          <a:r>
            <a:rPr lang="en-GB" sz="1600" b="1" dirty="0">
              <a:solidFill>
                <a:schemeClr val="bg1"/>
              </a:solidFill>
            </a:rPr>
            <a:t>Improving outcomes for CYP with SEND AGED 0 - 25 </a:t>
          </a:r>
        </a:p>
      </dgm:t>
    </dgm:pt>
    <dgm:pt modelId="{CD0A5875-F17B-4906-8667-A8402B61F09B}" type="parTrans" cxnId="{47E8D256-99C9-4A09-8CF0-98A01C079CC6}">
      <dgm:prSet/>
      <dgm:spPr/>
      <dgm:t>
        <a:bodyPr/>
        <a:lstStyle/>
        <a:p>
          <a:endParaRPr lang="en-GB"/>
        </a:p>
      </dgm:t>
    </dgm:pt>
    <dgm:pt modelId="{A9553154-1740-4D53-8006-859A160BC854}" type="sibTrans" cxnId="{47E8D256-99C9-4A09-8CF0-98A01C079CC6}">
      <dgm:prSet/>
      <dgm:spPr/>
      <dgm:t>
        <a:bodyPr/>
        <a:lstStyle/>
        <a:p>
          <a:endParaRPr lang="en-GB"/>
        </a:p>
      </dgm:t>
    </dgm:pt>
    <dgm:pt modelId="{8495AC7D-BB83-415B-AD71-12659B84DE92}">
      <dgm:prSet phldrT="[Text]" custT="1"/>
      <dgm:spPr>
        <a:solidFill>
          <a:schemeClr val="accent1"/>
        </a:solidFill>
      </dgm:spPr>
      <dgm:t>
        <a:bodyPr/>
        <a:lstStyle/>
        <a:p>
          <a:r>
            <a:rPr lang="en-GB" sz="1400" b="1" dirty="0">
              <a:solidFill>
                <a:schemeClr val="bg1"/>
              </a:solidFill>
            </a:rPr>
            <a:t>The Children Act 1989: gives every child the </a:t>
          </a:r>
          <a:r>
            <a:rPr lang="en-GB" sz="1400" b="1" u="sng" dirty="0">
              <a:solidFill>
                <a:schemeClr val="bg1"/>
              </a:solidFill>
            </a:rPr>
            <a:t>right to protection from abuse and exploitation and the right to have inquiries made to safeguard their welfare</a:t>
          </a:r>
          <a:r>
            <a:rPr lang="en-GB" sz="1400" b="0" u="sng" dirty="0">
              <a:solidFill>
                <a:schemeClr val="bg1"/>
              </a:solidFill>
            </a:rPr>
            <a:t>. </a:t>
          </a:r>
        </a:p>
      </dgm:t>
    </dgm:pt>
    <dgm:pt modelId="{7166F843-2245-4701-9779-6EFD23CD0BF6}" type="parTrans" cxnId="{1B8E8F04-9CAC-4B5C-939F-9E86DAAF1C6E}">
      <dgm:prSet/>
      <dgm:spPr/>
      <dgm:t>
        <a:bodyPr/>
        <a:lstStyle/>
        <a:p>
          <a:endParaRPr lang="en-GB"/>
        </a:p>
      </dgm:t>
    </dgm:pt>
    <dgm:pt modelId="{B8103130-CA41-42DD-882A-640D4BCA2BF9}" type="sibTrans" cxnId="{1B8E8F04-9CAC-4B5C-939F-9E86DAAF1C6E}">
      <dgm:prSet/>
      <dgm:spPr/>
      <dgm:t>
        <a:bodyPr/>
        <a:lstStyle/>
        <a:p>
          <a:endParaRPr lang="en-GB"/>
        </a:p>
      </dgm:t>
    </dgm:pt>
    <dgm:pt modelId="{6A5D1AF2-3CB5-4651-8D71-29229D804CC3}">
      <dgm:prSet phldrT="[Text]" custT="1"/>
      <dgm:spPr>
        <a:solidFill>
          <a:srgbClr val="800080"/>
        </a:solidFill>
        <a:ln>
          <a:solidFill>
            <a:srgbClr val="800080"/>
          </a:solidFill>
        </a:ln>
      </dgm:spPr>
      <dgm:t>
        <a:bodyPr/>
        <a:lstStyle/>
        <a:p>
          <a:r>
            <a:rPr lang="en-GB" sz="1400" b="1" dirty="0">
              <a:solidFill>
                <a:schemeClr val="bg1"/>
              </a:solidFill>
            </a:rPr>
            <a:t>Equality Act 2010: An Act that provides a legal framework to </a:t>
          </a:r>
          <a:r>
            <a:rPr lang="en-GB" sz="1400" b="1" u="sng" dirty="0">
              <a:solidFill>
                <a:schemeClr val="bg1"/>
              </a:solidFill>
            </a:rPr>
            <a:t>protect the rights of individuals and advance equality of opportunity for all. </a:t>
          </a:r>
        </a:p>
      </dgm:t>
    </dgm:pt>
    <dgm:pt modelId="{4D6E4D65-4195-4449-A538-37C27785D520}" type="parTrans" cxnId="{68D08274-A6C5-4E4A-A245-441F8B894C03}">
      <dgm:prSet/>
      <dgm:spPr/>
      <dgm:t>
        <a:bodyPr/>
        <a:lstStyle/>
        <a:p>
          <a:endParaRPr lang="en-GB"/>
        </a:p>
      </dgm:t>
    </dgm:pt>
    <dgm:pt modelId="{6AE75B4D-47D0-403E-A31D-D10D92C2A784}" type="sibTrans" cxnId="{68D08274-A6C5-4E4A-A245-441F8B894C03}">
      <dgm:prSet/>
      <dgm:spPr/>
      <dgm:t>
        <a:bodyPr/>
        <a:lstStyle/>
        <a:p>
          <a:endParaRPr lang="en-GB"/>
        </a:p>
      </dgm:t>
    </dgm:pt>
    <dgm:pt modelId="{183436F3-929C-4C72-96F2-9145EAC872BD}">
      <dgm:prSet phldrT="[Text]" custT="1"/>
      <dgm:spPr>
        <a:solidFill>
          <a:schemeClr val="accent1"/>
        </a:solidFill>
      </dgm:spPr>
      <dgm:t>
        <a:bodyPr/>
        <a:lstStyle/>
        <a:p>
          <a:r>
            <a:rPr lang="en-GB" sz="1400" b="1" dirty="0">
              <a:solidFill>
                <a:schemeClr val="bg1"/>
              </a:solidFill>
            </a:rPr>
            <a:t>Mental Capacity Act 2005: aims to </a:t>
          </a:r>
          <a:r>
            <a:rPr lang="en-GB" sz="1400" b="1" u="sng" dirty="0">
              <a:solidFill>
                <a:schemeClr val="bg1"/>
              </a:solidFill>
            </a:rPr>
            <a:t>protect people who lack capacity, and maximise their ability to make decisions or participate in decision-making</a:t>
          </a:r>
        </a:p>
      </dgm:t>
    </dgm:pt>
    <dgm:pt modelId="{581A5D78-3CF6-46FA-AD4A-C179B19823DB}" type="parTrans" cxnId="{EBC3D31F-D1F0-41B0-926E-75FEDC260C54}">
      <dgm:prSet/>
      <dgm:spPr/>
      <dgm:t>
        <a:bodyPr/>
        <a:lstStyle/>
        <a:p>
          <a:endParaRPr lang="en-GB"/>
        </a:p>
      </dgm:t>
    </dgm:pt>
    <dgm:pt modelId="{822718CC-B362-4BB3-B88E-678F0C1E6AE9}" type="sibTrans" cxnId="{EBC3D31F-D1F0-41B0-926E-75FEDC260C54}">
      <dgm:prSet/>
      <dgm:spPr/>
      <dgm:t>
        <a:bodyPr/>
        <a:lstStyle/>
        <a:p>
          <a:endParaRPr lang="en-GB"/>
        </a:p>
      </dgm:t>
    </dgm:pt>
    <dgm:pt modelId="{656CB974-B104-4F4B-A541-2A6BE825D0EF}">
      <dgm:prSet phldrT="[Text]" custT="1"/>
      <dgm:spPr>
        <a:solidFill>
          <a:srgbClr val="800080"/>
        </a:solidFill>
      </dgm:spPr>
      <dgm:t>
        <a:bodyPr/>
        <a:lstStyle/>
        <a:p>
          <a:r>
            <a:rPr lang="en-GB" sz="1400" b="1" dirty="0">
              <a:solidFill>
                <a:schemeClr val="bg1"/>
              </a:solidFill>
            </a:rPr>
            <a:t>The Care Act 2014: aims to ensure the wellbeing of people in need of care and support services.  </a:t>
          </a:r>
        </a:p>
      </dgm:t>
    </dgm:pt>
    <dgm:pt modelId="{2BE0E78A-2069-4536-86B8-A56C3B2FA27F}" type="parTrans" cxnId="{F1E92A71-39F6-4504-B3FA-6A635D8B7999}">
      <dgm:prSet/>
      <dgm:spPr/>
      <dgm:t>
        <a:bodyPr/>
        <a:lstStyle/>
        <a:p>
          <a:endParaRPr lang="en-GB"/>
        </a:p>
      </dgm:t>
    </dgm:pt>
    <dgm:pt modelId="{95246B06-06AB-4456-BF85-6145B0D36DC4}" type="sibTrans" cxnId="{F1E92A71-39F6-4504-B3FA-6A635D8B7999}">
      <dgm:prSet/>
      <dgm:spPr/>
      <dgm:t>
        <a:bodyPr/>
        <a:lstStyle/>
        <a:p>
          <a:endParaRPr lang="en-GB"/>
        </a:p>
      </dgm:t>
    </dgm:pt>
    <dgm:pt modelId="{F120A81E-7613-4658-82A3-8C03D0F80FA8}">
      <dgm:prSet phldrT="[Text]" custT="1"/>
      <dgm:spPr>
        <a:solidFill>
          <a:srgbClr val="800080"/>
        </a:solidFill>
      </dgm:spPr>
      <dgm:t>
        <a:bodyPr/>
        <a:lstStyle/>
        <a:p>
          <a:r>
            <a:rPr lang="en-GB" sz="1400" b="1" dirty="0">
              <a:solidFill>
                <a:schemeClr val="bg1"/>
              </a:solidFill>
            </a:rPr>
            <a:t>The Chronically sick and Disabled Persons Act 1970: requires local authorities to provide welfare services to chronically sick and disabled persons</a:t>
          </a:r>
        </a:p>
      </dgm:t>
    </dgm:pt>
    <dgm:pt modelId="{E3B09344-EE28-4DAB-A9BC-0C6714ECDC0E}" type="parTrans" cxnId="{CEEF0703-3938-4A9C-A322-739A3CE238A7}">
      <dgm:prSet/>
      <dgm:spPr/>
      <dgm:t>
        <a:bodyPr/>
        <a:lstStyle/>
        <a:p>
          <a:endParaRPr lang="en-GB"/>
        </a:p>
      </dgm:t>
    </dgm:pt>
    <dgm:pt modelId="{C4106403-8585-469C-A1F0-D63B88A50D01}" type="sibTrans" cxnId="{CEEF0703-3938-4A9C-A322-739A3CE238A7}">
      <dgm:prSet/>
      <dgm:spPr/>
      <dgm:t>
        <a:bodyPr/>
        <a:lstStyle/>
        <a:p>
          <a:endParaRPr lang="en-GB"/>
        </a:p>
      </dgm:t>
    </dgm:pt>
    <dgm:pt modelId="{2B982032-DD8C-4B7E-BE5E-454A8364D971}">
      <dgm:prSet custT="1"/>
      <dgm:spPr>
        <a:solidFill>
          <a:schemeClr val="accent1"/>
        </a:solidFill>
      </dgm:spPr>
      <dgm:t>
        <a:bodyPr/>
        <a:lstStyle/>
        <a:p>
          <a:r>
            <a:rPr lang="en-GB" sz="1400" b="1" dirty="0">
              <a:solidFill>
                <a:schemeClr val="bg1"/>
              </a:solidFill>
            </a:rPr>
            <a:t>The Health and Social Care Acts 2012: is the most extensive reform of the NHS and "puts clinicians at the centre of commissioning, and empowers patients</a:t>
          </a:r>
        </a:p>
      </dgm:t>
    </dgm:pt>
    <dgm:pt modelId="{DC53B487-EEDD-4A30-87D9-DD5C76E7DF45}" type="parTrans" cxnId="{0BE3694C-4A1D-4A4B-884C-67B249ABAFCC}">
      <dgm:prSet/>
      <dgm:spPr/>
      <dgm:t>
        <a:bodyPr/>
        <a:lstStyle/>
        <a:p>
          <a:endParaRPr lang="en-GB"/>
        </a:p>
      </dgm:t>
    </dgm:pt>
    <dgm:pt modelId="{D78E3FC2-C8CF-48C5-93CF-D730BC589AAE}" type="sibTrans" cxnId="{0BE3694C-4A1D-4A4B-884C-67B249ABAFCC}">
      <dgm:prSet/>
      <dgm:spPr/>
      <dgm:t>
        <a:bodyPr/>
        <a:lstStyle/>
        <a:p>
          <a:endParaRPr lang="en-GB"/>
        </a:p>
      </dgm:t>
    </dgm:pt>
    <dgm:pt modelId="{D0F37939-467C-40CF-A1A8-450DE8491B75}">
      <dgm:prSet custT="1"/>
      <dgm:spPr>
        <a:solidFill>
          <a:srgbClr val="800080"/>
        </a:solidFill>
      </dgm:spPr>
      <dgm:t>
        <a:bodyPr/>
        <a:lstStyle/>
        <a:p>
          <a:r>
            <a:rPr lang="en-GB" sz="1400" b="1" dirty="0">
              <a:solidFill>
                <a:schemeClr val="bg1"/>
              </a:solidFill>
            </a:rPr>
            <a:t>The NHS Mandate:  is an agreement between the government and the NHS Commissioning Board on what the NHS duties are</a:t>
          </a:r>
        </a:p>
      </dgm:t>
    </dgm:pt>
    <dgm:pt modelId="{E76DAECE-3119-4756-BF0F-F873416D72A0}" type="parTrans" cxnId="{CD74B473-1CA3-4910-A739-2FAA45E501E7}">
      <dgm:prSet/>
      <dgm:spPr/>
      <dgm:t>
        <a:bodyPr/>
        <a:lstStyle/>
        <a:p>
          <a:endParaRPr lang="en-GB"/>
        </a:p>
      </dgm:t>
    </dgm:pt>
    <dgm:pt modelId="{D4151190-37B5-48B7-A908-3A249068A8A7}" type="sibTrans" cxnId="{CD74B473-1CA3-4910-A739-2FAA45E501E7}">
      <dgm:prSet/>
      <dgm:spPr/>
      <dgm:t>
        <a:bodyPr/>
        <a:lstStyle/>
        <a:p>
          <a:endParaRPr lang="en-GB"/>
        </a:p>
      </dgm:t>
    </dgm:pt>
    <dgm:pt modelId="{B91079C7-D69A-475D-A156-D522C0F7A1BD}" type="pres">
      <dgm:prSet presAssocID="{0C4D6078-CC83-46A0-A410-E38BA297DA75}" presName="Name0" presStyleCnt="0">
        <dgm:presLayoutVars>
          <dgm:chMax val="1"/>
          <dgm:chPref val="1"/>
          <dgm:dir/>
          <dgm:animOne val="branch"/>
          <dgm:animLvl val="lvl"/>
        </dgm:presLayoutVars>
      </dgm:prSet>
      <dgm:spPr/>
      <dgm:t>
        <a:bodyPr/>
        <a:lstStyle/>
        <a:p>
          <a:endParaRPr lang="en-US"/>
        </a:p>
      </dgm:t>
    </dgm:pt>
    <dgm:pt modelId="{A65EB72A-4372-4796-BF6E-F2F0476B5072}" type="pres">
      <dgm:prSet presAssocID="{EE3CAE74-B264-4822-8E36-19E86DFAB50C}" presName="singleCycle" presStyleCnt="0"/>
      <dgm:spPr/>
    </dgm:pt>
    <dgm:pt modelId="{4C579559-77F1-461D-B839-5AA11C7A2FAB}" type="pres">
      <dgm:prSet presAssocID="{EE3CAE74-B264-4822-8E36-19E86DFAB50C}" presName="singleCenter" presStyleLbl="node1" presStyleIdx="0" presStyleCnt="8" custScaleX="188743" custScaleY="113198" custLinFactNeighborX="1667" custLinFactNeighborY="4008">
        <dgm:presLayoutVars>
          <dgm:chMax val="7"/>
          <dgm:chPref val="7"/>
        </dgm:presLayoutVars>
      </dgm:prSet>
      <dgm:spPr/>
      <dgm:t>
        <a:bodyPr/>
        <a:lstStyle/>
        <a:p>
          <a:endParaRPr lang="en-US"/>
        </a:p>
      </dgm:t>
    </dgm:pt>
    <dgm:pt modelId="{8C1619AB-03D4-4C70-923E-A86B62B24CD6}" type="pres">
      <dgm:prSet presAssocID="{7166F843-2245-4701-9779-6EFD23CD0BF6}" presName="Name56" presStyleLbl="parChTrans1D2" presStyleIdx="0" presStyleCnt="7"/>
      <dgm:spPr/>
      <dgm:t>
        <a:bodyPr/>
        <a:lstStyle/>
        <a:p>
          <a:endParaRPr lang="en-US"/>
        </a:p>
      </dgm:t>
    </dgm:pt>
    <dgm:pt modelId="{65520F5E-E67F-4EA7-8A98-AE38D4184ED9}" type="pres">
      <dgm:prSet presAssocID="{8495AC7D-BB83-415B-AD71-12659B84DE92}" presName="text0" presStyleLbl="node1" presStyleIdx="1" presStyleCnt="8" custScaleX="244212" custScaleY="159790" custRadScaleRad="81389" custRadScaleInc="3317">
        <dgm:presLayoutVars>
          <dgm:bulletEnabled val="1"/>
        </dgm:presLayoutVars>
      </dgm:prSet>
      <dgm:spPr/>
      <dgm:t>
        <a:bodyPr/>
        <a:lstStyle/>
        <a:p>
          <a:endParaRPr lang="en-US"/>
        </a:p>
      </dgm:t>
    </dgm:pt>
    <dgm:pt modelId="{FBB9708C-3040-4C5E-8106-7AFB1F50A729}" type="pres">
      <dgm:prSet presAssocID="{4D6E4D65-4195-4449-A538-37C27785D520}" presName="Name56" presStyleLbl="parChTrans1D2" presStyleIdx="1" presStyleCnt="7"/>
      <dgm:spPr/>
      <dgm:t>
        <a:bodyPr/>
        <a:lstStyle/>
        <a:p>
          <a:endParaRPr lang="en-US"/>
        </a:p>
      </dgm:t>
    </dgm:pt>
    <dgm:pt modelId="{E6297D9A-6A5A-4D9C-ACB6-D8D89CCCB8CA}" type="pres">
      <dgm:prSet presAssocID="{6A5D1AF2-3CB5-4651-8D71-29229D804CC3}" presName="text0" presStyleLbl="node1" presStyleIdx="2" presStyleCnt="8" custScaleX="261220" custScaleY="145403" custRadScaleRad="157574" custRadScaleInc="23201">
        <dgm:presLayoutVars>
          <dgm:bulletEnabled val="1"/>
        </dgm:presLayoutVars>
      </dgm:prSet>
      <dgm:spPr/>
      <dgm:t>
        <a:bodyPr/>
        <a:lstStyle/>
        <a:p>
          <a:endParaRPr lang="en-US"/>
        </a:p>
      </dgm:t>
    </dgm:pt>
    <dgm:pt modelId="{28DD09CD-4F2B-4C6C-8FF3-60D815AF2889}" type="pres">
      <dgm:prSet presAssocID="{581A5D78-3CF6-46FA-AD4A-C179B19823DB}" presName="Name56" presStyleLbl="parChTrans1D2" presStyleIdx="2" presStyleCnt="7"/>
      <dgm:spPr/>
      <dgm:t>
        <a:bodyPr/>
        <a:lstStyle/>
        <a:p>
          <a:endParaRPr lang="en-US"/>
        </a:p>
      </dgm:t>
    </dgm:pt>
    <dgm:pt modelId="{6A621DF0-B976-4741-B4B7-3A3E557A4DF0}" type="pres">
      <dgm:prSet presAssocID="{183436F3-929C-4C72-96F2-9145EAC872BD}" presName="text0" presStyleLbl="node1" presStyleIdx="3" presStyleCnt="8" custScaleX="259482" custScaleY="157286" custRadScaleRad="147208" custRadScaleInc="-37275">
        <dgm:presLayoutVars>
          <dgm:bulletEnabled val="1"/>
        </dgm:presLayoutVars>
      </dgm:prSet>
      <dgm:spPr/>
      <dgm:t>
        <a:bodyPr/>
        <a:lstStyle/>
        <a:p>
          <a:endParaRPr lang="en-US"/>
        </a:p>
      </dgm:t>
    </dgm:pt>
    <dgm:pt modelId="{FF3E69E3-BB26-48C4-8F4D-61C98F7155CF}" type="pres">
      <dgm:prSet presAssocID="{2BE0E78A-2069-4536-86B8-A56C3B2FA27F}" presName="Name56" presStyleLbl="parChTrans1D2" presStyleIdx="3" presStyleCnt="7"/>
      <dgm:spPr/>
      <dgm:t>
        <a:bodyPr/>
        <a:lstStyle/>
        <a:p>
          <a:endParaRPr lang="en-US"/>
        </a:p>
      </dgm:t>
    </dgm:pt>
    <dgm:pt modelId="{9497D3CF-4B0D-4901-A71F-E1E05E579E3D}" type="pres">
      <dgm:prSet presAssocID="{656CB974-B104-4F4B-A541-2A6BE825D0EF}" presName="text0" presStyleLbl="node1" presStyleIdx="4" presStyleCnt="8" custScaleX="286678" custScaleY="95947" custRadScaleRad="137695" custRadScaleInc="-103754">
        <dgm:presLayoutVars>
          <dgm:bulletEnabled val="1"/>
        </dgm:presLayoutVars>
      </dgm:prSet>
      <dgm:spPr/>
      <dgm:t>
        <a:bodyPr/>
        <a:lstStyle/>
        <a:p>
          <a:endParaRPr lang="en-US"/>
        </a:p>
      </dgm:t>
    </dgm:pt>
    <dgm:pt modelId="{3C9DEB07-D26E-4317-8642-4EC08A4BFD86}" type="pres">
      <dgm:prSet presAssocID="{E3B09344-EE28-4DAB-A9BC-0C6714ECDC0E}" presName="Name56" presStyleLbl="parChTrans1D2" presStyleIdx="4" presStyleCnt="7"/>
      <dgm:spPr/>
      <dgm:t>
        <a:bodyPr/>
        <a:lstStyle/>
        <a:p>
          <a:endParaRPr lang="en-US"/>
        </a:p>
      </dgm:t>
    </dgm:pt>
    <dgm:pt modelId="{3BBA6269-028D-49D1-B705-9E5DB4D815CC}" type="pres">
      <dgm:prSet presAssocID="{F120A81E-7613-4658-82A3-8C03D0F80FA8}" presName="text0" presStyleLbl="node1" presStyleIdx="5" presStyleCnt="8" custScaleX="309718" custScaleY="110483" custRadScaleRad="135608" custRadScaleInc="104655">
        <dgm:presLayoutVars>
          <dgm:bulletEnabled val="1"/>
        </dgm:presLayoutVars>
      </dgm:prSet>
      <dgm:spPr/>
      <dgm:t>
        <a:bodyPr/>
        <a:lstStyle/>
        <a:p>
          <a:endParaRPr lang="en-US"/>
        </a:p>
      </dgm:t>
    </dgm:pt>
    <dgm:pt modelId="{607826F0-723B-4ACE-93DE-CB296031473B}" type="pres">
      <dgm:prSet presAssocID="{DC53B487-EEDD-4A30-87D9-DD5C76E7DF45}" presName="Name56" presStyleLbl="parChTrans1D2" presStyleIdx="5" presStyleCnt="7"/>
      <dgm:spPr/>
      <dgm:t>
        <a:bodyPr/>
        <a:lstStyle/>
        <a:p>
          <a:endParaRPr lang="en-US"/>
        </a:p>
      </dgm:t>
    </dgm:pt>
    <dgm:pt modelId="{6A75DD8A-AAE1-41E9-BA33-073B94A198A8}" type="pres">
      <dgm:prSet presAssocID="{2B982032-DD8C-4B7E-BE5E-454A8364D971}" presName="text0" presStyleLbl="node1" presStyleIdx="6" presStyleCnt="8" custScaleX="278639" custScaleY="148374" custRadScaleRad="141804" custRadScaleInc="37471">
        <dgm:presLayoutVars>
          <dgm:bulletEnabled val="1"/>
        </dgm:presLayoutVars>
      </dgm:prSet>
      <dgm:spPr/>
      <dgm:t>
        <a:bodyPr/>
        <a:lstStyle/>
        <a:p>
          <a:endParaRPr lang="en-US"/>
        </a:p>
      </dgm:t>
    </dgm:pt>
    <dgm:pt modelId="{C96388AF-8EC1-4E01-90F6-132C2105B9F0}" type="pres">
      <dgm:prSet presAssocID="{E76DAECE-3119-4756-BF0F-F873416D72A0}" presName="Name56" presStyleLbl="parChTrans1D2" presStyleIdx="6" presStyleCnt="7"/>
      <dgm:spPr/>
      <dgm:t>
        <a:bodyPr/>
        <a:lstStyle/>
        <a:p>
          <a:endParaRPr lang="en-US"/>
        </a:p>
      </dgm:t>
    </dgm:pt>
    <dgm:pt modelId="{1232D1A8-4ABB-4B59-BCE3-3BF1FF1899F1}" type="pres">
      <dgm:prSet presAssocID="{D0F37939-467C-40CF-A1A8-450DE8491B75}" presName="text0" presStyleLbl="node1" presStyleIdx="7" presStyleCnt="8" custScaleX="270879" custScaleY="143635" custRadScaleRad="159429" custRadScaleInc="-29944">
        <dgm:presLayoutVars>
          <dgm:bulletEnabled val="1"/>
        </dgm:presLayoutVars>
      </dgm:prSet>
      <dgm:spPr/>
      <dgm:t>
        <a:bodyPr/>
        <a:lstStyle/>
        <a:p>
          <a:endParaRPr lang="en-US"/>
        </a:p>
      </dgm:t>
    </dgm:pt>
  </dgm:ptLst>
  <dgm:cxnLst>
    <dgm:cxn modelId="{085AAE37-0576-4A31-B5CD-8279969C195C}" type="presOf" srcId="{8495AC7D-BB83-415B-AD71-12659B84DE92}" destId="{65520F5E-E67F-4EA7-8A98-AE38D4184ED9}" srcOrd="0" destOrd="0" presId="urn:microsoft.com/office/officeart/2008/layout/RadialCluster"/>
    <dgm:cxn modelId="{D1BC0FB5-885B-4FBF-B5D0-BE382E6D4DBF}" type="presOf" srcId="{0C4D6078-CC83-46A0-A410-E38BA297DA75}" destId="{B91079C7-D69A-475D-A156-D522C0F7A1BD}" srcOrd="0" destOrd="0" presId="urn:microsoft.com/office/officeart/2008/layout/RadialCluster"/>
    <dgm:cxn modelId="{E7637AF0-4BA7-4119-9000-3A55A3424B0B}" type="presOf" srcId="{656CB974-B104-4F4B-A541-2A6BE825D0EF}" destId="{9497D3CF-4B0D-4901-A71F-E1E05E579E3D}" srcOrd="0" destOrd="0" presId="urn:microsoft.com/office/officeart/2008/layout/RadialCluster"/>
    <dgm:cxn modelId="{63BB1C16-46DA-41AE-B2FD-6154CE9AE4F6}" type="presOf" srcId="{E76DAECE-3119-4756-BF0F-F873416D72A0}" destId="{C96388AF-8EC1-4E01-90F6-132C2105B9F0}" srcOrd="0" destOrd="0" presId="urn:microsoft.com/office/officeart/2008/layout/RadialCluster"/>
    <dgm:cxn modelId="{C49D8639-27B2-40AD-9D16-39B02CC4FC3C}" type="presOf" srcId="{2B982032-DD8C-4B7E-BE5E-454A8364D971}" destId="{6A75DD8A-AAE1-41E9-BA33-073B94A198A8}" srcOrd="0" destOrd="0" presId="urn:microsoft.com/office/officeart/2008/layout/RadialCluster"/>
    <dgm:cxn modelId="{52FB56B4-22C6-4693-B370-7EBB606A74D9}" type="presOf" srcId="{183436F3-929C-4C72-96F2-9145EAC872BD}" destId="{6A621DF0-B976-4741-B4B7-3A3E557A4DF0}" srcOrd="0" destOrd="0" presId="urn:microsoft.com/office/officeart/2008/layout/RadialCluster"/>
    <dgm:cxn modelId="{EBC3D31F-D1F0-41B0-926E-75FEDC260C54}" srcId="{EE3CAE74-B264-4822-8E36-19E86DFAB50C}" destId="{183436F3-929C-4C72-96F2-9145EAC872BD}" srcOrd="2" destOrd="0" parTransId="{581A5D78-3CF6-46FA-AD4A-C179B19823DB}" sibTransId="{822718CC-B362-4BB3-B88E-678F0C1E6AE9}"/>
    <dgm:cxn modelId="{81FAB112-BA2B-4383-B9B6-E1CC3D960367}" type="presOf" srcId="{2BE0E78A-2069-4536-86B8-A56C3B2FA27F}" destId="{FF3E69E3-BB26-48C4-8F4D-61C98F7155CF}" srcOrd="0" destOrd="0" presId="urn:microsoft.com/office/officeart/2008/layout/RadialCluster"/>
    <dgm:cxn modelId="{B9DB3C37-5CEB-4FE4-AD93-354824D798DB}" type="presOf" srcId="{DC53B487-EEDD-4A30-87D9-DD5C76E7DF45}" destId="{607826F0-723B-4ACE-93DE-CB296031473B}" srcOrd="0" destOrd="0" presId="urn:microsoft.com/office/officeart/2008/layout/RadialCluster"/>
    <dgm:cxn modelId="{F1E92A71-39F6-4504-B3FA-6A635D8B7999}" srcId="{EE3CAE74-B264-4822-8E36-19E86DFAB50C}" destId="{656CB974-B104-4F4B-A541-2A6BE825D0EF}" srcOrd="3" destOrd="0" parTransId="{2BE0E78A-2069-4536-86B8-A56C3B2FA27F}" sibTransId="{95246B06-06AB-4456-BF85-6145B0D36DC4}"/>
    <dgm:cxn modelId="{447CD110-87BA-4F1F-A311-F18E7FC2159C}" type="presOf" srcId="{E3B09344-EE28-4DAB-A9BC-0C6714ECDC0E}" destId="{3C9DEB07-D26E-4317-8642-4EC08A4BFD86}" srcOrd="0" destOrd="0" presId="urn:microsoft.com/office/officeart/2008/layout/RadialCluster"/>
    <dgm:cxn modelId="{47E8D256-99C9-4A09-8CF0-98A01C079CC6}" srcId="{0C4D6078-CC83-46A0-A410-E38BA297DA75}" destId="{EE3CAE74-B264-4822-8E36-19E86DFAB50C}" srcOrd="0" destOrd="0" parTransId="{CD0A5875-F17B-4906-8667-A8402B61F09B}" sibTransId="{A9553154-1740-4D53-8006-859A160BC854}"/>
    <dgm:cxn modelId="{1B8E8F04-9CAC-4B5C-939F-9E86DAAF1C6E}" srcId="{EE3CAE74-B264-4822-8E36-19E86DFAB50C}" destId="{8495AC7D-BB83-415B-AD71-12659B84DE92}" srcOrd="0" destOrd="0" parTransId="{7166F843-2245-4701-9779-6EFD23CD0BF6}" sibTransId="{B8103130-CA41-42DD-882A-640D4BCA2BF9}"/>
    <dgm:cxn modelId="{CEEF0703-3938-4A9C-A322-739A3CE238A7}" srcId="{EE3CAE74-B264-4822-8E36-19E86DFAB50C}" destId="{F120A81E-7613-4658-82A3-8C03D0F80FA8}" srcOrd="4" destOrd="0" parTransId="{E3B09344-EE28-4DAB-A9BC-0C6714ECDC0E}" sibTransId="{C4106403-8585-469C-A1F0-D63B88A50D01}"/>
    <dgm:cxn modelId="{68D08274-A6C5-4E4A-A245-441F8B894C03}" srcId="{EE3CAE74-B264-4822-8E36-19E86DFAB50C}" destId="{6A5D1AF2-3CB5-4651-8D71-29229D804CC3}" srcOrd="1" destOrd="0" parTransId="{4D6E4D65-4195-4449-A538-37C27785D520}" sibTransId="{6AE75B4D-47D0-403E-A31D-D10D92C2A784}"/>
    <dgm:cxn modelId="{82C8D383-91D6-49F4-A4E8-65DF1BAB8A72}" type="presOf" srcId="{D0F37939-467C-40CF-A1A8-450DE8491B75}" destId="{1232D1A8-4ABB-4B59-BCE3-3BF1FF1899F1}" srcOrd="0" destOrd="0" presId="urn:microsoft.com/office/officeart/2008/layout/RadialCluster"/>
    <dgm:cxn modelId="{3DCF8658-77D1-4C62-B56B-0A893572F938}" type="presOf" srcId="{F120A81E-7613-4658-82A3-8C03D0F80FA8}" destId="{3BBA6269-028D-49D1-B705-9E5DB4D815CC}" srcOrd="0" destOrd="0" presId="urn:microsoft.com/office/officeart/2008/layout/RadialCluster"/>
    <dgm:cxn modelId="{34A5BFAB-84DF-46EA-BF02-26C9971EE265}" type="presOf" srcId="{581A5D78-3CF6-46FA-AD4A-C179B19823DB}" destId="{28DD09CD-4F2B-4C6C-8FF3-60D815AF2889}" srcOrd="0" destOrd="0" presId="urn:microsoft.com/office/officeart/2008/layout/RadialCluster"/>
    <dgm:cxn modelId="{0C8514F0-A7BB-4879-9006-E3E3B10C299A}" type="presOf" srcId="{EE3CAE74-B264-4822-8E36-19E86DFAB50C}" destId="{4C579559-77F1-461D-B839-5AA11C7A2FAB}" srcOrd="0" destOrd="0" presId="urn:microsoft.com/office/officeart/2008/layout/RadialCluster"/>
    <dgm:cxn modelId="{838D21C7-C60C-4867-9DD0-A2D546C598AE}" type="presOf" srcId="{6A5D1AF2-3CB5-4651-8D71-29229D804CC3}" destId="{E6297D9A-6A5A-4D9C-ACB6-D8D89CCCB8CA}" srcOrd="0" destOrd="0" presId="urn:microsoft.com/office/officeart/2008/layout/RadialCluster"/>
    <dgm:cxn modelId="{ABDB1893-5BE0-4482-AC38-7744DB6F9E49}" type="presOf" srcId="{4D6E4D65-4195-4449-A538-37C27785D520}" destId="{FBB9708C-3040-4C5E-8106-7AFB1F50A729}" srcOrd="0" destOrd="0" presId="urn:microsoft.com/office/officeart/2008/layout/RadialCluster"/>
    <dgm:cxn modelId="{E1973386-606F-4C90-86D9-9B3C1BECFE81}" type="presOf" srcId="{7166F843-2245-4701-9779-6EFD23CD0BF6}" destId="{8C1619AB-03D4-4C70-923E-A86B62B24CD6}" srcOrd="0" destOrd="0" presId="urn:microsoft.com/office/officeart/2008/layout/RadialCluster"/>
    <dgm:cxn modelId="{CD74B473-1CA3-4910-A739-2FAA45E501E7}" srcId="{EE3CAE74-B264-4822-8E36-19E86DFAB50C}" destId="{D0F37939-467C-40CF-A1A8-450DE8491B75}" srcOrd="6" destOrd="0" parTransId="{E76DAECE-3119-4756-BF0F-F873416D72A0}" sibTransId="{D4151190-37B5-48B7-A908-3A249068A8A7}"/>
    <dgm:cxn modelId="{0BE3694C-4A1D-4A4B-884C-67B249ABAFCC}" srcId="{EE3CAE74-B264-4822-8E36-19E86DFAB50C}" destId="{2B982032-DD8C-4B7E-BE5E-454A8364D971}" srcOrd="5" destOrd="0" parTransId="{DC53B487-EEDD-4A30-87D9-DD5C76E7DF45}" sibTransId="{D78E3FC2-C8CF-48C5-93CF-D730BC589AAE}"/>
    <dgm:cxn modelId="{E8F32EA1-7E20-4C21-B988-EEDFBC4E2E51}" type="presParOf" srcId="{B91079C7-D69A-475D-A156-D522C0F7A1BD}" destId="{A65EB72A-4372-4796-BF6E-F2F0476B5072}" srcOrd="0" destOrd="0" presId="urn:microsoft.com/office/officeart/2008/layout/RadialCluster"/>
    <dgm:cxn modelId="{3E2B049C-1B5E-44CE-AA06-923FAE4AE1DA}" type="presParOf" srcId="{A65EB72A-4372-4796-BF6E-F2F0476B5072}" destId="{4C579559-77F1-461D-B839-5AA11C7A2FAB}" srcOrd="0" destOrd="0" presId="urn:microsoft.com/office/officeart/2008/layout/RadialCluster"/>
    <dgm:cxn modelId="{AB04F354-4F49-41BD-8E29-675774608150}" type="presParOf" srcId="{A65EB72A-4372-4796-BF6E-F2F0476B5072}" destId="{8C1619AB-03D4-4C70-923E-A86B62B24CD6}" srcOrd="1" destOrd="0" presId="urn:microsoft.com/office/officeart/2008/layout/RadialCluster"/>
    <dgm:cxn modelId="{B38C218F-F514-4A45-AAF3-7D26B3EEB542}" type="presParOf" srcId="{A65EB72A-4372-4796-BF6E-F2F0476B5072}" destId="{65520F5E-E67F-4EA7-8A98-AE38D4184ED9}" srcOrd="2" destOrd="0" presId="urn:microsoft.com/office/officeart/2008/layout/RadialCluster"/>
    <dgm:cxn modelId="{6191CB05-443C-4BD9-90F5-F4924130BD92}" type="presParOf" srcId="{A65EB72A-4372-4796-BF6E-F2F0476B5072}" destId="{FBB9708C-3040-4C5E-8106-7AFB1F50A729}" srcOrd="3" destOrd="0" presId="urn:microsoft.com/office/officeart/2008/layout/RadialCluster"/>
    <dgm:cxn modelId="{4F18D8D1-B5C0-42FB-B92B-464469325565}" type="presParOf" srcId="{A65EB72A-4372-4796-BF6E-F2F0476B5072}" destId="{E6297D9A-6A5A-4D9C-ACB6-D8D89CCCB8CA}" srcOrd="4" destOrd="0" presId="urn:microsoft.com/office/officeart/2008/layout/RadialCluster"/>
    <dgm:cxn modelId="{8B33F5D4-8577-4F34-993E-22626D8143E6}" type="presParOf" srcId="{A65EB72A-4372-4796-BF6E-F2F0476B5072}" destId="{28DD09CD-4F2B-4C6C-8FF3-60D815AF2889}" srcOrd="5" destOrd="0" presId="urn:microsoft.com/office/officeart/2008/layout/RadialCluster"/>
    <dgm:cxn modelId="{A4F5F852-DA7B-40D3-9D6E-D0A8DE0C151C}" type="presParOf" srcId="{A65EB72A-4372-4796-BF6E-F2F0476B5072}" destId="{6A621DF0-B976-4741-B4B7-3A3E557A4DF0}" srcOrd="6" destOrd="0" presId="urn:microsoft.com/office/officeart/2008/layout/RadialCluster"/>
    <dgm:cxn modelId="{14724B9A-BD67-42BC-A11F-8BC8D40A9D64}" type="presParOf" srcId="{A65EB72A-4372-4796-BF6E-F2F0476B5072}" destId="{FF3E69E3-BB26-48C4-8F4D-61C98F7155CF}" srcOrd="7" destOrd="0" presId="urn:microsoft.com/office/officeart/2008/layout/RadialCluster"/>
    <dgm:cxn modelId="{A114C071-0B0E-4DDF-A8E6-E73A470C4479}" type="presParOf" srcId="{A65EB72A-4372-4796-BF6E-F2F0476B5072}" destId="{9497D3CF-4B0D-4901-A71F-E1E05E579E3D}" srcOrd="8" destOrd="0" presId="urn:microsoft.com/office/officeart/2008/layout/RadialCluster"/>
    <dgm:cxn modelId="{A07FB01B-A280-4635-8730-E04AF7021858}" type="presParOf" srcId="{A65EB72A-4372-4796-BF6E-F2F0476B5072}" destId="{3C9DEB07-D26E-4317-8642-4EC08A4BFD86}" srcOrd="9" destOrd="0" presId="urn:microsoft.com/office/officeart/2008/layout/RadialCluster"/>
    <dgm:cxn modelId="{BFA58474-1347-431C-98C6-2DACAB38DAA8}" type="presParOf" srcId="{A65EB72A-4372-4796-BF6E-F2F0476B5072}" destId="{3BBA6269-028D-49D1-B705-9E5DB4D815CC}" srcOrd="10" destOrd="0" presId="urn:microsoft.com/office/officeart/2008/layout/RadialCluster"/>
    <dgm:cxn modelId="{43137F0B-72E7-453C-9E8E-918AD5C8A962}" type="presParOf" srcId="{A65EB72A-4372-4796-BF6E-F2F0476B5072}" destId="{607826F0-723B-4ACE-93DE-CB296031473B}" srcOrd="11" destOrd="0" presId="urn:microsoft.com/office/officeart/2008/layout/RadialCluster"/>
    <dgm:cxn modelId="{E958042E-22A2-4C54-8292-E3C118F2CA6D}" type="presParOf" srcId="{A65EB72A-4372-4796-BF6E-F2F0476B5072}" destId="{6A75DD8A-AAE1-41E9-BA33-073B94A198A8}" srcOrd="12" destOrd="0" presId="urn:microsoft.com/office/officeart/2008/layout/RadialCluster"/>
    <dgm:cxn modelId="{7DBEA72D-5ECC-4E21-BBC6-BBF15F176502}" type="presParOf" srcId="{A65EB72A-4372-4796-BF6E-F2F0476B5072}" destId="{C96388AF-8EC1-4E01-90F6-132C2105B9F0}" srcOrd="13" destOrd="0" presId="urn:microsoft.com/office/officeart/2008/layout/RadialCluster"/>
    <dgm:cxn modelId="{CE709B86-32A9-47B0-A8DC-D318CB36F633}" type="presParOf" srcId="{A65EB72A-4372-4796-BF6E-F2F0476B5072}" destId="{1232D1A8-4ABB-4B59-BCE3-3BF1FF1899F1}"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30890-41F6-4FC9-9D18-E9433EEE060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31ACBF78-14D0-4485-A8B8-365E51050D06}">
      <dgm:prSet/>
      <dgm:spPr/>
      <dgm:t>
        <a:bodyPr/>
        <a:lstStyle/>
        <a:p>
          <a:r>
            <a:rPr lang="en-GB" u="sng">
              <a:hlinkClick xmlns:r="http://schemas.openxmlformats.org/officeDocument/2006/relationships" r:id="rId1"/>
            </a:rPr>
            <a:t>It can be hard for families to make sure that their child’s legal right to an education that meets their needs is something that exists not just in principle but in practice</a:t>
          </a:r>
          <a:endParaRPr lang="en-US"/>
        </a:p>
      </dgm:t>
    </dgm:pt>
    <dgm:pt modelId="{B717A511-C9EE-42B9-8A66-A21C9DACC7D0}" type="parTrans" cxnId="{E7B2A9A3-F9B8-484E-97D1-287F14D41C77}">
      <dgm:prSet/>
      <dgm:spPr/>
      <dgm:t>
        <a:bodyPr/>
        <a:lstStyle/>
        <a:p>
          <a:endParaRPr lang="en-US"/>
        </a:p>
      </dgm:t>
    </dgm:pt>
    <dgm:pt modelId="{9C18EA59-AC90-45BF-86F5-A3EE3729F852}" type="sibTrans" cxnId="{E7B2A9A3-F9B8-484E-97D1-287F14D41C77}">
      <dgm:prSet/>
      <dgm:spPr/>
      <dgm:t>
        <a:bodyPr/>
        <a:lstStyle/>
        <a:p>
          <a:endParaRPr lang="en-US"/>
        </a:p>
      </dgm:t>
    </dgm:pt>
    <dgm:pt modelId="{7FF4A094-67E4-4B95-8E07-E8D3A58E7822}">
      <dgm:prSet/>
      <dgm:spPr/>
      <dgm:t>
        <a:bodyPr/>
        <a:lstStyle/>
        <a:p>
          <a:r>
            <a:rPr lang="en-GB">
              <a:hlinkClick xmlns:r="http://schemas.openxmlformats.org/officeDocument/2006/relationships" r:id="rId2"/>
            </a:rPr>
            <a:t>https://www.bihr.org.uk/blog/why-the-human-rights-act-matters-for-children-and-young-people-with-special-educational-needs</a:t>
          </a:r>
          <a:endParaRPr lang="en-US"/>
        </a:p>
      </dgm:t>
    </dgm:pt>
    <dgm:pt modelId="{76F220E0-DBE7-416D-ADD4-EB9B7549BC4A}" type="parTrans" cxnId="{D08605E4-DA05-426A-BAB1-B6542EF8EEFD}">
      <dgm:prSet/>
      <dgm:spPr/>
      <dgm:t>
        <a:bodyPr/>
        <a:lstStyle/>
        <a:p>
          <a:endParaRPr lang="en-US"/>
        </a:p>
      </dgm:t>
    </dgm:pt>
    <dgm:pt modelId="{86577E03-B6C6-4534-9601-E3A58D971E02}" type="sibTrans" cxnId="{D08605E4-DA05-426A-BAB1-B6542EF8EEFD}">
      <dgm:prSet/>
      <dgm:spPr/>
      <dgm:t>
        <a:bodyPr/>
        <a:lstStyle/>
        <a:p>
          <a:endParaRPr lang="en-US"/>
        </a:p>
      </dgm:t>
    </dgm:pt>
    <dgm:pt modelId="{05FE9FCA-083C-4F0C-A6F2-FE80D23F47CA}">
      <dgm:prSet/>
      <dgm:spPr/>
      <dgm:t>
        <a:bodyPr/>
        <a:lstStyle/>
        <a:p>
          <a:r>
            <a:rPr lang="en-GB"/>
            <a:t>A child with SEND meets the definition of a disabled person under the Equality Act 2010, and should therefore be protected against discriminatory decisions. The result of a test case for all children and young people with SEND is that there is no longer a gap in legal protection: schools are no longer allowed to exclude a pupil who has unmet needs or for whom reasonable adjustments have not been made.</a:t>
          </a:r>
          <a:endParaRPr lang="en-US"/>
        </a:p>
      </dgm:t>
    </dgm:pt>
    <dgm:pt modelId="{A577DDEB-0BA8-4FDB-A6C1-2A855EE9A918}" type="parTrans" cxnId="{1B93F529-7AB0-4A2F-A2D8-73020020EBB1}">
      <dgm:prSet/>
      <dgm:spPr/>
      <dgm:t>
        <a:bodyPr/>
        <a:lstStyle/>
        <a:p>
          <a:endParaRPr lang="en-US"/>
        </a:p>
      </dgm:t>
    </dgm:pt>
    <dgm:pt modelId="{C1293269-58FA-4D34-9715-C27A830F4C35}" type="sibTrans" cxnId="{1B93F529-7AB0-4A2F-A2D8-73020020EBB1}">
      <dgm:prSet/>
      <dgm:spPr/>
      <dgm:t>
        <a:bodyPr/>
        <a:lstStyle/>
        <a:p>
          <a:endParaRPr lang="en-US"/>
        </a:p>
      </dgm:t>
    </dgm:pt>
    <dgm:pt modelId="{DF4CE856-6DCF-4E2E-9C9C-B01D719BF9A8}" type="pres">
      <dgm:prSet presAssocID="{05A30890-41F6-4FC9-9D18-E9433EEE060C}" presName="vert0" presStyleCnt="0">
        <dgm:presLayoutVars>
          <dgm:dir/>
          <dgm:animOne val="branch"/>
          <dgm:animLvl val="lvl"/>
        </dgm:presLayoutVars>
      </dgm:prSet>
      <dgm:spPr/>
      <dgm:t>
        <a:bodyPr/>
        <a:lstStyle/>
        <a:p>
          <a:endParaRPr lang="en-US"/>
        </a:p>
      </dgm:t>
    </dgm:pt>
    <dgm:pt modelId="{2060A9B2-C7FC-47E5-9878-7BEB166C4143}" type="pres">
      <dgm:prSet presAssocID="{31ACBF78-14D0-4485-A8B8-365E51050D06}" presName="thickLine" presStyleLbl="alignNode1" presStyleIdx="0" presStyleCnt="3"/>
      <dgm:spPr/>
    </dgm:pt>
    <dgm:pt modelId="{9EC576D2-FC15-4B7C-8B54-8856878ECD36}" type="pres">
      <dgm:prSet presAssocID="{31ACBF78-14D0-4485-A8B8-365E51050D06}" presName="horz1" presStyleCnt="0"/>
      <dgm:spPr/>
    </dgm:pt>
    <dgm:pt modelId="{9CACDC7A-778A-4F11-AC6A-C5373FDA6C09}" type="pres">
      <dgm:prSet presAssocID="{31ACBF78-14D0-4485-A8B8-365E51050D06}" presName="tx1" presStyleLbl="revTx" presStyleIdx="0" presStyleCnt="3"/>
      <dgm:spPr/>
      <dgm:t>
        <a:bodyPr/>
        <a:lstStyle/>
        <a:p>
          <a:endParaRPr lang="en-US"/>
        </a:p>
      </dgm:t>
    </dgm:pt>
    <dgm:pt modelId="{35AE4567-0D95-40BE-A498-347DA110EEA3}" type="pres">
      <dgm:prSet presAssocID="{31ACBF78-14D0-4485-A8B8-365E51050D06}" presName="vert1" presStyleCnt="0"/>
      <dgm:spPr/>
    </dgm:pt>
    <dgm:pt modelId="{E047C40A-32B8-45DA-A546-02CD17BA743D}" type="pres">
      <dgm:prSet presAssocID="{7FF4A094-67E4-4B95-8E07-E8D3A58E7822}" presName="thickLine" presStyleLbl="alignNode1" presStyleIdx="1" presStyleCnt="3"/>
      <dgm:spPr/>
    </dgm:pt>
    <dgm:pt modelId="{8099852A-8D8D-410B-8665-70CDF8BABE5F}" type="pres">
      <dgm:prSet presAssocID="{7FF4A094-67E4-4B95-8E07-E8D3A58E7822}" presName="horz1" presStyleCnt="0"/>
      <dgm:spPr/>
    </dgm:pt>
    <dgm:pt modelId="{52690F45-0AF4-46F6-84C7-E6F25FEC9FCB}" type="pres">
      <dgm:prSet presAssocID="{7FF4A094-67E4-4B95-8E07-E8D3A58E7822}" presName="tx1" presStyleLbl="revTx" presStyleIdx="1" presStyleCnt="3"/>
      <dgm:spPr/>
      <dgm:t>
        <a:bodyPr/>
        <a:lstStyle/>
        <a:p>
          <a:endParaRPr lang="en-US"/>
        </a:p>
      </dgm:t>
    </dgm:pt>
    <dgm:pt modelId="{0489EA1A-76DF-4075-8922-CB372F1F7126}" type="pres">
      <dgm:prSet presAssocID="{7FF4A094-67E4-4B95-8E07-E8D3A58E7822}" presName="vert1" presStyleCnt="0"/>
      <dgm:spPr/>
    </dgm:pt>
    <dgm:pt modelId="{1A6A799B-911E-4A65-98A6-BCDE72777C71}" type="pres">
      <dgm:prSet presAssocID="{05FE9FCA-083C-4F0C-A6F2-FE80D23F47CA}" presName="thickLine" presStyleLbl="alignNode1" presStyleIdx="2" presStyleCnt="3"/>
      <dgm:spPr/>
    </dgm:pt>
    <dgm:pt modelId="{E8C89F95-3E04-41FE-9E3F-F4B2171F5C69}" type="pres">
      <dgm:prSet presAssocID="{05FE9FCA-083C-4F0C-A6F2-FE80D23F47CA}" presName="horz1" presStyleCnt="0"/>
      <dgm:spPr/>
    </dgm:pt>
    <dgm:pt modelId="{65A5C568-FBFD-4675-902E-BD63C3F9D6CF}" type="pres">
      <dgm:prSet presAssocID="{05FE9FCA-083C-4F0C-A6F2-FE80D23F47CA}" presName="tx1" presStyleLbl="revTx" presStyleIdx="2" presStyleCnt="3"/>
      <dgm:spPr/>
      <dgm:t>
        <a:bodyPr/>
        <a:lstStyle/>
        <a:p>
          <a:endParaRPr lang="en-US"/>
        </a:p>
      </dgm:t>
    </dgm:pt>
    <dgm:pt modelId="{E153A01A-D865-4F43-AE4E-EB60599B72C6}" type="pres">
      <dgm:prSet presAssocID="{05FE9FCA-083C-4F0C-A6F2-FE80D23F47CA}" presName="vert1" presStyleCnt="0"/>
      <dgm:spPr/>
    </dgm:pt>
  </dgm:ptLst>
  <dgm:cxnLst>
    <dgm:cxn modelId="{1B93F529-7AB0-4A2F-A2D8-73020020EBB1}" srcId="{05A30890-41F6-4FC9-9D18-E9433EEE060C}" destId="{05FE9FCA-083C-4F0C-A6F2-FE80D23F47CA}" srcOrd="2" destOrd="0" parTransId="{A577DDEB-0BA8-4FDB-A6C1-2A855EE9A918}" sibTransId="{C1293269-58FA-4D34-9715-C27A830F4C35}"/>
    <dgm:cxn modelId="{D27B82AB-474F-424C-9581-C48193363A89}" type="presOf" srcId="{05A30890-41F6-4FC9-9D18-E9433EEE060C}" destId="{DF4CE856-6DCF-4E2E-9C9C-B01D719BF9A8}" srcOrd="0" destOrd="0" presId="urn:microsoft.com/office/officeart/2008/layout/LinedList"/>
    <dgm:cxn modelId="{E7B2A9A3-F9B8-484E-97D1-287F14D41C77}" srcId="{05A30890-41F6-4FC9-9D18-E9433EEE060C}" destId="{31ACBF78-14D0-4485-A8B8-365E51050D06}" srcOrd="0" destOrd="0" parTransId="{B717A511-C9EE-42B9-8A66-A21C9DACC7D0}" sibTransId="{9C18EA59-AC90-45BF-86F5-A3EE3729F852}"/>
    <dgm:cxn modelId="{DB64C611-8C0C-4023-B106-CA32A0079103}" type="presOf" srcId="{05FE9FCA-083C-4F0C-A6F2-FE80D23F47CA}" destId="{65A5C568-FBFD-4675-902E-BD63C3F9D6CF}" srcOrd="0" destOrd="0" presId="urn:microsoft.com/office/officeart/2008/layout/LinedList"/>
    <dgm:cxn modelId="{BF074FBA-B6F9-4ADB-B83F-273AEA417BD3}" type="presOf" srcId="{7FF4A094-67E4-4B95-8E07-E8D3A58E7822}" destId="{52690F45-0AF4-46F6-84C7-E6F25FEC9FCB}" srcOrd="0" destOrd="0" presId="urn:microsoft.com/office/officeart/2008/layout/LinedList"/>
    <dgm:cxn modelId="{760504EB-8E60-4BC4-9971-647F818EFD93}" type="presOf" srcId="{31ACBF78-14D0-4485-A8B8-365E51050D06}" destId="{9CACDC7A-778A-4F11-AC6A-C5373FDA6C09}" srcOrd="0" destOrd="0" presId="urn:microsoft.com/office/officeart/2008/layout/LinedList"/>
    <dgm:cxn modelId="{D08605E4-DA05-426A-BAB1-B6542EF8EEFD}" srcId="{05A30890-41F6-4FC9-9D18-E9433EEE060C}" destId="{7FF4A094-67E4-4B95-8E07-E8D3A58E7822}" srcOrd="1" destOrd="0" parTransId="{76F220E0-DBE7-416D-ADD4-EB9B7549BC4A}" sibTransId="{86577E03-B6C6-4534-9601-E3A58D971E02}"/>
    <dgm:cxn modelId="{5B76ABF6-BEE0-478D-BCFB-D93FBB858153}" type="presParOf" srcId="{DF4CE856-6DCF-4E2E-9C9C-B01D719BF9A8}" destId="{2060A9B2-C7FC-47E5-9878-7BEB166C4143}" srcOrd="0" destOrd="0" presId="urn:microsoft.com/office/officeart/2008/layout/LinedList"/>
    <dgm:cxn modelId="{04DD70CD-EE04-45B0-8522-B198E95B835C}" type="presParOf" srcId="{DF4CE856-6DCF-4E2E-9C9C-B01D719BF9A8}" destId="{9EC576D2-FC15-4B7C-8B54-8856878ECD36}" srcOrd="1" destOrd="0" presId="urn:microsoft.com/office/officeart/2008/layout/LinedList"/>
    <dgm:cxn modelId="{15C2E4BF-2E40-4D5B-B9A7-85D87AE77C71}" type="presParOf" srcId="{9EC576D2-FC15-4B7C-8B54-8856878ECD36}" destId="{9CACDC7A-778A-4F11-AC6A-C5373FDA6C09}" srcOrd="0" destOrd="0" presId="urn:microsoft.com/office/officeart/2008/layout/LinedList"/>
    <dgm:cxn modelId="{3C61449C-101A-4C0B-BCE5-D1E1E2E05E64}" type="presParOf" srcId="{9EC576D2-FC15-4B7C-8B54-8856878ECD36}" destId="{35AE4567-0D95-40BE-A498-347DA110EEA3}" srcOrd="1" destOrd="0" presId="urn:microsoft.com/office/officeart/2008/layout/LinedList"/>
    <dgm:cxn modelId="{8497FE47-35F0-4373-8C89-A206A73F11AC}" type="presParOf" srcId="{DF4CE856-6DCF-4E2E-9C9C-B01D719BF9A8}" destId="{E047C40A-32B8-45DA-A546-02CD17BA743D}" srcOrd="2" destOrd="0" presId="urn:microsoft.com/office/officeart/2008/layout/LinedList"/>
    <dgm:cxn modelId="{CED3281B-4294-439D-BDA5-B756720478E5}" type="presParOf" srcId="{DF4CE856-6DCF-4E2E-9C9C-B01D719BF9A8}" destId="{8099852A-8D8D-410B-8665-70CDF8BABE5F}" srcOrd="3" destOrd="0" presId="urn:microsoft.com/office/officeart/2008/layout/LinedList"/>
    <dgm:cxn modelId="{6A886D7F-5197-46BC-B215-936F2029FCDF}" type="presParOf" srcId="{8099852A-8D8D-410B-8665-70CDF8BABE5F}" destId="{52690F45-0AF4-46F6-84C7-E6F25FEC9FCB}" srcOrd="0" destOrd="0" presId="urn:microsoft.com/office/officeart/2008/layout/LinedList"/>
    <dgm:cxn modelId="{CD6B4654-3B07-43C8-8B36-162FB6491691}" type="presParOf" srcId="{8099852A-8D8D-410B-8665-70CDF8BABE5F}" destId="{0489EA1A-76DF-4075-8922-CB372F1F7126}" srcOrd="1" destOrd="0" presId="urn:microsoft.com/office/officeart/2008/layout/LinedList"/>
    <dgm:cxn modelId="{85643E7C-3D13-4D2E-AA66-1E47A9DBCD96}" type="presParOf" srcId="{DF4CE856-6DCF-4E2E-9C9C-B01D719BF9A8}" destId="{1A6A799B-911E-4A65-98A6-BCDE72777C71}" srcOrd="4" destOrd="0" presId="urn:microsoft.com/office/officeart/2008/layout/LinedList"/>
    <dgm:cxn modelId="{62B600B4-0769-45A5-9469-F47C2C2E528C}" type="presParOf" srcId="{DF4CE856-6DCF-4E2E-9C9C-B01D719BF9A8}" destId="{E8C89F95-3E04-41FE-9E3F-F4B2171F5C69}" srcOrd="5" destOrd="0" presId="urn:microsoft.com/office/officeart/2008/layout/LinedList"/>
    <dgm:cxn modelId="{D0993385-D43F-415C-BFC1-A5AF5835D72A}" type="presParOf" srcId="{E8C89F95-3E04-41FE-9E3F-F4B2171F5C69}" destId="{65A5C568-FBFD-4675-902E-BD63C3F9D6CF}" srcOrd="0" destOrd="0" presId="urn:microsoft.com/office/officeart/2008/layout/LinedList"/>
    <dgm:cxn modelId="{2C5F9E30-262B-40F2-8926-D25512E0F0C2}" type="presParOf" srcId="{E8C89F95-3E04-41FE-9E3F-F4B2171F5C69}" destId="{E153A01A-D865-4F43-AE4E-EB60599B72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BE5FC5-2AC7-4171-B64F-E576A26D630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050B67B-41F7-4347-A518-CBBCCD1C3850}">
      <dgm:prSet/>
      <dgm:spPr/>
      <dgm:t>
        <a:bodyPr/>
        <a:lstStyle/>
        <a:p>
          <a:r>
            <a:rPr lang="en-GB"/>
            <a:t>details of legal requirements that you must follow without exception</a:t>
          </a:r>
          <a:endParaRPr lang="en-US"/>
        </a:p>
      </dgm:t>
    </dgm:pt>
    <dgm:pt modelId="{FD0CD449-7507-4F73-AA1C-8C99441405F3}" type="parTrans" cxnId="{CFC2FD1F-4230-424E-A534-36C2E38D5B26}">
      <dgm:prSet/>
      <dgm:spPr/>
      <dgm:t>
        <a:bodyPr/>
        <a:lstStyle/>
        <a:p>
          <a:endParaRPr lang="en-US"/>
        </a:p>
      </dgm:t>
    </dgm:pt>
    <dgm:pt modelId="{B3E15E8C-C65A-46BB-AEC3-C16010BBBF35}" type="sibTrans" cxnId="{CFC2FD1F-4230-424E-A534-36C2E38D5B26}">
      <dgm:prSet/>
      <dgm:spPr/>
      <dgm:t>
        <a:bodyPr/>
        <a:lstStyle/>
        <a:p>
          <a:endParaRPr lang="en-US"/>
        </a:p>
      </dgm:t>
    </dgm:pt>
    <dgm:pt modelId="{B6CF3049-5ECA-4F3F-8C79-B0E296564C1E}">
      <dgm:prSet/>
      <dgm:spPr/>
      <dgm:t>
        <a:bodyPr/>
        <a:lstStyle/>
        <a:p>
          <a:r>
            <a:rPr lang="en-GB"/>
            <a:t>statutory guidance that you must follow by law unless there’s a good reason not to</a:t>
          </a:r>
          <a:endParaRPr lang="en-US"/>
        </a:p>
      </dgm:t>
    </dgm:pt>
    <dgm:pt modelId="{1093D80A-479F-4F02-A04E-C123C603FC40}" type="parTrans" cxnId="{69700BE8-A171-4FAF-9706-B5CC968879AB}">
      <dgm:prSet/>
      <dgm:spPr/>
      <dgm:t>
        <a:bodyPr/>
        <a:lstStyle/>
        <a:p>
          <a:endParaRPr lang="en-US"/>
        </a:p>
      </dgm:t>
    </dgm:pt>
    <dgm:pt modelId="{3099B635-B0C2-4CA0-94CB-6345BBA97A08}" type="sibTrans" cxnId="{69700BE8-A171-4FAF-9706-B5CC968879AB}">
      <dgm:prSet/>
      <dgm:spPr/>
      <dgm:t>
        <a:bodyPr/>
        <a:lstStyle/>
        <a:p>
          <a:endParaRPr lang="en-US"/>
        </a:p>
      </dgm:t>
    </dgm:pt>
    <dgm:pt modelId="{CD03D8BE-392E-41B6-8E3A-590C846849E6}">
      <dgm:prSet/>
      <dgm:spPr/>
      <dgm:t>
        <a:bodyPr/>
        <a:lstStyle/>
        <a:p>
          <a:r>
            <a:rPr lang="en-GB"/>
            <a:t>It explains the duties of local authorities, health bodies, schools and colleges to provide for those with special educational needs under part 3 of the Children and Families Act 2014.</a:t>
          </a:r>
          <a:endParaRPr lang="en-US"/>
        </a:p>
      </dgm:t>
    </dgm:pt>
    <dgm:pt modelId="{5D00654B-8350-42C2-A485-ED7E0A7A96BA}" type="parTrans" cxnId="{240CF56B-6970-4018-ABB0-FF6959C09559}">
      <dgm:prSet/>
      <dgm:spPr/>
      <dgm:t>
        <a:bodyPr/>
        <a:lstStyle/>
        <a:p>
          <a:endParaRPr lang="en-US"/>
        </a:p>
      </dgm:t>
    </dgm:pt>
    <dgm:pt modelId="{07C866D6-344D-4212-90E2-541AB59188A9}" type="sibTrans" cxnId="{240CF56B-6970-4018-ABB0-FF6959C09559}">
      <dgm:prSet/>
      <dgm:spPr/>
      <dgm:t>
        <a:bodyPr/>
        <a:lstStyle/>
        <a:p>
          <a:endParaRPr lang="en-US"/>
        </a:p>
      </dgm:t>
    </dgm:pt>
    <dgm:pt modelId="{F1A2AFE7-4A09-425F-A69F-592FB93E925F}">
      <dgm:prSet/>
      <dgm:spPr/>
      <dgm:t>
        <a:bodyPr/>
        <a:lstStyle/>
        <a:p>
          <a:r>
            <a:rPr lang="en-GB"/>
            <a:t>Chapter 9 and 10 for EHCPs and children in special circumstances </a:t>
          </a:r>
          <a:endParaRPr lang="en-US"/>
        </a:p>
      </dgm:t>
    </dgm:pt>
    <dgm:pt modelId="{861BDB03-FEAB-4D64-B814-93BAD7CB7B54}" type="parTrans" cxnId="{4423567A-5B8E-48C1-9B17-BF6839E911BA}">
      <dgm:prSet/>
      <dgm:spPr/>
      <dgm:t>
        <a:bodyPr/>
        <a:lstStyle/>
        <a:p>
          <a:endParaRPr lang="en-US"/>
        </a:p>
      </dgm:t>
    </dgm:pt>
    <dgm:pt modelId="{50CACD2C-3BC2-43C7-B7FA-380A0F07D6E3}" type="sibTrans" cxnId="{4423567A-5B8E-48C1-9B17-BF6839E911BA}">
      <dgm:prSet/>
      <dgm:spPr/>
      <dgm:t>
        <a:bodyPr/>
        <a:lstStyle/>
        <a:p>
          <a:endParaRPr lang="en-US"/>
        </a:p>
      </dgm:t>
    </dgm:pt>
    <dgm:pt modelId="{EC1651C0-E6AA-4831-B219-64CD806326CD}" type="pres">
      <dgm:prSet presAssocID="{A6BE5FC5-2AC7-4171-B64F-E576A26D630C}" presName="linear" presStyleCnt="0">
        <dgm:presLayoutVars>
          <dgm:animLvl val="lvl"/>
          <dgm:resizeHandles val="exact"/>
        </dgm:presLayoutVars>
      </dgm:prSet>
      <dgm:spPr/>
      <dgm:t>
        <a:bodyPr/>
        <a:lstStyle/>
        <a:p>
          <a:endParaRPr lang="en-US"/>
        </a:p>
      </dgm:t>
    </dgm:pt>
    <dgm:pt modelId="{3B23C6A7-1248-4C90-AAE5-B4E39CFCA7FE}" type="pres">
      <dgm:prSet presAssocID="{5050B67B-41F7-4347-A518-CBBCCD1C3850}" presName="parentText" presStyleLbl="node1" presStyleIdx="0" presStyleCnt="4">
        <dgm:presLayoutVars>
          <dgm:chMax val="0"/>
          <dgm:bulletEnabled val="1"/>
        </dgm:presLayoutVars>
      </dgm:prSet>
      <dgm:spPr/>
      <dgm:t>
        <a:bodyPr/>
        <a:lstStyle/>
        <a:p>
          <a:endParaRPr lang="en-US"/>
        </a:p>
      </dgm:t>
    </dgm:pt>
    <dgm:pt modelId="{EC89B7C1-6E9B-4C4D-B103-521EAA695DA0}" type="pres">
      <dgm:prSet presAssocID="{B3E15E8C-C65A-46BB-AEC3-C16010BBBF35}" presName="spacer" presStyleCnt="0"/>
      <dgm:spPr/>
    </dgm:pt>
    <dgm:pt modelId="{03473862-D4C7-4618-8A55-FFD41BAEB2EB}" type="pres">
      <dgm:prSet presAssocID="{B6CF3049-5ECA-4F3F-8C79-B0E296564C1E}" presName="parentText" presStyleLbl="node1" presStyleIdx="1" presStyleCnt="4">
        <dgm:presLayoutVars>
          <dgm:chMax val="0"/>
          <dgm:bulletEnabled val="1"/>
        </dgm:presLayoutVars>
      </dgm:prSet>
      <dgm:spPr/>
      <dgm:t>
        <a:bodyPr/>
        <a:lstStyle/>
        <a:p>
          <a:endParaRPr lang="en-US"/>
        </a:p>
      </dgm:t>
    </dgm:pt>
    <dgm:pt modelId="{58C1A36F-F18C-44BB-BE4A-7AB38673B890}" type="pres">
      <dgm:prSet presAssocID="{3099B635-B0C2-4CA0-94CB-6345BBA97A08}" presName="spacer" presStyleCnt="0"/>
      <dgm:spPr/>
    </dgm:pt>
    <dgm:pt modelId="{68AC5738-ACB4-4D48-ACD3-ECC708C21585}" type="pres">
      <dgm:prSet presAssocID="{CD03D8BE-392E-41B6-8E3A-590C846849E6}" presName="parentText" presStyleLbl="node1" presStyleIdx="2" presStyleCnt="4">
        <dgm:presLayoutVars>
          <dgm:chMax val="0"/>
          <dgm:bulletEnabled val="1"/>
        </dgm:presLayoutVars>
      </dgm:prSet>
      <dgm:spPr/>
      <dgm:t>
        <a:bodyPr/>
        <a:lstStyle/>
        <a:p>
          <a:endParaRPr lang="en-US"/>
        </a:p>
      </dgm:t>
    </dgm:pt>
    <dgm:pt modelId="{26B8ED83-686D-4965-98C8-3C3F8226EE42}" type="pres">
      <dgm:prSet presAssocID="{07C866D6-344D-4212-90E2-541AB59188A9}" presName="spacer" presStyleCnt="0"/>
      <dgm:spPr/>
    </dgm:pt>
    <dgm:pt modelId="{98AF4449-FE1F-4E9B-9384-6D309E71AEB1}" type="pres">
      <dgm:prSet presAssocID="{F1A2AFE7-4A09-425F-A69F-592FB93E925F}" presName="parentText" presStyleLbl="node1" presStyleIdx="3" presStyleCnt="4">
        <dgm:presLayoutVars>
          <dgm:chMax val="0"/>
          <dgm:bulletEnabled val="1"/>
        </dgm:presLayoutVars>
      </dgm:prSet>
      <dgm:spPr/>
      <dgm:t>
        <a:bodyPr/>
        <a:lstStyle/>
        <a:p>
          <a:endParaRPr lang="en-US"/>
        </a:p>
      </dgm:t>
    </dgm:pt>
  </dgm:ptLst>
  <dgm:cxnLst>
    <dgm:cxn modelId="{69700BE8-A171-4FAF-9706-B5CC968879AB}" srcId="{A6BE5FC5-2AC7-4171-B64F-E576A26D630C}" destId="{B6CF3049-5ECA-4F3F-8C79-B0E296564C1E}" srcOrd="1" destOrd="0" parTransId="{1093D80A-479F-4F02-A04E-C123C603FC40}" sibTransId="{3099B635-B0C2-4CA0-94CB-6345BBA97A08}"/>
    <dgm:cxn modelId="{88F0FDE8-4840-4F63-B0A3-9FA28E370014}" type="presOf" srcId="{B6CF3049-5ECA-4F3F-8C79-B0E296564C1E}" destId="{03473862-D4C7-4618-8A55-FFD41BAEB2EB}" srcOrd="0" destOrd="0" presId="urn:microsoft.com/office/officeart/2005/8/layout/vList2"/>
    <dgm:cxn modelId="{0638B142-8011-47E4-BB7C-A40952C6FBF5}" type="presOf" srcId="{F1A2AFE7-4A09-425F-A69F-592FB93E925F}" destId="{98AF4449-FE1F-4E9B-9384-6D309E71AEB1}" srcOrd="0" destOrd="0" presId="urn:microsoft.com/office/officeart/2005/8/layout/vList2"/>
    <dgm:cxn modelId="{D6675307-646B-4808-A700-202BE28FC760}" type="presOf" srcId="{A6BE5FC5-2AC7-4171-B64F-E576A26D630C}" destId="{EC1651C0-E6AA-4831-B219-64CD806326CD}" srcOrd="0" destOrd="0" presId="urn:microsoft.com/office/officeart/2005/8/layout/vList2"/>
    <dgm:cxn modelId="{CFC2FD1F-4230-424E-A534-36C2E38D5B26}" srcId="{A6BE5FC5-2AC7-4171-B64F-E576A26D630C}" destId="{5050B67B-41F7-4347-A518-CBBCCD1C3850}" srcOrd="0" destOrd="0" parTransId="{FD0CD449-7507-4F73-AA1C-8C99441405F3}" sibTransId="{B3E15E8C-C65A-46BB-AEC3-C16010BBBF35}"/>
    <dgm:cxn modelId="{4423567A-5B8E-48C1-9B17-BF6839E911BA}" srcId="{A6BE5FC5-2AC7-4171-B64F-E576A26D630C}" destId="{F1A2AFE7-4A09-425F-A69F-592FB93E925F}" srcOrd="3" destOrd="0" parTransId="{861BDB03-FEAB-4D64-B814-93BAD7CB7B54}" sibTransId="{50CACD2C-3BC2-43C7-B7FA-380A0F07D6E3}"/>
    <dgm:cxn modelId="{CAED34C6-A589-449F-BEF7-661141C98B80}" type="presOf" srcId="{CD03D8BE-392E-41B6-8E3A-590C846849E6}" destId="{68AC5738-ACB4-4D48-ACD3-ECC708C21585}" srcOrd="0" destOrd="0" presId="urn:microsoft.com/office/officeart/2005/8/layout/vList2"/>
    <dgm:cxn modelId="{240CF56B-6970-4018-ABB0-FF6959C09559}" srcId="{A6BE5FC5-2AC7-4171-B64F-E576A26D630C}" destId="{CD03D8BE-392E-41B6-8E3A-590C846849E6}" srcOrd="2" destOrd="0" parTransId="{5D00654B-8350-42C2-A485-ED7E0A7A96BA}" sibTransId="{07C866D6-344D-4212-90E2-541AB59188A9}"/>
    <dgm:cxn modelId="{0C447246-EAC9-4C26-B3B3-4C5AA598FCD6}" type="presOf" srcId="{5050B67B-41F7-4347-A518-CBBCCD1C3850}" destId="{3B23C6A7-1248-4C90-AAE5-B4E39CFCA7FE}" srcOrd="0" destOrd="0" presId="urn:microsoft.com/office/officeart/2005/8/layout/vList2"/>
    <dgm:cxn modelId="{E2B53C12-1DF4-4449-A7D2-BAF7DE35A0AF}" type="presParOf" srcId="{EC1651C0-E6AA-4831-B219-64CD806326CD}" destId="{3B23C6A7-1248-4C90-AAE5-B4E39CFCA7FE}" srcOrd="0" destOrd="0" presId="urn:microsoft.com/office/officeart/2005/8/layout/vList2"/>
    <dgm:cxn modelId="{B960EA3F-BEEA-4EFF-AA9C-9FD77FFD98D4}" type="presParOf" srcId="{EC1651C0-E6AA-4831-B219-64CD806326CD}" destId="{EC89B7C1-6E9B-4C4D-B103-521EAA695DA0}" srcOrd="1" destOrd="0" presId="urn:microsoft.com/office/officeart/2005/8/layout/vList2"/>
    <dgm:cxn modelId="{545BFD26-FA24-4EFB-BCC7-540091E9164D}" type="presParOf" srcId="{EC1651C0-E6AA-4831-B219-64CD806326CD}" destId="{03473862-D4C7-4618-8A55-FFD41BAEB2EB}" srcOrd="2" destOrd="0" presId="urn:microsoft.com/office/officeart/2005/8/layout/vList2"/>
    <dgm:cxn modelId="{0D973C2D-8EC3-4FB8-88DA-BF40EC98D116}" type="presParOf" srcId="{EC1651C0-E6AA-4831-B219-64CD806326CD}" destId="{58C1A36F-F18C-44BB-BE4A-7AB38673B890}" srcOrd="3" destOrd="0" presId="urn:microsoft.com/office/officeart/2005/8/layout/vList2"/>
    <dgm:cxn modelId="{AAE98C29-CDB9-49F6-9CF1-2300DCF93B41}" type="presParOf" srcId="{EC1651C0-E6AA-4831-B219-64CD806326CD}" destId="{68AC5738-ACB4-4D48-ACD3-ECC708C21585}" srcOrd="4" destOrd="0" presId="urn:microsoft.com/office/officeart/2005/8/layout/vList2"/>
    <dgm:cxn modelId="{F30D737C-CA36-4292-860B-7A6597E97E25}" type="presParOf" srcId="{EC1651C0-E6AA-4831-B219-64CD806326CD}" destId="{26B8ED83-686D-4965-98C8-3C3F8226EE42}" srcOrd="5" destOrd="0" presId="urn:microsoft.com/office/officeart/2005/8/layout/vList2"/>
    <dgm:cxn modelId="{75CACC3E-9FE5-4958-A536-A5973B4280F2}" type="presParOf" srcId="{EC1651C0-E6AA-4831-B219-64CD806326CD}" destId="{98AF4449-FE1F-4E9B-9384-6D309E71AEB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39D6B5-5A66-43B2-BBA9-2A22C9FD08C8}"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GB"/>
        </a:p>
      </dgm:t>
    </dgm:pt>
    <dgm:pt modelId="{7E57DB85-1699-49DA-9B09-4966E4DD8733}">
      <dgm:prSet phldrT="[Text]"/>
      <dgm:spPr>
        <a:solidFill>
          <a:schemeClr val="accent1">
            <a:lumMod val="75000"/>
          </a:schemeClr>
        </a:solidFill>
      </dgm:spPr>
      <dgm:t>
        <a:bodyPr/>
        <a:lstStyle/>
        <a:p>
          <a:r>
            <a:rPr lang="en-GB" dirty="0"/>
            <a:t>Assess</a:t>
          </a:r>
        </a:p>
      </dgm:t>
    </dgm:pt>
    <dgm:pt modelId="{2238C19D-A0CC-4610-8EEA-804D32BFA636}" type="parTrans" cxnId="{7956EB7C-AA43-4C64-84F1-A1384291EAC9}">
      <dgm:prSet/>
      <dgm:spPr/>
      <dgm:t>
        <a:bodyPr/>
        <a:lstStyle/>
        <a:p>
          <a:endParaRPr lang="en-GB"/>
        </a:p>
      </dgm:t>
    </dgm:pt>
    <dgm:pt modelId="{FD5B4EBC-A23E-44C3-B5B2-ED7F8DC8DDAF}" type="sibTrans" cxnId="{7956EB7C-AA43-4C64-84F1-A1384291EAC9}">
      <dgm:prSet/>
      <dgm:spPr/>
      <dgm:t>
        <a:bodyPr/>
        <a:lstStyle/>
        <a:p>
          <a:endParaRPr lang="en-GB"/>
        </a:p>
      </dgm:t>
    </dgm:pt>
    <dgm:pt modelId="{458264FE-50DC-46DE-AAD2-5CE451CB5A8E}">
      <dgm:prSet phldrT="[Text]"/>
      <dgm:spPr>
        <a:solidFill>
          <a:srgbClr val="92D050"/>
        </a:solidFill>
        <a:ln>
          <a:noFill/>
        </a:ln>
      </dgm:spPr>
      <dgm:t>
        <a:bodyPr/>
        <a:lstStyle/>
        <a:p>
          <a:r>
            <a:rPr lang="en-GB" dirty="0"/>
            <a:t>Plan</a:t>
          </a:r>
        </a:p>
      </dgm:t>
    </dgm:pt>
    <dgm:pt modelId="{35CC49DD-1DC5-4457-9F85-C2302B755378}" type="parTrans" cxnId="{E7D88005-55FE-40D4-8872-544AB7E8829B}">
      <dgm:prSet/>
      <dgm:spPr/>
      <dgm:t>
        <a:bodyPr/>
        <a:lstStyle/>
        <a:p>
          <a:endParaRPr lang="en-GB"/>
        </a:p>
      </dgm:t>
    </dgm:pt>
    <dgm:pt modelId="{2FA88CC6-CBF6-4883-A758-5592C0594895}" type="sibTrans" cxnId="{E7D88005-55FE-40D4-8872-544AB7E8829B}">
      <dgm:prSet/>
      <dgm:spPr/>
      <dgm:t>
        <a:bodyPr/>
        <a:lstStyle/>
        <a:p>
          <a:endParaRPr lang="en-GB"/>
        </a:p>
      </dgm:t>
    </dgm:pt>
    <dgm:pt modelId="{96926AE0-A953-4680-AF0C-7C220AA31E74}">
      <dgm:prSet phldrT="[Text]"/>
      <dgm:spPr>
        <a:solidFill>
          <a:schemeClr val="bg1">
            <a:lumMod val="50000"/>
          </a:schemeClr>
        </a:solidFill>
      </dgm:spPr>
      <dgm:t>
        <a:bodyPr/>
        <a:lstStyle/>
        <a:p>
          <a:r>
            <a:rPr lang="en-GB" dirty="0"/>
            <a:t>Do</a:t>
          </a:r>
        </a:p>
      </dgm:t>
    </dgm:pt>
    <dgm:pt modelId="{FC43E423-A0BB-445F-8D87-A6EED8C853E8}" type="parTrans" cxnId="{8E8CD887-DB36-4444-8F91-13BCAB408420}">
      <dgm:prSet/>
      <dgm:spPr/>
      <dgm:t>
        <a:bodyPr/>
        <a:lstStyle/>
        <a:p>
          <a:endParaRPr lang="en-GB"/>
        </a:p>
      </dgm:t>
    </dgm:pt>
    <dgm:pt modelId="{17238E7E-C3F1-41A3-A829-14FCFD8E90DD}" type="sibTrans" cxnId="{8E8CD887-DB36-4444-8F91-13BCAB408420}">
      <dgm:prSet/>
      <dgm:spPr/>
      <dgm:t>
        <a:bodyPr/>
        <a:lstStyle/>
        <a:p>
          <a:endParaRPr lang="en-GB"/>
        </a:p>
      </dgm:t>
    </dgm:pt>
    <dgm:pt modelId="{27495042-CEA3-40C6-B7C6-17B28A4F9A0B}">
      <dgm:prSet phldrT="[Text]"/>
      <dgm:spPr>
        <a:solidFill>
          <a:srgbClr val="CC0099"/>
        </a:solidFill>
        <a:ln>
          <a:solidFill>
            <a:srgbClr val="CC0099"/>
          </a:solidFill>
        </a:ln>
      </dgm:spPr>
      <dgm:t>
        <a:bodyPr/>
        <a:lstStyle/>
        <a:p>
          <a:r>
            <a:rPr lang="en-GB" dirty="0"/>
            <a:t>Review</a:t>
          </a:r>
        </a:p>
      </dgm:t>
    </dgm:pt>
    <dgm:pt modelId="{F89DB33E-3DE4-4124-9B9A-3511A3E6E18A}" type="parTrans" cxnId="{9AACD5F3-A51C-404A-AF67-BFFE6289987B}">
      <dgm:prSet/>
      <dgm:spPr/>
      <dgm:t>
        <a:bodyPr/>
        <a:lstStyle/>
        <a:p>
          <a:endParaRPr lang="en-GB"/>
        </a:p>
      </dgm:t>
    </dgm:pt>
    <dgm:pt modelId="{A514CCF5-F881-4CA7-85D8-469B423F5ABB}" type="sibTrans" cxnId="{9AACD5F3-A51C-404A-AF67-BFFE6289987B}">
      <dgm:prSet/>
      <dgm:spPr/>
      <dgm:t>
        <a:bodyPr/>
        <a:lstStyle/>
        <a:p>
          <a:endParaRPr lang="en-GB"/>
        </a:p>
      </dgm:t>
    </dgm:pt>
    <dgm:pt modelId="{A2C84ADE-AD79-401A-A1BF-657B9FCEF423}" type="pres">
      <dgm:prSet presAssocID="{7D39D6B5-5A66-43B2-BBA9-2A22C9FD08C8}" presName="cycle" presStyleCnt="0">
        <dgm:presLayoutVars>
          <dgm:dir/>
          <dgm:resizeHandles val="exact"/>
        </dgm:presLayoutVars>
      </dgm:prSet>
      <dgm:spPr/>
      <dgm:t>
        <a:bodyPr/>
        <a:lstStyle/>
        <a:p>
          <a:endParaRPr lang="en-US"/>
        </a:p>
      </dgm:t>
    </dgm:pt>
    <dgm:pt modelId="{4AE1A247-464C-4532-AEF0-7B08AC0806F5}" type="pres">
      <dgm:prSet presAssocID="{7E57DB85-1699-49DA-9B09-4966E4DD8733}" presName="node" presStyleLbl="node1" presStyleIdx="0" presStyleCnt="4">
        <dgm:presLayoutVars>
          <dgm:bulletEnabled val="1"/>
        </dgm:presLayoutVars>
      </dgm:prSet>
      <dgm:spPr/>
      <dgm:t>
        <a:bodyPr/>
        <a:lstStyle/>
        <a:p>
          <a:endParaRPr lang="en-US"/>
        </a:p>
      </dgm:t>
    </dgm:pt>
    <dgm:pt modelId="{E52EDE19-553D-408B-BFB5-9832CF6762BC}" type="pres">
      <dgm:prSet presAssocID="{7E57DB85-1699-49DA-9B09-4966E4DD8733}" presName="spNode" presStyleCnt="0"/>
      <dgm:spPr/>
    </dgm:pt>
    <dgm:pt modelId="{14340A9F-4012-4AA3-A3EC-C41B24568234}" type="pres">
      <dgm:prSet presAssocID="{FD5B4EBC-A23E-44C3-B5B2-ED7F8DC8DDAF}" presName="sibTrans" presStyleLbl="sibTrans1D1" presStyleIdx="0" presStyleCnt="4"/>
      <dgm:spPr/>
      <dgm:t>
        <a:bodyPr/>
        <a:lstStyle/>
        <a:p>
          <a:endParaRPr lang="en-US"/>
        </a:p>
      </dgm:t>
    </dgm:pt>
    <dgm:pt modelId="{C6696F21-4F90-478C-BF4B-8C5F34A5D909}" type="pres">
      <dgm:prSet presAssocID="{458264FE-50DC-46DE-AAD2-5CE451CB5A8E}" presName="node" presStyleLbl="node1" presStyleIdx="1" presStyleCnt="4">
        <dgm:presLayoutVars>
          <dgm:bulletEnabled val="1"/>
        </dgm:presLayoutVars>
      </dgm:prSet>
      <dgm:spPr/>
      <dgm:t>
        <a:bodyPr/>
        <a:lstStyle/>
        <a:p>
          <a:endParaRPr lang="en-US"/>
        </a:p>
      </dgm:t>
    </dgm:pt>
    <dgm:pt modelId="{FF765A29-6853-4F60-B735-B148B414A4F8}" type="pres">
      <dgm:prSet presAssocID="{458264FE-50DC-46DE-AAD2-5CE451CB5A8E}" presName="spNode" presStyleCnt="0"/>
      <dgm:spPr/>
    </dgm:pt>
    <dgm:pt modelId="{5B55D765-4F5B-41B8-82A7-76C934ADAB71}" type="pres">
      <dgm:prSet presAssocID="{2FA88CC6-CBF6-4883-A758-5592C0594895}" presName="sibTrans" presStyleLbl="sibTrans1D1" presStyleIdx="1" presStyleCnt="4"/>
      <dgm:spPr/>
      <dgm:t>
        <a:bodyPr/>
        <a:lstStyle/>
        <a:p>
          <a:endParaRPr lang="en-US"/>
        </a:p>
      </dgm:t>
    </dgm:pt>
    <dgm:pt modelId="{A7A23023-1210-4EBD-964E-52661E4A0672}" type="pres">
      <dgm:prSet presAssocID="{96926AE0-A953-4680-AF0C-7C220AA31E74}" presName="node" presStyleLbl="node1" presStyleIdx="2" presStyleCnt="4">
        <dgm:presLayoutVars>
          <dgm:bulletEnabled val="1"/>
        </dgm:presLayoutVars>
      </dgm:prSet>
      <dgm:spPr/>
      <dgm:t>
        <a:bodyPr/>
        <a:lstStyle/>
        <a:p>
          <a:endParaRPr lang="en-US"/>
        </a:p>
      </dgm:t>
    </dgm:pt>
    <dgm:pt modelId="{8304EC13-6585-497F-B0F0-569F09ABA75A}" type="pres">
      <dgm:prSet presAssocID="{96926AE0-A953-4680-AF0C-7C220AA31E74}" presName="spNode" presStyleCnt="0"/>
      <dgm:spPr/>
    </dgm:pt>
    <dgm:pt modelId="{7F27B568-4EAF-457A-B3B3-BD86F3A29559}" type="pres">
      <dgm:prSet presAssocID="{17238E7E-C3F1-41A3-A829-14FCFD8E90DD}" presName="sibTrans" presStyleLbl="sibTrans1D1" presStyleIdx="2" presStyleCnt="4"/>
      <dgm:spPr/>
      <dgm:t>
        <a:bodyPr/>
        <a:lstStyle/>
        <a:p>
          <a:endParaRPr lang="en-US"/>
        </a:p>
      </dgm:t>
    </dgm:pt>
    <dgm:pt modelId="{33D845B1-157C-4D17-8944-553419020383}" type="pres">
      <dgm:prSet presAssocID="{27495042-CEA3-40C6-B7C6-17B28A4F9A0B}" presName="node" presStyleLbl="node1" presStyleIdx="3" presStyleCnt="4">
        <dgm:presLayoutVars>
          <dgm:bulletEnabled val="1"/>
        </dgm:presLayoutVars>
      </dgm:prSet>
      <dgm:spPr/>
      <dgm:t>
        <a:bodyPr/>
        <a:lstStyle/>
        <a:p>
          <a:endParaRPr lang="en-US"/>
        </a:p>
      </dgm:t>
    </dgm:pt>
    <dgm:pt modelId="{CF778A12-7C0F-4038-AA48-35C0D1B0DCE8}" type="pres">
      <dgm:prSet presAssocID="{27495042-CEA3-40C6-B7C6-17B28A4F9A0B}" presName="spNode" presStyleCnt="0"/>
      <dgm:spPr/>
    </dgm:pt>
    <dgm:pt modelId="{2361E84D-BBB7-42F7-91F2-A450E851F74E}" type="pres">
      <dgm:prSet presAssocID="{A514CCF5-F881-4CA7-85D8-469B423F5ABB}" presName="sibTrans" presStyleLbl="sibTrans1D1" presStyleIdx="3" presStyleCnt="4"/>
      <dgm:spPr/>
      <dgm:t>
        <a:bodyPr/>
        <a:lstStyle/>
        <a:p>
          <a:endParaRPr lang="en-US"/>
        </a:p>
      </dgm:t>
    </dgm:pt>
  </dgm:ptLst>
  <dgm:cxnLst>
    <dgm:cxn modelId="{9AACD5F3-A51C-404A-AF67-BFFE6289987B}" srcId="{7D39D6B5-5A66-43B2-BBA9-2A22C9FD08C8}" destId="{27495042-CEA3-40C6-B7C6-17B28A4F9A0B}" srcOrd="3" destOrd="0" parTransId="{F89DB33E-3DE4-4124-9B9A-3511A3E6E18A}" sibTransId="{A514CCF5-F881-4CA7-85D8-469B423F5ABB}"/>
    <dgm:cxn modelId="{F1635347-ACEC-4AC4-93BD-A8B9FA9A3A88}" type="presOf" srcId="{7E57DB85-1699-49DA-9B09-4966E4DD8733}" destId="{4AE1A247-464C-4532-AEF0-7B08AC0806F5}" srcOrd="0" destOrd="0" presId="urn:microsoft.com/office/officeart/2005/8/layout/cycle5"/>
    <dgm:cxn modelId="{4D5EA390-82C3-40F5-8782-32209BEE10FA}" type="presOf" srcId="{96926AE0-A953-4680-AF0C-7C220AA31E74}" destId="{A7A23023-1210-4EBD-964E-52661E4A0672}" srcOrd="0" destOrd="0" presId="urn:microsoft.com/office/officeart/2005/8/layout/cycle5"/>
    <dgm:cxn modelId="{E7D88005-55FE-40D4-8872-544AB7E8829B}" srcId="{7D39D6B5-5A66-43B2-BBA9-2A22C9FD08C8}" destId="{458264FE-50DC-46DE-AAD2-5CE451CB5A8E}" srcOrd="1" destOrd="0" parTransId="{35CC49DD-1DC5-4457-9F85-C2302B755378}" sibTransId="{2FA88CC6-CBF6-4883-A758-5592C0594895}"/>
    <dgm:cxn modelId="{7956EB7C-AA43-4C64-84F1-A1384291EAC9}" srcId="{7D39D6B5-5A66-43B2-BBA9-2A22C9FD08C8}" destId="{7E57DB85-1699-49DA-9B09-4966E4DD8733}" srcOrd="0" destOrd="0" parTransId="{2238C19D-A0CC-4610-8EEA-804D32BFA636}" sibTransId="{FD5B4EBC-A23E-44C3-B5B2-ED7F8DC8DDAF}"/>
    <dgm:cxn modelId="{B9EFC829-CCD9-4CBE-AC36-D4CE34AD432F}" type="presOf" srcId="{FD5B4EBC-A23E-44C3-B5B2-ED7F8DC8DDAF}" destId="{14340A9F-4012-4AA3-A3EC-C41B24568234}" srcOrd="0" destOrd="0" presId="urn:microsoft.com/office/officeart/2005/8/layout/cycle5"/>
    <dgm:cxn modelId="{3C6F23A9-DE4D-4EEE-82F1-C6F681358219}" type="presOf" srcId="{27495042-CEA3-40C6-B7C6-17B28A4F9A0B}" destId="{33D845B1-157C-4D17-8944-553419020383}" srcOrd="0" destOrd="0" presId="urn:microsoft.com/office/officeart/2005/8/layout/cycle5"/>
    <dgm:cxn modelId="{43E2E977-6B05-4E36-8806-27409FC983BA}" type="presOf" srcId="{2FA88CC6-CBF6-4883-A758-5592C0594895}" destId="{5B55D765-4F5B-41B8-82A7-76C934ADAB71}" srcOrd="0" destOrd="0" presId="urn:microsoft.com/office/officeart/2005/8/layout/cycle5"/>
    <dgm:cxn modelId="{2B231ECA-6054-463A-9089-C26BC11171E1}" type="presOf" srcId="{7D39D6B5-5A66-43B2-BBA9-2A22C9FD08C8}" destId="{A2C84ADE-AD79-401A-A1BF-657B9FCEF423}" srcOrd="0" destOrd="0" presId="urn:microsoft.com/office/officeart/2005/8/layout/cycle5"/>
    <dgm:cxn modelId="{71B77FF0-03B2-489A-8252-69074B9AF6D1}" type="presOf" srcId="{A514CCF5-F881-4CA7-85D8-469B423F5ABB}" destId="{2361E84D-BBB7-42F7-91F2-A450E851F74E}" srcOrd="0" destOrd="0" presId="urn:microsoft.com/office/officeart/2005/8/layout/cycle5"/>
    <dgm:cxn modelId="{8E8CD887-DB36-4444-8F91-13BCAB408420}" srcId="{7D39D6B5-5A66-43B2-BBA9-2A22C9FD08C8}" destId="{96926AE0-A953-4680-AF0C-7C220AA31E74}" srcOrd="2" destOrd="0" parTransId="{FC43E423-A0BB-445F-8D87-A6EED8C853E8}" sibTransId="{17238E7E-C3F1-41A3-A829-14FCFD8E90DD}"/>
    <dgm:cxn modelId="{8DEFB4E0-01D3-4186-956D-535364E1777A}" type="presOf" srcId="{458264FE-50DC-46DE-AAD2-5CE451CB5A8E}" destId="{C6696F21-4F90-478C-BF4B-8C5F34A5D909}" srcOrd="0" destOrd="0" presId="urn:microsoft.com/office/officeart/2005/8/layout/cycle5"/>
    <dgm:cxn modelId="{1C658FBB-651E-49E4-ACF8-9E7A65A32DF6}" type="presOf" srcId="{17238E7E-C3F1-41A3-A829-14FCFD8E90DD}" destId="{7F27B568-4EAF-457A-B3B3-BD86F3A29559}" srcOrd="0" destOrd="0" presId="urn:microsoft.com/office/officeart/2005/8/layout/cycle5"/>
    <dgm:cxn modelId="{845B7CBF-9ACD-4737-A36A-7E28B9454BA7}" type="presParOf" srcId="{A2C84ADE-AD79-401A-A1BF-657B9FCEF423}" destId="{4AE1A247-464C-4532-AEF0-7B08AC0806F5}" srcOrd="0" destOrd="0" presId="urn:microsoft.com/office/officeart/2005/8/layout/cycle5"/>
    <dgm:cxn modelId="{543949C6-A0AB-4B7E-8C77-69461AC4544A}" type="presParOf" srcId="{A2C84ADE-AD79-401A-A1BF-657B9FCEF423}" destId="{E52EDE19-553D-408B-BFB5-9832CF6762BC}" srcOrd="1" destOrd="0" presId="urn:microsoft.com/office/officeart/2005/8/layout/cycle5"/>
    <dgm:cxn modelId="{05EF22C0-82B7-4A22-BCAE-0D81A789E089}" type="presParOf" srcId="{A2C84ADE-AD79-401A-A1BF-657B9FCEF423}" destId="{14340A9F-4012-4AA3-A3EC-C41B24568234}" srcOrd="2" destOrd="0" presId="urn:microsoft.com/office/officeart/2005/8/layout/cycle5"/>
    <dgm:cxn modelId="{D54420BE-82D9-48D8-94EE-C0D823934F4B}" type="presParOf" srcId="{A2C84ADE-AD79-401A-A1BF-657B9FCEF423}" destId="{C6696F21-4F90-478C-BF4B-8C5F34A5D909}" srcOrd="3" destOrd="0" presId="urn:microsoft.com/office/officeart/2005/8/layout/cycle5"/>
    <dgm:cxn modelId="{A879C3FC-5E0C-4E5C-BBA0-078345387AF3}" type="presParOf" srcId="{A2C84ADE-AD79-401A-A1BF-657B9FCEF423}" destId="{FF765A29-6853-4F60-B735-B148B414A4F8}" srcOrd="4" destOrd="0" presId="urn:microsoft.com/office/officeart/2005/8/layout/cycle5"/>
    <dgm:cxn modelId="{270236B5-F8C8-4FD1-A96F-3EF1E995E5B4}" type="presParOf" srcId="{A2C84ADE-AD79-401A-A1BF-657B9FCEF423}" destId="{5B55D765-4F5B-41B8-82A7-76C934ADAB71}" srcOrd="5" destOrd="0" presId="urn:microsoft.com/office/officeart/2005/8/layout/cycle5"/>
    <dgm:cxn modelId="{5B0E7422-3F9B-4E6F-915B-2D9C79B1EFB6}" type="presParOf" srcId="{A2C84ADE-AD79-401A-A1BF-657B9FCEF423}" destId="{A7A23023-1210-4EBD-964E-52661E4A0672}" srcOrd="6" destOrd="0" presId="urn:microsoft.com/office/officeart/2005/8/layout/cycle5"/>
    <dgm:cxn modelId="{7170E21F-E4D5-43CA-B866-C5541B5125FF}" type="presParOf" srcId="{A2C84ADE-AD79-401A-A1BF-657B9FCEF423}" destId="{8304EC13-6585-497F-B0F0-569F09ABA75A}" srcOrd="7" destOrd="0" presId="urn:microsoft.com/office/officeart/2005/8/layout/cycle5"/>
    <dgm:cxn modelId="{19C46818-CB6F-45A8-838D-30221982B02B}" type="presParOf" srcId="{A2C84ADE-AD79-401A-A1BF-657B9FCEF423}" destId="{7F27B568-4EAF-457A-B3B3-BD86F3A29559}" srcOrd="8" destOrd="0" presId="urn:microsoft.com/office/officeart/2005/8/layout/cycle5"/>
    <dgm:cxn modelId="{730AA09C-9C20-483C-986D-281B3097450B}" type="presParOf" srcId="{A2C84ADE-AD79-401A-A1BF-657B9FCEF423}" destId="{33D845B1-157C-4D17-8944-553419020383}" srcOrd="9" destOrd="0" presId="urn:microsoft.com/office/officeart/2005/8/layout/cycle5"/>
    <dgm:cxn modelId="{B205A731-94A6-4872-8659-40AD09586229}" type="presParOf" srcId="{A2C84ADE-AD79-401A-A1BF-657B9FCEF423}" destId="{CF778A12-7C0F-4038-AA48-35C0D1B0DCE8}" srcOrd="10" destOrd="0" presId="urn:microsoft.com/office/officeart/2005/8/layout/cycle5"/>
    <dgm:cxn modelId="{8B84925D-A912-407E-BB24-A067E57F038C}" type="presParOf" srcId="{A2C84ADE-AD79-401A-A1BF-657B9FCEF423}" destId="{2361E84D-BBB7-42F7-91F2-A450E851F74E}"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5C789-3F71-4A89-80FF-570C9BEE5D10}"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EE7BADE2-BABB-42D0-BE65-ABEF31D22892}">
      <dgm:prSet/>
      <dgm:spPr/>
      <dgm:t>
        <a:bodyPr/>
        <a:lstStyle/>
        <a:p>
          <a:r>
            <a:rPr lang="en-GB"/>
            <a:t>CAMHS Assessment Cognitive Behaviour Therapy</a:t>
          </a:r>
          <a:endParaRPr lang="en-US"/>
        </a:p>
      </dgm:t>
    </dgm:pt>
    <dgm:pt modelId="{4980C3FE-55F7-407E-B860-C61BB0390470}" type="parTrans" cxnId="{5F46E4EE-E5F6-4463-9438-CBF096BA4D80}">
      <dgm:prSet/>
      <dgm:spPr/>
      <dgm:t>
        <a:bodyPr/>
        <a:lstStyle/>
        <a:p>
          <a:endParaRPr lang="en-US"/>
        </a:p>
      </dgm:t>
    </dgm:pt>
    <dgm:pt modelId="{083A10C9-21EE-49CF-9CC7-F49C16837748}" type="sibTrans" cxnId="{5F46E4EE-E5F6-4463-9438-CBF096BA4D80}">
      <dgm:prSet/>
      <dgm:spPr/>
      <dgm:t>
        <a:bodyPr/>
        <a:lstStyle/>
        <a:p>
          <a:endParaRPr lang="en-US"/>
        </a:p>
      </dgm:t>
    </dgm:pt>
    <dgm:pt modelId="{6D8363DD-3023-4E85-A7EF-D86EE8832CC6}">
      <dgm:prSet/>
      <dgm:spPr/>
      <dgm:t>
        <a:bodyPr/>
        <a:lstStyle/>
        <a:p>
          <a:r>
            <a:rPr lang="en-GB"/>
            <a:t>OT assessment sensory needs</a:t>
          </a:r>
          <a:endParaRPr lang="en-US"/>
        </a:p>
      </dgm:t>
    </dgm:pt>
    <dgm:pt modelId="{33E2FFCE-EC9E-4D00-9E50-35597E708B82}" type="parTrans" cxnId="{9693D211-93A5-4E3F-AAA5-D336EEAEB501}">
      <dgm:prSet/>
      <dgm:spPr/>
      <dgm:t>
        <a:bodyPr/>
        <a:lstStyle/>
        <a:p>
          <a:endParaRPr lang="en-US"/>
        </a:p>
      </dgm:t>
    </dgm:pt>
    <dgm:pt modelId="{C0A12A22-9C2D-4D60-BFE9-A84B95A47215}" type="sibTrans" cxnId="{9693D211-93A5-4E3F-AAA5-D336EEAEB501}">
      <dgm:prSet/>
      <dgm:spPr/>
      <dgm:t>
        <a:bodyPr/>
        <a:lstStyle/>
        <a:p>
          <a:endParaRPr lang="en-US"/>
        </a:p>
      </dgm:t>
    </dgm:pt>
    <dgm:pt modelId="{4F4FDA78-493B-4044-851D-C2E9AC96B889}">
      <dgm:prSet/>
      <dgm:spPr/>
      <dgm:t>
        <a:bodyPr/>
        <a:lstStyle/>
        <a:p>
          <a:r>
            <a:rPr lang="en-GB"/>
            <a:t>Nursing support diabetes or tracheostomy care</a:t>
          </a:r>
          <a:endParaRPr lang="en-US"/>
        </a:p>
      </dgm:t>
    </dgm:pt>
    <dgm:pt modelId="{713DE988-D634-4EDA-9119-19C32DFF1D68}" type="parTrans" cxnId="{332A28FC-D14A-4AA8-8BBE-993DAE9EAD64}">
      <dgm:prSet/>
      <dgm:spPr/>
      <dgm:t>
        <a:bodyPr/>
        <a:lstStyle/>
        <a:p>
          <a:endParaRPr lang="en-US"/>
        </a:p>
      </dgm:t>
    </dgm:pt>
    <dgm:pt modelId="{FBA8301B-C4A2-44EE-99AF-B56C97F7D5AF}" type="sibTrans" cxnId="{332A28FC-D14A-4AA8-8BBE-993DAE9EAD64}">
      <dgm:prSet/>
      <dgm:spPr/>
      <dgm:t>
        <a:bodyPr/>
        <a:lstStyle/>
        <a:p>
          <a:endParaRPr lang="en-US"/>
        </a:p>
      </dgm:t>
    </dgm:pt>
    <dgm:pt modelId="{C0913B74-BE2A-4C5B-B3C6-BDF860C2BD7A}">
      <dgm:prSet/>
      <dgm:spPr/>
      <dgm:t>
        <a:bodyPr/>
        <a:lstStyle/>
        <a:p>
          <a:r>
            <a:rPr lang="en-GB"/>
            <a:t>Physiotherapy sessions for health needs not educational provision</a:t>
          </a:r>
          <a:endParaRPr lang="en-US"/>
        </a:p>
      </dgm:t>
    </dgm:pt>
    <dgm:pt modelId="{FB4FB91F-DC93-4566-A67D-A53185FF1866}" type="parTrans" cxnId="{8B8549E2-2C07-42C6-8268-0F173CF2B690}">
      <dgm:prSet/>
      <dgm:spPr/>
      <dgm:t>
        <a:bodyPr/>
        <a:lstStyle/>
        <a:p>
          <a:endParaRPr lang="en-US"/>
        </a:p>
      </dgm:t>
    </dgm:pt>
    <dgm:pt modelId="{4674E578-7E5A-4198-B948-D220D11BF10C}" type="sibTrans" cxnId="{8B8549E2-2C07-42C6-8268-0F173CF2B690}">
      <dgm:prSet/>
      <dgm:spPr/>
      <dgm:t>
        <a:bodyPr/>
        <a:lstStyle/>
        <a:p>
          <a:endParaRPr lang="en-US"/>
        </a:p>
      </dgm:t>
    </dgm:pt>
    <dgm:pt modelId="{0D71F115-F6AD-4A8E-A595-99AD78B37D19}">
      <dgm:prSet/>
      <dgm:spPr/>
      <dgm:t>
        <a:bodyPr/>
        <a:lstStyle/>
        <a:p>
          <a:r>
            <a:rPr lang="en-GB"/>
            <a:t>Toileting &amp; personal hygiene</a:t>
          </a:r>
          <a:endParaRPr lang="en-US"/>
        </a:p>
      </dgm:t>
    </dgm:pt>
    <dgm:pt modelId="{6D41D38F-E321-434C-B41F-6CF897645507}" type="parTrans" cxnId="{D0BC335A-1ECE-4D85-A02D-8F1C0E2839D5}">
      <dgm:prSet/>
      <dgm:spPr/>
      <dgm:t>
        <a:bodyPr/>
        <a:lstStyle/>
        <a:p>
          <a:endParaRPr lang="en-US"/>
        </a:p>
      </dgm:t>
    </dgm:pt>
    <dgm:pt modelId="{28CA14BB-D131-40A7-84DD-5ECB419F9174}" type="sibTrans" cxnId="{D0BC335A-1ECE-4D85-A02D-8F1C0E2839D5}">
      <dgm:prSet/>
      <dgm:spPr/>
      <dgm:t>
        <a:bodyPr/>
        <a:lstStyle/>
        <a:p>
          <a:endParaRPr lang="en-US"/>
        </a:p>
      </dgm:t>
    </dgm:pt>
    <dgm:pt modelId="{F0368A9C-9B11-44E5-8240-6E4B86DF817D}" type="pres">
      <dgm:prSet presAssocID="{4AC5C789-3F71-4A89-80FF-570C9BEE5D10}" presName="linear" presStyleCnt="0">
        <dgm:presLayoutVars>
          <dgm:animLvl val="lvl"/>
          <dgm:resizeHandles val="exact"/>
        </dgm:presLayoutVars>
      </dgm:prSet>
      <dgm:spPr/>
      <dgm:t>
        <a:bodyPr/>
        <a:lstStyle/>
        <a:p>
          <a:endParaRPr lang="en-US"/>
        </a:p>
      </dgm:t>
    </dgm:pt>
    <dgm:pt modelId="{CCE4D903-BD49-454B-BF9B-101877192712}" type="pres">
      <dgm:prSet presAssocID="{EE7BADE2-BABB-42D0-BE65-ABEF31D22892}" presName="parentText" presStyleLbl="node1" presStyleIdx="0" presStyleCnt="5">
        <dgm:presLayoutVars>
          <dgm:chMax val="0"/>
          <dgm:bulletEnabled val="1"/>
        </dgm:presLayoutVars>
      </dgm:prSet>
      <dgm:spPr/>
      <dgm:t>
        <a:bodyPr/>
        <a:lstStyle/>
        <a:p>
          <a:endParaRPr lang="en-US"/>
        </a:p>
      </dgm:t>
    </dgm:pt>
    <dgm:pt modelId="{6D88958D-FB13-45D1-B8F9-2B7ACF303B41}" type="pres">
      <dgm:prSet presAssocID="{083A10C9-21EE-49CF-9CC7-F49C16837748}" presName="spacer" presStyleCnt="0"/>
      <dgm:spPr/>
    </dgm:pt>
    <dgm:pt modelId="{B31F725A-998C-469F-884A-1A40F8BEEE13}" type="pres">
      <dgm:prSet presAssocID="{6D8363DD-3023-4E85-A7EF-D86EE8832CC6}" presName="parentText" presStyleLbl="node1" presStyleIdx="1" presStyleCnt="5">
        <dgm:presLayoutVars>
          <dgm:chMax val="0"/>
          <dgm:bulletEnabled val="1"/>
        </dgm:presLayoutVars>
      </dgm:prSet>
      <dgm:spPr/>
      <dgm:t>
        <a:bodyPr/>
        <a:lstStyle/>
        <a:p>
          <a:endParaRPr lang="en-US"/>
        </a:p>
      </dgm:t>
    </dgm:pt>
    <dgm:pt modelId="{E80E7554-6170-4B93-82EA-38EFD3F2FB52}" type="pres">
      <dgm:prSet presAssocID="{C0A12A22-9C2D-4D60-BFE9-A84B95A47215}" presName="spacer" presStyleCnt="0"/>
      <dgm:spPr/>
    </dgm:pt>
    <dgm:pt modelId="{7E3134A4-224E-4398-B05F-40B428FB502D}" type="pres">
      <dgm:prSet presAssocID="{4F4FDA78-493B-4044-851D-C2E9AC96B889}" presName="parentText" presStyleLbl="node1" presStyleIdx="2" presStyleCnt="5">
        <dgm:presLayoutVars>
          <dgm:chMax val="0"/>
          <dgm:bulletEnabled val="1"/>
        </dgm:presLayoutVars>
      </dgm:prSet>
      <dgm:spPr/>
      <dgm:t>
        <a:bodyPr/>
        <a:lstStyle/>
        <a:p>
          <a:endParaRPr lang="en-US"/>
        </a:p>
      </dgm:t>
    </dgm:pt>
    <dgm:pt modelId="{93235E24-6FF3-4D05-88EE-0D2F11DC469C}" type="pres">
      <dgm:prSet presAssocID="{FBA8301B-C4A2-44EE-99AF-B56C97F7D5AF}" presName="spacer" presStyleCnt="0"/>
      <dgm:spPr/>
    </dgm:pt>
    <dgm:pt modelId="{02D91E38-921C-4E08-B516-735CC2F47D08}" type="pres">
      <dgm:prSet presAssocID="{C0913B74-BE2A-4C5B-B3C6-BDF860C2BD7A}" presName="parentText" presStyleLbl="node1" presStyleIdx="3" presStyleCnt="5">
        <dgm:presLayoutVars>
          <dgm:chMax val="0"/>
          <dgm:bulletEnabled val="1"/>
        </dgm:presLayoutVars>
      </dgm:prSet>
      <dgm:spPr/>
      <dgm:t>
        <a:bodyPr/>
        <a:lstStyle/>
        <a:p>
          <a:endParaRPr lang="en-US"/>
        </a:p>
      </dgm:t>
    </dgm:pt>
    <dgm:pt modelId="{84833DB8-C594-43EF-B6FC-D92F9AEAAB72}" type="pres">
      <dgm:prSet presAssocID="{4674E578-7E5A-4198-B948-D220D11BF10C}" presName="spacer" presStyleCnt="0"/>
      <dgm:spPr/>
    </dgm:pt>
    <dgm:pt modelId="{69883502-E127-4019-8F54-FEF45672BD16}" type="pres">
      <dgm:prSet presAssocID="{0D71F115-F6AD-4A8E-A595-99AD78B37D19}" presName="parentText" presStyleLbl="node1" presStyleIdx="4" presStyleCnt="5">
        <dgm:presLayoutVars>
          <dgm:chMax val="0"/>
          <dgm:bulletEnabled val="1"/>
        </dgm:presLayoutVars>
      </dgm:prSet>
      <dgm:spPr/>
      <dgm:t>
        <a:bodyPr/>
        <a:lstStyle/>
        <a:p>
          <a:endParaRPr lang="en-US"/>
        </a:p>
      </dgm:t>
    </dgm:pt>
  </dgm:ptLst>
  <dgm:cxnLst>
    <dgm:cxn modelId="{F784904A-DB96-46F8-9702-15A65E4CEC46}" type="presOf" srcId="{C0913B74-BE2A-4C5B-B3C6-BDF860C2BD7A}" destId="{02D91E38-921C-4E08-B516-735CC2F47D08}" srcOrd="0" destOrd="0" presId="urn:microsoft.com/office/officeart/2005/8/layout/vList2"/>
    <dgm:cxn modelId="{7F55756D-8C1E-4A6F-B0EA-A8824AF3665C}" type="presOf" srcId="{EE7BADE2-BABB-42D0-BE65-ABEF31D22892}" destId="{CCE4D903-BD49-454B-BF9B-101877192712}" srcOrd="0" destOrd="0" presId="urn:microsoft.com/office/officeart/2005/8/layout/vList2"/>
    <dgm:cxn modelId="{8B8549E2-2C07-42C6-8268-0F173CF2B690}" srcId="{4AC5C789-3F71-4A89-80FF-570C9BEE5D10}" destId="{C0913B74-BE2A-4C5B-B3C6-BDF860C2BD7A}" srcOrd="3" destOrd="0" parTransId="{FB4FB91F-DC93-4566-A67D-A53185FF1866}" sibTransId="{4674E578-7E5A-4198-B948-D220D11BF10C}"/>
    <dgm:cxn modelId="{9693D211-93A5-4E3F-AAA5-D336EEAEB501}" srcId="{4AC5C789-3F71-4A89-80FF-570C9BEE5D10}" destId="{6D8363DD-3023-4E85-A7EF-D86EE8832CC6}" srcOrd="1" destOrd="0" parTransId="{33E2FFCE-EC9E-4D00-9E50-35597E708B82}" sibTransId="{C0A12A22-9C2D-4D60-BFE9-A84B95A47215}"/>
    <dgm:cxn modelId="{332A28FC-D14A-4AA8-8BBE-993DAE9EAD64}" srcId="{4AC5C789-3F71-4A89-80FF-570C9BEE5D10}" destId="{4F4FDA78-493B-4044-851D-C2E9AC96B889}" srcOrd="2" destOrd="0" parTransId="{713DE988-D634-4EDA-9119-19C32DFF1D68}" sibTransId="{FBA8301B-C4A2-44EE-99AF-B56C97F7D5AF}"/>
    <dgm:cxn modelId="{D0BC335A-1ECE-4D85-A02D-8F1C0E2839D5}" srcId="{4AC5C789-3F71-4A89-80FF-570C9BEE5D10}" destId="{0D71F115-F6AD-4A8E-A595-99AD78B37D19}" srcOrd="4" destOrd="0" parTransId="{6D41D38F-E321-434C-B41F-6CF897645507}" sibTransId="{28CA14BB-D131-40A7-84DD-5ECB419F9174}"/>
    <dgm:cxn modelId="{19B94BEC-B2C1-413D-9970-3E3A2DD2AD14}" type="presOf" srcId="{6D8363DD-3023-4E85-A7EF-D86EE8832CC6}" destId="{B31F725A-998C-469F-884A-1A40F8BEEE13}" srcOrd="0" destOrd="0" presId="urn:microsoft.com/office/officeart/2005/8/layout/vList2"/>
    <dgm:cxn modelId="{5F46E4EE-E5F6-4463-9438-CBF096BA4D80}" srcId="{4AC5C789-3F71-4A89-80FF-570C9BEE5D10}" destId="{EE7BADE2-BABB-42D0-BE65-ABEF31D22892}" srcOrd="0" destOrd="0" parTransId="{4980C3FE-55F7-407E-B860-C61BB0390470}" sibTransId="{083A10C9-21EE-49CF-9CC7-F49C16837748}"/>
    <dgm:cxn modelId="{5938A0C4-0CDC-435A-9045-6ABA80003C53}" type="presOf" srcId="{4AC5C789-3F71-4A89-80FF-570C9BEE5D10}" destId="{F0368A9C-9B11-44E5-8240-6E4B86DF817D}" srcOrd="0" destOrd="0" presId="urn:microsoft.com/office/officeart/2005/8/layout/vList2"/>
    <dgm:cxn modelId="{5487D8AA-57B3-47DB-A592-4AD950EFAECB}" type="presOf" srcId="{0D71F115-F6AD-4A8E-A595-99AD78B37D19}" destId="{69883502-E127-4019-8F54-FEF45672BD16}" srcOrd="0" destOrd="0" presId="urn:microsoft.com/office/officeart/2005/8/layout/vList2"/>
    <dgm:cxn modelId="{2950EEB2-BC31-4B30-BCF7-3520DBA8963F}" type="presOf" srcId="{4F4FDA78-493B-4044-851D-C2E9AC96B889}" destId="{7E3134A4-224E-4398-B05F-40B428FB502D}" srcOrd="0" destOrd="0" presId="urn:microsoft.com/office/officeart/2005/8/layout/vList2"/>
    <dgm:cxn modelId="{37E79DB2-2535-4BE7-8520-56F32991AC00}" type="presParOf" srcId="{F0368A9C-9B11-44E5-8240-6E4B86DF817D}" destId="{CCE4D903-BD49-454B-BF9B-101877192712}" srcOrd="0" destOrd="0" presId="urn:microsoft.com/office/officeart/2005/8/layout/vList2"/>
    <dgm:cxn modelId="{2AA0235A-E299-4B33-935D-B18B647E0578}" type="presParOf" srcId="{F0368A9C-9B11-44E5-8240-6E4B86DF817D}" destId="{6D88958D-FB13-45D1-B8F9-2B7ACF303B41}" srcOrd="1" destOrd="0" presId="urn:microsoft.com/office/officeart/2005/8/layout/vList2"/>
    <dgm:cxn modelId="{23784FED-9A19-4C52-974A-0A16F57C8117}" type="presParOf" srcId="{F0368A9C-9B11-44E5-8240-6E4B86DF817D}" destId="{B31F725A-998C-469F-884A-1A40F8BEEE13}" srcOrd="2" destOrd="0" presId="urn:microsoft.com/office/officeart/2005/8/layout/vList2"/>
    <dgm:cxn modelId="{BEB40BB2-F415-4E41-8D50-E66E15A5C3D4}" type="presParOf" srcId="{F0368A9C-9B11-44E5-8240-6E4B86DF817D}" destId="{E80E7554-6170-4B93-82EA-38EFD3F2FB52}" srcOrd="3" destOrd="0" presId="urn:microsoft.com/office/officeart/2005/8/layout/vList2"/>
    <dgm:cxn modelId="{9C95B93B-7B9A-4FA4-98CE-4DE6278920E3}" type="presParOf" srcId="{F0368A9C-9B11-44E5-8240-6E4B86DF817D}" destId="{7E3134A4-224E-4398-B05F-40B428FB502D}" srcOrd="4" destOrd="0" presId="urn:microsoft.com/office/officeart/2005/8/layout/vList2"/>
    <dgm:cxn modelId="{0D8F3143-F08D-4BB1-8C8A-30A35DD6BF4B}" type="presParOf" srcId="{F0368A9C-9B11-44E5-8240-6E4B86DF817D}" destId="{93235E24-6FF3-4D05-88EE-0D2F11DC469C}" srcOrd="5" destOrd="0" presId="urn:microsoft.com/office/officeart/2005/8/layout/vList2"/>
    <dgm:cxn modelId="{149379FB-F1F0-4714-B0E4-0C770AB6B126}" type="presParOf" srcId="{F0368A9C-9B11-44E5-8240-6E4B86DF817D}" destId="{02D91E38-921C-4E08-B516-735CC2F47D08}" srcOrd="6" destOrd="0" presId="urn:microsoft.com/office/officeart/2005/8/layout/vList2"/>
    <dgm:cxn modelId="{59D82D91-D2B2-4EFD-8CDB-DA06CE027FA6}" type="presParOf" srcId="{F0368A9C-9B11-44E5-8240-6E4B86DF817D}" destId="{84833DB8-C594-43EF-B6FC-D92F9AEAAB72}" srcOrd="7" destOrd="0" presId="urn:microsoft.com/office/officeart/2005/8/layout/vList2"/>
    <dgm:cxn modelId="{F05869F5-17EE-4FC6-9A01-B327DEF72D91}" type="presParOf" srcId="{F0368A9C-9B11-44E5-8240-6E4B86DF817D}" destId="{69883502-E127-4019-8F54-FEF45672BD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6DC06-3CF8-4AA8-BD41-2AD0D578E2BC}"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GB"/>
        </a:p>
      </dgm:t>
    </dgm:pt>
    <dgm:pt modelId="{C5CAB372-2221-4248-A93C-C123D9F42E21}">
      <dgm:prSet phldrT="[Text]"/>
      <dgm:spPr>
        <a:solidFill>
          <a:schemeClr val="accent1">
            <a:lumMod val="75000"/>
          </a:schemeClr>
        </a:solidFill>
        <a:ln>
          <a:solidFill>
            <a:schemeClr val="accent1">
              <a:lumMod val="75000"/>
            </a:schemeClr>
          </a:solidFill>
        </a:ln>
      </dgm:spPr>
      <dgm:t>
        <a:bodyPr/>
        <a:lstStyle/>
        <a:p>
          <a:r>
            <a:rPr lang="en-GB" dirty="0">
              <a:solidFill>
                <a:schemeClr val="bg1"/>
              </a:solidFill>
            </a:rPr>
            <a:t>Aspirations</a:t>
          </a:r>
        </a:p>
      </dgm:t>
    </dgm:pt>
    <dgm:pt modelId="{8A0B54AF-421B-4C96-B34F-AA80E6E63779}" type="parTrans" cxnId="{A455300A-249A-41D0-9118-74BF7C507ED2}">
      <dgm:prSet/>
      <dgm:spPr/>
      <dgm:t>
        <a:bodyPr/>
        <a:lstStyle/>
        <a:p>
          <a:endParaRPr lang="en-GB"/>
        </a:p>
      </dgm:t>
    </dgm:pt>
    <dgm:pt modelId="{BE848320-47DD-4E0D-9114-C8DE4F53F583}" type="sibTrans" cxnId="{A455300A-249A-41D0-9118-74BF7C507ED2}">
      <dgm:prSet/>
      <dgm:spPr>
        <a:solidFill>
          <a:schemeClr val="accent4"/>
        </a:solidFill>
      </dgm:spPr>
      <dgm:t>
        <a:bodyPr/>
        <a:lstStyle/>
        <a:p>
          <a:endParaRPr lang="en-GB"/>
        </a:p>
      </dgm:t>
    </dgm:pt>
    <dgm:pt modelId="{00C0D1EE-3493-44C2-B352-9004F7CD5E17}">
      <dgm:prSet phldrT="[Text]"/>
      <dgm:spPr>
        <a:solidFill>
          <a:srgbClr val="92D050"/>
        </a:solidFill>
        <a:ln>
          <a:noFill/>
        </a:ln>
      </dgm:spPr>
      <dgm:t>
        <a:bodyPr/>
        <a:lstStyle/>
        <a:p>
          <a:r>
            <a:rPr lang="en-GB" dirty="0">
              <a:solidFill>
                <a:schemeClr val="bg1"/>
              </a:solidFill>
            </a:rPr>
            <a:t>Needs Led</a:t>
          </a:r>
        </a:p>
      </dgm:t>
    </dgm:pt>
    <dgm:pt modelId="{428626B2-ACAB-45C1-9173-31085CF17553}" type="parTrans" cxnId="{6372A012-B406-46FF-9314-8FF404A46229}">
      <dgm:prSet/>
      <dgm:spPr/>
      <dgm:t>
        <a:bodyPr/>
        <a:lstStyle/>
        <a:p>
          <a:endParaRPr lang="en-GB"/>
        </a:p>
      </dgm:t>
    </dgm:pt>
    <dgm:pt modelId="{DB70CF3A-176B-48F2-B87F-6E7D0FFBFB9E}" type="sibTrans" cxnId="{6372A012-B406-46FF-9314-8FF404A46229}">
      <dgm:prSet/>
      <dgm:spPr/>
      <dgm:t>
        <a:bodyPr/>
        <a:lstStyle/>
        <a:p>
          <a:endParaRPr lang="en-GB"/>
        </a:p>
      </dgm:t>
    </dgm:pt>
    <dgm:pt modelId="{60D6E3F8-C1FE-44F8-ADEF-52997B4D2A11}">
      <dgm:prSet phldrT="[Text]"/>
      <dgm:spPr>
        <a:solidFill>
          <a:schemeClr val="bg1">
            <a:lumMod val="50000"/>
          </a:schemeClr>
        </a:solidFill>
        <a:ln>
          <a:solidFill>
            <a:schemeClr val="bg1">
              <a:lumMod val="50000"/>
            </a:schemeClr>
          </a:solidFill>
        </a:ln>
      </dgm:spPr>
      <dgm:t>
        <a:bodyPr/>
        <a:lstStyle/>
        <a:p>
          <a:r>
            <a:rPr lang="en-GB" dirty="0">
              <a:solidFill>
                <a:schemeClr val="bg1"/>
              </a:solidFill>
            </a:rPr>
            <a:t>Outcome Focused</a:t>
          </a:r>
        </a:p>
      </dgm:t>
    </dgm:pt>
    <dgm:pt modelId="{0933940B-F64C-474C-9AAE-5C46C421A880}" type="parTrans" cxnId="{DF28D3A8-3535-4BF8-9D29-E0EA762C949B}">
      <dgm:prSet/>
      <dgm:spPr/>
      <dgm:t>
        <a:bodyPr/>
        <a:lstStyle/>
        <a:p>
          <a:endParaRPr lang="en-GB"/>
        </a:p>
      </dgm:t>
    </dgm:pt>
    <dgm:pt modelId="{A5908BD1-FC72-43C5-AFFC-A7BEC65C2D60}" type="sibTrans" cxnId="{DF28D3A8-3535-4BF8-9D29-E0EA762C949B}">
      <dgm:prSet/>
      <dgm:spPr/>
      <dgm:t>
        <a:bodyPr/>
        <a:lstStyle/>
        <a:p>
          <a:endParaRPr lang="en-GB"/>
        </a:p>
      </dgm:t>
    </dgm:pt>
    <dgm:pt modelId="{03FBC7DF-111B-4FC7-9B80-345C5CFDA0C3}">
      <dgm:prSet phldrT="[Text]"/>
      <dgm:spPr>
        <a:solidFill>
          <a:srgbClr val="CC0099"/>
        </a:solidFill>
        <a:ln>
          <a:solidFill>
            <a:srgbClr val="CC0099"/>
          </a:solidFill>
        </a:ln>
      </dgm:spPr>
      <dgm:t>
        <a:bodyPr/>
        <a:lstStyle/>
        <a:p>
          <a:r>
            <a:rPr lang="en-GB" dirty="0">
              <a:solidFill>
                <a:schemeClr val="bg1"/>
              </a:solidFill>
            </a:rPr>
            <a:t>Provisions - specified &amp; quantified </a:t>
          </a:r>
        </a:p>
      </dgm:t>
    </dgm:pt>
    <dgm:pt modelId="{C9530140-01D0-4563-A7A8-ECB84660F932}" type="parTrans" cxnId="{70506F2C-9287-49EE-8C2A-9839869B5369}">
      <dgm:prSet/>
      <dgm:spPr/>
      <dgm:t>
        <a:bodyPr/>
        <a:lstStyle/>
        <a:p>
          <a:endParaRPr lang="en-GB"/>
        </a:p>
      </dgm:t>
    </dgm:pt>
    <dgm:pt modelId="{C5BE9298-8E07-4F35-A773-7A8AE66B480D}" type="sibTrans" cxnId="{70506F2C-9287-49EE-8C2A-9839869B5369}">
      <dgm:prSet/>
      <dgm:spPr/>
      <dgm:t>
        <a:bodyPr/>
        <a:lstStyle/>
        <a:p>
          <a:endParaRPr lang="en-GB"/>
        </a:p>
      </dgm:t>
    </dgm:pt>
    <dgm:pt modelId="{9C01B2E8-7432-4CE1-AD14-B09B397809A1}" type="pres">
      <dgm:prSet presAssocID="{DB26DC06-3CF8-4AA8-BD41-2AD0D578E2BC}" presName="Name0" presStyleCnt="0">
        <dgm:presLayoutVars>
          <dgm:dir/>
          <dgm:resizeHandles val="exact"/>
        </dgm:presLayoutVars>
      </dgm:prSet>
      <dgm:spPr/>
      <dgm:t>
        <a:bodyPr/>
        <a:lstStyle/>
        <a:p>
          <a:endParaRPr lang="en-US"/>
        </a:p>
      </dgm:t>
    </dgm:pt>
    <dgm:pt modelId="{0118DD2B-D12A-4ED8-A102-856890011FC7}" type="pres">
      <dgm:prSet presAssocID="{DB26DC06-3CF8-4AA8-BD41-2AD0D578E2BC}" presName="cycle" presStyleCnt="0"/>
      <dgm:spPr/>
    </dgm:pt>
    <dgm:pt modelId="{C235FD0D-D3A7-4FF9-B52B-DC3C7B322C0C}" type="pres">
      <dgm:prSet presAssocID="{C5CAB372-2221-4248-A93C-C123D9F42E21}" presName="nodeFirstNode" presStyleLbl="node1" presStyleIdx="0" presStyleCnt="4" custScaleX="53723">
        <dgm:presLayoutVars>
          <dgm:bulletEnabled val="1"/>
        </dgm:presLayoutVars>
      </dgm:prSet>
      <dgm:spPr/>
      <dgm:t>
        <a:bodyPr/>
        <a:lstStyle/>
        <a:p>
          <a:endParaRPr lang="en-US"/>
        </a:p>
      </dgm:t>
    </dgm:pt>
    <dgm:pt modelId="{809C2E13-E032-4784-8A25-328DA2B942EF}" type="pres">
      <dgm:prSet presAssocID="{BE848320-47DD-4E0D-9114-C8DE4F53F583}" presName="sibTransFirstNode" presStyleLbl="bgShp" presStyleIdx="0" presStyleCnt="1" custLinFactNeighborX="-166" custLinFactNeighborY="-4149"/>
      <dgm:spPr/>
      <dgm:t>
        <a:bodyPr/>
        <a:lstStyle/>
        <a:p>
          <a:endParaRPr lang="en-US"/>
        </a:p>
      </dgm:t>
    </dgm:pt>
    <dgm:pt modelId="{362A0A42-76DC-4195-93F3-27121CC84BAD}" type="pres">
      <dgm:prSet presAssocID="{00C0D1EE-3493-44C2-B352-9004F7CD5E17}" presName="nodeFollowingNodes" presStyleLbl="node1" presStyleIdx="1" presStyleCnt="4" custScaleX="52795" custRadScaleRad="116734" custRadScaleInc="0">
        <dgm:presLayoutVars>
          <dgm:bulletEnabled val="1"/>
        </dgm:presLayoutVars>
      </dgm:prSet>
      <dgm:spPr/>
      <dgm:t>
        <a:bodyPr/>
        <a:lstStyle/>
        <a:p>
          <a:endParaRPr lang="en-US"/>
        </a:p>
      </dgm:t>
    </dgm:pt>
    <dgm:pt modelId="{BEF6EFEF-9A1E-478A-8C62-E5DD04CEB2F7}" type="pres">
      <dgm:prSet presAssocID="{60D6E3F8-C1FE-44F8-ADEF-52997B4D2A11}" presName="nodeFollowingNodes" presStyleLbl="node1" presStyleIdx="2" presStyleCnt="4" custScaleX="57662" custRadScaleRad="119152" custRadScaleInc="-3062">
        <dgm:presLayoutVars>
          <dgm:bulletEnabled val="1"/>
        </dgm:presLayoutVars>
      </dgm:prSet>
      <dgm:spPr/>
      <dgm:t>
        <a:bodyPr/>
        <a:lstStyle/>
        <a:p>
          <a:endParaRPr lang="en-US"/>
        </a:p>
      </dgm:t>
    </dgm:pt>
    <dgm:pt modelId="{9AAEFE14-39B1-46F7-8472-0913986C1076}" type="pres">
      <dgm:prSet presAssocID="{03FBC7DF-111B-4FC7-9B80-345C5CFDA0C3}" presName="nodeFollowingNodes" presStyleLbl="node1" presStyleIdx="3" presStyleCnt="4" custScaleX="48834" custRadScaleRad="118255">
        <dgm:presLayoutVars>
          <dgm:bulletEnabled val="1"/>
        </dgm:presLayoutVars>
      </dgm:prSet>
      <dgm:spPr/>
      <dgm:t>
        <a:bodyPr/>
        <a:lstStyle/>
        <a:p>
          <a:endParaRPr lang="en-US"/>
        </a:p>
      </dgm:t>
    </dgm:pt>
  </dgm:ptLst>
  <dgm:cxnLst>
    <dgm:cxn modelId="{7B508ACD-3172-458A-A584-308B6EC679CD}" type="presOf" srcId="{DB26DC06-3CF8-4AA8-BD41-2AD0D578E2BC}" destId="{9C01B2E8-7432-4CE1-AD14-B09B397809A1}" srcOrd="0" destOrd="0" presId="urn:microsoft.com/office/officeart/2005/8/layout/cycle3"/>
    <dgm:cxn modelId="{9A2D407C-2094-4510-A87F-92427FD487A0}" type="presOf" srcId="{00C0D1EE-3493-44C2-B352-9004F7CD5E17}" destId="{362A0A42-76DC-4195-93F3-27121CC84BAD}" srcOrd="0" destOrd="0" presId="urn:microsoft.com/office/officeart/2005/8/layout/cycle3"/>
    <dgm:cxn modelId="{A38B0D7E-7570-4408-AA7A-69E91BDF971E}" type="presOf" srcId="{BE848320-47DD-4E0D-9114-C8DE4F53F583}" destId="{809C2E13-E032-4784-8A25-328DA2B942EF}" srcOrd="0" destOrd="0" presId="urn:microsoft.com/office/officeart/2005/8/layout/cycle3"/>
    <dgm:cxn modelId="{5199F0AE-54D9-4A9D-99CF-B79DA591618A}" type="presOf" srcId="{60D6E3F8-C1FE-44F8-ADEF-52997B4D2A11}" destId="{BEF6EFEF-9A1E-478A-8C62-E5DD04CEB2F7}" srcOrd="0" destOrd="0" presId="urn:microsoft.com/office/officeart/2005/8/layout/cycle3"/>
    <dgm:cxn modelId="{A455300A-249A-41D0-9118-74BF7C507ED2}" srcId="{DB26DC06-3CF8-4AA8-BD41-2AD0D578E2BC}" destId="{C5CAB372-2221-4248-A93C-C123D9F42E21}" srcOrd="0" destOrd="0" parTransId="{8A0B54AF-421B-4C96-B34F-AA80E6E63779}" sibTransId="{BE848320-47DD-4E0D-9114-C8DE4F53F583}"/>
    <dgm:cxn modelId="{70506F2C-9287-49EE-8C2A-9839869B5369}" srcId="{DB26DC06-3CF8-4AA8-BD41-2AD0D578E2BC}" destId="{03FBC7DF-111B-4FC7-9B80-345C5CFDA0C3}" srcOrd="3" destOrd="0" parTransId="{C9530140-01D0-4563-A7A8-ECB84660F932}" sibTransId="{C5BE9298-8E07-4F35-A773-7A8AE66B480D}"/>
    <dgm:cxn modelId="{6372A012-B406-46FF-9314-8FF404A46229}" srcId="{DB26DC06-3CF8-4AA8-BD41-2AD0D578E2BC}" destId="{00C0D1EE-3493-44C2-B352-9004F7CD5E17}" srcOrd="1" destOrd="0" parTransId="{428626B2-ACAB-45C1-9173-31085CF17553}" sibTransId="{DB70CF3A-176B-48F2-B87F-6E7D0FFBFB9E}"/>
    <dgm:cxn modelId="{DF28D3A8-3535-4BF8-9D29-E0EA762C949B}" srcId="{DB26DC06-3CF8-4AA8-BD41-2AD0D578E2BC}" destId="{60D6E3F8-C1FE-44F8-ADEF-52997B4D2A11}" srcOrd="2" destOrd="0" parTransId="{0933940B-F64C-474C-9AAE-5C46C421A880}" sibTransId="{A5908BD1-FC72-43C5-AFFC-A7BEC65C2D60}"/>
    <dgm:cxn modelId="{EFD91BBF-72CA-43BD-BB07-022F515740F1}" type="presOf" srcId="{C5CAB372-2221-4248-A93C-C123D9F42E21}" destId="{C235FD0D-D3A7-4FF9-B52B-DC3C7B322C0C}" srcOrd="0" destOrd="0" presId="urn:microsoft.com/office/officeart/2005/8/layout/cycle3"/>
    <dgm:cxn modelId="{2383813B-8778-4122-BF85-A45D78B2572F}" type="presOf" srcId="{03FBC7DF-111B-4FC7-9B80-345C5CFDA0C3}" destId="{9AAEFE14-39B1-46F7-8472-0913986C1076}" srcOrd="0" destOrd="0" presId="urn:microsoft.com/office/officeart/2005/8/layout/cycle3"/>
    <dgm:cxn modelId="{762F070D-C8B5-46A1-A9EA-B1DBC864B07F}" type="presParOf" srcId="{9C01B2E8-7432-4CE1-AD14-B09B397809A1}" destId="{0118DD2B-D12A-4ED8-A102-856890011FC7}" srcOrd="0" destOrd="0" presId="urn:microsoft.com/office/officeart/2005/8/layout/cycle3"/>
    <dgm:cxn modelId="{7A39C843-3EA6-4FF8-A35F-98E928E9C857}" type="presParOf" srcId="{0118DD2B-D12A-4ED8-A102-856890011FC7}" destId="{C235FD0D-D3A7-4FF9-B52B-DC3C7B322C0C}" srcOrd="0" destOrd="0" presId="urn:microsoft.com/office/officeart/2005/8/layout/cycle3"/>
    <dgm:cxn modelId="{CA2E46DA-30C2-42C8-A7B3-5F45F74EE9BA}" type="presParOf" srcId="{0118DD2B-D12A-4ED8-A102-856890011FC7}" destId="{809C2E13-E032-4784-8A25-328DA2B942EF}" srcOrd="1" destOrd="0" presId="urn:microsoft.com/office/officeart/2005/8/layout/cycle3"/>
    <dgm:cxn modelId="{0C9A0876-8234-4354-BFB0-8E2D6CFCB2F7}" type="presParOf" srcId="{0118DD2B-D12A-4ED8-A102-856890011FC7}" destId="{362A0A42-76DC-4195-93F3-27121CC84BAD}" srcOrd="2" destOrd="0" presId="urn:microsoft.com/office/officeart/2005/8/layout/cycle3"/>
    <dgm:cxn modelId="{A0756F87-4891-414D-9D57-4CCBD3D99F88}" type="presParOf" srcId="{0118DD2B-D12A-4ED8-A102-856890011FC7}" destId="{BEF6EFEF-9A1E-478A-8C62-E5DD04CEB2F7}" srcOrd="3" destOrd="0" presId="urn:microsoft.com/office/officeart/2005/8/layout/cycle3"/>
    <dgm:cxn modelId="{52DB2BDF-584D-4C21-A1E1-1780DCA257B1}" type="presParOf" srcId="{0118DD2B-D12A-4ED8-A102-856890011FC7}" destId="{9AAEFE14-39B1-46F7-8472-0913986C1076}"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1DEDB0-DB00-43EB-A696-4C71149FEB7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GB"/>
        </a:p>
      </dgm:t>
    </dgm:pt>
    <dgm:pt modelId="{0FDC3E83-05B5-454D-825B-57DFA6DAE6C1}">
      <dgm:prSet phldrT="[Text]" custT="1"/>
      <dgm:spPr/>
      <dgm:t>
        <a:bodyPr/>
        <a:lstStyle/>
        <a:p>
          <a:r>
            <a:rPr lang="en-GB" sz="1400" b="1" dirty="0">
              <a:solidFill>
                <a:schemeClr val="tx1"/>
              </a:solidFill>
            </a:rPr>
            <a:t>Listening and Hearing</a:t>
          </a:r>
        </a:p>
      </dgm:t>
    </dgm:pt>
    <dgm:pt modelId="{43CC3719-57CB-4E9B-ABF8-662FCFD7C66B}" type="parTrans" cxnId="{5A891B47-2A95-4A84-9301-8386E98AB0D8}">
      <dgm:prSet/>
      <dgm:spPr/>
      <dgm:t>
        <a:bodyPr/>
        <a:lstStyle/>
        <a:p>
          <a:endParaRPr lang="en-GB" sz="1400" b="1">
            <a:solidFill>
              <a:schemeClr val="tx1"/>
            </a:solidFill>
          </a:endParaRPr>
        </a:p>
      </dgm:t>
    </dgm:pt>
    <dgm:pt modelId="{9EC1AB9D-93B1-4C22-B0A0-DF0BA857D90B}" type="sibTrans" cxnId="{5A891B47-2A95-4A84-9301-8386E98AB0D8}">
      <dgm:prSet/>
      <dgm:spPr/>
      <dgm:t>
        <a:bodyPr/>
        <a:lstStyle/>
        <a:p>
          <a:endParaRPr lang="en-GB" sz="1400" b="1">
            <a:solidFill>
              <a:schemeClr val="tx1"/>
            </a:solidFill>
          </a:endParaRPr>
        </a:p>
      </dgm:t>
    </dgm:pt>
    <dgm:pt modelId="{8C5500A8-3DC4-4E9A-8761-186B8C5FFDB0}">
      <dgm:prSet phldrT="[Text]" custT="1"/>
      <dgm:spPr/>
      <dgm:t>
        <a:bodyPr/>
        <a:lstStyle/>
        <a:p>
          <a:r>
            <a:rPr lang="en-GB" sz="1400" b="1" dirty="0">
              <a:solidFill>
                <a:schemeClr val="tx1"/>
              </a:solidFill>
            </a:rPr>
            <a:t>Participation and involvement</a:t>
          </a:r>
        </a:p>
      </dgm:t>
    </dgm:pt>
    <dgm:pt modelId="{B0EB9E22-2682-4248-ADA4-D90FE7FB5D83}" type="parTrans" cxnId="{DDFF3241-993B-4B6D-A3B0-E24AB1558D38}">
      <dgm:prSet/>
      <dgm:spPr/>
      <dgm:t>
        <a:bodyPr/>
        <a:lstStyle/>
        <a:p>
          <a:endParaRPr lang="en-GB" sz="1400" b="1">
            <a:solidFill>
              <a:schemeClr val="tx1"/>
            </a:solidFill>
          </a:endParaRPr>
        </a:p>
      </dgm:t>
    </dgm:pt>
    <dgm:pt modelId="{77B584B6-3737-4F56-99CF-DDAF6124D2EE}" type="sibTrans" cxnId="{DDFF3241-993B-4B6D-A3B0-E24AB1558D38}">
      <dgm:prSet/>
      <dgm:spPr/>
      <dgm:t>
        <a:bodyPr/>
        <a:lstStyle/>
        <a:p>
          <a:endParaRPr lang="en-GB" sz="1400" b="1">
            <a:solidFill>
              <a:schemeClr val="tx1"/>
            </a:solidFill>
          </a:endParaRPr>
        </a:p>
      </dgm:t>
    </dgm:pt>
    <dgm:pt modelId="{D81D5B52-664B-417D-940C-AB1598B9BAB9}">
      <dgm:prSet phldrT="[Text]" custT="1"/>
      <dgm:spPr/>
      <dgm:t>
        <a:bodyPr/>
        <a:lstStyle/>
        <a:p>
          <a:r>
            <a:rPr lang="en-GB" sz="1400" b="1" dirty="0">
              <a:solidFill>
                <a:schemeClr val="tx1"/>
              </a:solidFill>
            </a:rPr>
            <a:t>Flexibility</a:t>
          </a:r>
        </a:p>
      </dgm:t>
    </dgm:pt>
    <dgm:pt modelId="{004022B5-FFEE-408F-8A7D-BEFD8F03AC0A}" type="parTrans" cxnId="{81C0CEDE-0A08-483F-837C-3CF15602A8C8}">
      <dgm:prSet/>
      <dgm:spPr/>
      <dgm:t>
        <a:bodyPr/>
        <a:lstStyle/>
        <a:p>
          <a:endParaRPr lang="en-GB" sz="1400" b="1">
            <a:solidFill>
              <a:schemeClr val="tx1"/>
            </a:solidFill>
          </a:endParaRPr>
        </a:p>
      </dgm:t>
    </dgm:pt>
    <dgm:pt modelId="{FCD5C895-F6C6-4351-91F3-5B9BDE7F1827}" type="sibTrans" cxnId="{81C0CEDE-0A08-483F-837C-3CF15602A8C8}">
      <dgm:prSet/>
      <dgm:spPr/>
      <dgm:t>
        <a:bodyPr/>
        <a:lstStyle/>
        <a:p>
          <a:endParaRPr lang="en-GB" sz="1400" b="1">
            <a:solidFill>
              <a:schemeClr val="tx1"/>
            </a:solidFill>
          </a:endParaRPr>
        </a:p>
      </dgm:t>
    </dgm:pt>
    <dgm:pt modelId="{484D0979-E642-41E7-B98D-F775192EBFE6}">
      <dgm:prSet phldrT="[Text]" custT="1"/>
      <dgm:spPr/>
      <dgm:t>
        <a:bodyPr/>
        <a:lstStyle/>
        <a:p>
          <a:r>
            <a:rPr lang="en-GB" sz="1400" b="1" dirty="0">
              <a:solidFill>
                <a:schemeClr val="tx1"/>
              </a:solidFill>
            </a:rPr>
            <a:t>Provide opportunities for preparation </a:t>
          </a:r>
        </a:p>
      </dgm:t>
    </dgm:pt>
    <dgm:pt modelId="{7EA361D2-4967-4225-ADA2-214759A016F5}" type="parTrans" cxnId="{53B28BED-FFE5-4230-9D9E-6B6E8F888DAD}">
      <dgm:prSet/>
      <dgm:spPr/>
      <dgm:t>
        <a:bodyPr/>
        <a:lstStyle/>
        <a:p>
          <a:endParaRPr lang="en-GB" sz="1400" b="1">
            <a:solidFill>
              <a:schemeClr val="tx1"/>
            </a:solidFill>
          </a:endParaRPr>
        </a:p>
      </dgm:t>
    </dgm:pt>
    <dgm:pt modelId="{27FBC169-5E04-458A-B4E6-53F3139D8A0D}" type="sibTrans" cxnId="{53B28BED-FFE5-4230-9D9E-6B6E8F888DAD}">
      <dgm:prSet/>
      <dgm:spPr/>
      <dgm:t>
        <a:bodyPr/>
        <a:lstStyle/>
        <a:p>
          <a:endParaRPr lang="en-GB" sz="1400" b="1">
            <a:solidFill>
              <a:schemeClr val="tx1"/>
            </a:solidFill>
          </a:endParaRPr>
        </a:p>
      </dgm:t>
    </dgm:pt>
    <dgm:pt modelId="{A9F889FE-4DC4-4AFD-B01E-F39B34F05046}">
      <dgm:prSet phldrT="[Text]" custT="1"/>
      <dgm:spPr/>
      <dgm:t>
        <a:bodyPr/>
        <a:lstStyle/>
        <a:p>
          <a:r>
            <a:rPr lang="en-GB" sz="1400" b="1" dirty="0">
              <a:solidFill>
                <a:schemeClr val="tx1"/>
              </a:solidFill>
            </a:rPr>
            <a:t>Promotes values</a:t>
          </a:r>
        </a:p>
      </dgm:t>
    </dgm:pt>
    <dgm:pt modelId="{6BF4EE8D-1F6E-44F8-9D10-42CECD273C98}" type="parTrans" cxnId="{854F119E-540D-42C1-936A-92D5B91F3B5B}">
      <dgm:prSet/>
      <dgm:spPr/>
      <dgm:t>
        <a:bodyPr/>
        <a:lstStyle/>
        <a:p>
          <a:endParaRPr lang="en-GB" sz="1400" b="1">
            <a:solidFill>
              <a:schemeClr val="tx1"/>
            </a:solidFill>
          </a:endParaRPr>
        </a:p>
      </dgm:t>
    </dgm:pt>
    <dgm:pt modelId="{A65FB255-1661-43CD-81B5-9562EFC10DDA}" type="sibTrans" cxnId="{854F119E-540D-42C1-936A-92D5B91F3B5B}">
      <dgm:prSet/>
      <dgm:spPr/>
      <dgm:t>
        <a:bodyPr/>
        <a:lstStyle/>
        <a:p>
          <a:endParaRPr lang="en-GB" sz="1400" b="1">
            <a:solidFill>
              <a:schemeClr val="tx1"/>
            </a:solidFill>
          </a:endParaRPr>
        </a:p>
      </dgm:t>
    </dgm:pt>
    <dgm:pt modelId="{D8326C57-A740-437B-8891-A62ACAD9853F}">
      <dgm:prSet custT="1"/>
      <dgm:spPr/>
      <dgm:t>
        <a:bodyPr/>
        <a:lstStyle/>
        <a:p>
          <a:r>
            <a:rPr lang="en-GB" sz="1200" b="1" dirty="0">
              <a:solidFill>
                <a:schemeClr val="tx1"/>
              </a:solidFill>
            </a:rPr>
            <a:t>Use feedback to make improvements</a:t>
          </a:r>
        </a:p>
      </dgm:t>
    </dgm:pt>
    <dgm:pt modelId="{448F02D1-642E-4311-8D95-F8E416D42B43}" type="parTrans" cxnId="{7A307919-9C41-45C6-8F31-ED21C6E2822A}">
      <dgm:prSet/>
      <dgm:spPr/>
      <dgm:t>
        <a:bodyPr/>
        <a:lstStyle/>
        <a:p>
          <a:endParaRPr lang="en-GB" sz="1400" b="1">
            <a:solidFill>
              <a:schemeClr val="tx1"/>
            </a:solidFill>
          </a:endParaRPr>
        </a:p>
      </dgm:t>
    </dgm:pt>
    <dgm:pt modelId="{5CB5063B-97C4-45F1-A227-B9F0AE78063A}" type="sibTrans" cxnId="{7A307919-9C41-45C6-8F31-ED21C6E2822A}">
      <dgm:prSet/>
      <dgm:spPr/>
      <dgm:t>
        <a:bodyPr/>
        <a:lstStyle/>
        <a:p>
          <a:endParaRPr lang="en-GB" sz="1400" b="1">
            <a:solidFill>
              <a:schemeClr val="tx1"/>
            </a:solidFill>
          </a:endParaRPr>
        </a:p>
      </dgm:t>
    </dgm:pt>
    <dgm:pt modelId="{4F6056BF-32A0-4F83-9492-A83DC27DB458}">
      <dgm:prSet custT="1"/>
      <dgm:spPr/>
      <dgm:t>
        <a:bodyPr/>
        <a:lstStyle/>
        <a:p>
          <a:r>
            <a:rPr lang="en-GB" sz="1200" b="1" dirty="0">
              <a:solidFill>
                <a:schemeClr val="tx1"/>
              </a:solidFill>
            </a:rPr>
            <a:t>Consent and confidentiality</a:t>
          </a:r>
        </a:p>
      </dgm:t>
    </dgm:pt>
    <dgm:pt modelId="{FE557143-6BF6-4931-A976-48A25DC048BD}" type="parTrans" cxnId="{E2911076-6EAC-43DA-83E1-C4DA358D7699}">
      <dgm:prSet/>
      <dgm:spPr/>
      <dgm:t>
        <a:bodyPr/>
        <a:lstStyle/>
        <a:p>
          <a:endParaRPr lang="en-GB" sz="1400" b="1">
            <a:solidFill>
              <a:schemeClr val="tx1"/>
            </a:solidFill>
          </a:endParaRPr>
        </a:p>
      </dgm:t>
    </dgm:pt>
    <dgm:pt modelId="{7ED1EE18-EE53-481C-A667-C03B0548DB50}" type="sibTrans" cxnId="{E2911076-6EAC-43DA-83E1-C4DA358D7699}">
      <dgm:prSet/>
      <dgm:spPr/>
      <dgm:t>
        <a:bodyPr/>
        <a:lstStyle/>
        <a:p>
          <a:endParaRPr lang="en-GB" sz="1400" b="1">
            <a:solidFill>
              <a:schemeClr val="tx1"/>
            </a:solidFill>
          </a:endParaRPr>
        </a:p>
      </dgm:t>
    </dgm:pt>
    <dgm:pt modelId="{3DAC7E00-65B2-4B1A-8868-3FD5C443F2AD}" type="pres">
      <dgm:prSet presAssocID="{B51DEDB0-DB00-43EB-A696-4C71149FEB7B}" presName="cycle" presStyleCnt="0">
        <dgm:presLayoutVars>
          <dgm:dir/>
          <dgm:resizeHandles val="exact"/>
        </dgm:presLayoutVars>
      </dgm:prSet>
      <dgm:spPr/>
      <dgm:t>
        <a:bodyPr/>
        <a:lstStyle/>
        <a:p>
          <a:endParaRPr lang="en-US"/>
        </a:p>
      </dgm:t>
    </dgm:pt>
    <dgm:pt modelId="{B57DF028-CE79-4F79-A387-DC086B26A4C1}" type="pres">
      <dgm:prSet presAssocID="{0FDC3E83-05B5-454D-825B-57DFA6DAE6C1}" presName="node" presStyleLbl="node1" presStyleIdx="0" presStyleCnt="7">
        <dgm:presLayoutVars>
          <dgm:bulletEnabled val="1"/>
        </dgm:presLayoutVars>
      </dgm:prSet>
      <dgm:spPr/>
      <dgm:t>
        <a:bodyPr/>
        <a:lstStyle/>
        <a:p>
          <a:endParaRPr lang="en-US"/>
        </a:p>
      </dgm:t>
    </dgm:pt>
    <dgm:pt modelId="{C8FB14B0-3725-4AA7-88FE-A32C5CE7B766}" type="pres">
      <dgm:prSet presAssocID="{0FDC3E83-05B5-454D-825B-57DFA6DAE6C1}" presName="spNode" presStyleCnt="0"/>
      <dgm:spPr/>
    </dgm:pt>
    <dgm:pt modelId="{7414458B-892E-4151-BE61-BD6F94281A78}" type="pres">
      <dgm:prSet presAssocID="{9EC1AB9D-93B1-4C22-B0A0-DF0BA857D90B}" presName="sibTrans" presStyleLbl="sibTrans1D1" presStyleIdx="0" presStyleCnt="7"/>
      <dgm:spPr/>
      <dgm:t>
        <a:bodyPr/>
        <a:lstStyle/>
        <a:p>
          <a:endParaRPr lang="en-US"/>
        </a:p>
      </dgm:t>
    </dgm:pt>
    <dgm:pt modelId="{4068EAC1-5BF9-4B13-B76E-21DDA529B3EB}" type="pres">
      <dgm:prSet presAssocID="{8C5500A8-3DC4-4E9A-8761-186B8C5FFDB0}" presName="node" presStyleLbl="node1" presStyleIdx="1" presStyleCnt="7">
        <dgm:presLayoutVars>
          <dgm:bulletEnabled val="1"/>
        </dgm:presLayoutVars>
      </dgm:prSet>
      <dgm:spPr/>
      <dgm:t>
        <a:bodyPr/>
        <a:lstStyle/>
        <a:p>
          <a:endParaRPr lang="en-US"/>
        </a:p>
      </dgm:t>
    </dgm:pt>
    <dgm:pt modelId="{4761F103-9704-40F2-A0BF-D1D4334F6786}" type="pres">
      <dgm:prSet presAssocID="{8C5500A8-3DC4-4E9A-8761-186B8C5FFDB0}" presName="spNode" presStyleCnt="0"/>
      <dgm:spPr/>
    </dgm:pt>
    <dgm:pt modelId="{4F9F9A05-39DD-4412-A60E-33EB8D8CDDD9}" type="pres">
      <dgm:prSet presAssocID="{77B584B6-3737-4F56-99CF-DDAF6124D2EE}" presName="sibTrans" presStyleLbl="sibTrans1D1" presStyleIdx="1" presStyleCnt="7"/>
      <dgm:spPr/>
      <dgm:t>
        <a:bodyPr/>
        <a:lstStyle/>
        <a:p>
          <a:endParaRPr lang="en-US"/>
        </a:p>
      </dgm:t>
    </dgm:pt>
    <dgm:pt modelId="{C701986E-3569-4CE0-B41A-AEE37B8A5126}" type="pres">
      <dgm:prSet presAssocID="{D81D5B52-664B-417D-940C-AB1598B9BAB9}" presName="node" presStyleLbl="node1" presStyleIdx="2" presStyleCnt="7">
        <dgm:presLayoutVars>
          <dgm:bulletEnabled val="1"/>
        </dgm:presLayoutVars>
      </dgm:prSet>
      <dgm:spPr/>
      <dgm:t>
        <a:bodyPr/>
        <a:lstStyle/>
        <a:p>
          <a:endParaRPr lang="en-US"/>
        </a:p>
      </dgm:t>
    </dgm:pt>
    <dgm:pt modelId="{EED58F8B-4CBA-41FD-B519-C222879ABDFC}" type="pres">
      <dgm:prSet presAssocID="{D81D5B52-664B-417D-940C-AB1598B9BAB9}" presName="spNode" presStyleCnt="0"/>
      <dgm:spPr/>
    </dgm:pt>
    <dgm:pt modelId="{8EB6CCD4-ABE3-444D-B5E7-1241488C2D1D}" type="pres">
      <dgm:prSet presAssocID="{FCD5C895-F6C6-4351-91F3-5B9BDE7F1827}" presName="sibTrans" presStyleLbl="sibTrans1D1" presStyleIdx="2" presStyleCnt="7"/>
      <dgm:spPr/>
      <dgm:t>
        <a:bodyPr/>
        <a:lstStyle/>
        <a:p>
          <a:endParaRPr lang="en-US"/>
        </a:p>
      </dgm:t>
    </dgm:pt>
    <dgm:pt modelId="{889836BB-F193-4990-8E78-A1EC4E6F1318}" type="pres">
      <dgm:prSet presAssocID="{484D0979-E642-41E7-B98D-F775192EBFE6}" presName="node" presStyleLbl="node1" presStyleIdx="3" presStyleCnt="7">
        <dgm:presLayoutVars>
          <dgm:bulletEnabled val="1"/>
        </dgm:presLayoutVars>
      </dgm:prSet>
      <dgm:spPr/>
      <dgm:t>
        <a:bodyPr/>
        <a:lstStyle/>
        <a:p>
          <a:endParaRPr lang="en-US"/>
        </a:p>
      </dgm:t>
    </dgm:pt>
    <dgm:pt modelId="{2E6CAEF2-A586-4D62-AD46-EF07DC25739D}" type="pres">
      <dgm:prSet presAssocID="{484D0979-E642-41E7-B98D-F775192EBFE6}" presName="spNode" presStyleCnt="0"/>
      <dgm:spPr/>
    </dgm:pt>
    <dgm:pt modelId="{E762F06D-B878-4732-97F8-D6D8EB5920D7}" type="pres">
      <dgm:prSet presAssocID="{27FBC169-5E04-458A-B4E6-53F3139D8A0D}" presName="sibTrans" presStyleLbl="sibTrans1D1" presStyleIdx="3" presStyleCnt="7"/>
      <dgm:spPr/>
      <dgm:t>
        <a:bodyPr/>
        <a:lstStyle/>
        <a:p>
          <a:endParaRPr lang="en-US"/>
        </a:p>
      </dgm:t>
    </dgm:pt>
    <dgm:pt modelId="{D3979581-5403-4843-957B-C51BB3DB98FD}" type="pres">
      <dgm:prSet presAssocID="{A9F889FE-4DC4-4AFD-B01E-F39B34F05046}" presName="node" presStyleLbl="node1" presStyleIdx="4" presStyleCnt="7">
        <dgm:presLayoutVars>
          <dgm:bulletEnabled val="1"/>
        </dgm:presLayoutVars>
      </dgm:prSet>
      <dgm:spPr/>
      <dgm:t>
        <a:bodyPr/>
        <a:lstStyle/>
        <a:p>
          <a:endParaRPr lang="en-US"/>
        </a:p>
      </dgm:t>
    </dgm:pt>
    <dgm:pt modelId="{E52C0C7A-0E71-47B8-B407-9262187A3F3B}" type="pres">
      <dgm:prSet presAssocID="{A9F889FE-4DC4-4AFD-B01E-F39B34F05046}" presName="spNode" presStyleCnt="0"/>
      <dgm:spPr/>
    </dgm:pt>
    <dgm:pt modelId="{34B6ABE9-1875-42F2-BFA9-EC8FB714D3FD}" type="pres">
      <dgm:prSet presAssocID="{A65FB255-1661-43CD-81B5-9562EFC10DDA}" presName="sibTrans" presStyleLbl="sibTrans1D1" presStyleIdx="4" presStyleCnt="7"/>
      <dgm:spPr/>
      <dgm:t>
        <a:bodyPr/>
        <a:lstStyle/>
        <a:p>
          <a:endParaRPr lang="en-US"/>
        </a:p>
      </dgm:t>
    </dgm:pt>
    <dgm:pt modelId="{579DBE57-039C-4BD1-832B-B4E9726FCEAE}" type="pres">
      <dgm:prSet presAssocID="{D8326C57-A740-437B-8891-A62ACAD9853F}" presName="node" presStyleLbl="node1" presStyleIdx="5" presStyleCnt="7">
        <dgm:presLayoutVars>
          <dgm:bulletEnabled val="1"/>
        </dgm:presLayoutVars>
      </dgm:prSet>
      <dgm:spPr/>
      <dgm:t>
        <a:bodyPr/>
        <a:lstStyle/>
        <a:p>
          <a:endParaRPr lang="en-US"/>
        </a:p>
      </dgm:t>
    </dgm:pt>
    <dgm:pt modelId="{5D614435-30C6-4809-93DF-2ED43C4E84CE}" type="pres">
      <dgm:prSet presAssocID="{D8326C57-A740-437B-8891-A62ACAD9853F}" presName="spNode" presStyleCnt="0"/>
      <dgm:spPr/>
    </dgm:pt>
    <dgm:pt modelId="{2219F261-9129-41BF-BF0C-C3017DAD84BD}" type="pres">
      <dgm:prSet presAssocID="{5CB5063B-97C4-45F1-A227-B9F0AE78063A}" presName="sibTrans" presStyleLbl="sibTrans1D1" presStyleIdx="5" presStyleCnt="7"/>
      <dgm:spPr/>
      <dgm:t>
        <a:bodyPr/>
        <a:lstStyle/>
        <a:p>
          <a:endParaRPr lang="en-US"/>
        </a:p>
      </dgm:t>
    </dgm:pt>
    <dgm:pt modelId="{FA13EB43-619C-4A6A-BAD9-83417FFBD755}" type="pres">
      <dgm:prSet presAssocID="{4F6056BF-32A0-4F83-9492-A83DC27DB458}" presName="node" presStyleLbl="node1" presStyleIdx="6" presStyleCnt="7">
        <dgm:presLayoutVars>
          <dgm:bulletEnabled val="1"/>
        </dgm:presLayoutVars>
      </dgm:prSet>
      <dgm:spPr/>
      <dgm:t>
        <a:bodyPr/>
        <a:lstStyle/>
        <a:p>
          <a:endParaRPr lang="en-US"/>
        </a:p>
      </dgm:t>
    </dgm:pt>
    <dgm:pt modelId="{A46132BD-742E-45D7-A074-F0A734287002}" type="pres">
      <dgm:prSet presAssocID="{4F6056BF-32A0-4F83-9492-A83DC27DB458}" presName="spNode" presStyleCnt="0"/>
      <dgm:spPr/>
    </dgm:pt>
    <dgm:pt modelId="{630DC4D3-2353-4081-B52F-4CBC277A23D5}" type="pres">
      <dgm:prSet presAssocID="{7ED1EE18-EE53-481C-A667-C03B0548DB50}" presName="sibTrans" presStyleLbl="sibTrans1D1" presStyleIdx="6" presStyleCnt="7"/>
      <dgm:spPr/>
      <dgm:t>
        <a:bodyPr/>
        <a:lstStyle/>
        <a:p>
          <a:endParaRPr lang="en-US"/>
        </a:p>
      </dgm:t>
    </dgm:pt>
  </dgm:ptLst>
  <dgm:cxnLst>
    <dgm:cxn modelId="{9CD71225-D2F1-4CE8-86CC-16EE103E21F9}" type="presOf" srcId="{FCD5C895-F6C6-4351-91F3-5B9BDE7F1827}" destId="{8EB6CCD4-ABE3-444D-B5E7-1241488C2D1D}" srcOrd="0" destOrd="0" presId="urn:microsoft.com/office/officeart/2005/8/layout/cycle6"/>
    <dgm:cxn modelId="{53B28BED-FFE5-4230-9D9E-6B6E8F888DAD}" srcId="{B51DEDB0-DB00-43EB-A696-4C71149FEB7B}" destId="{484D0979-E642-41E7-B98D-F775192EBFE6}" srcOrd="3" destOrd="0" parTransId="{7EA361D2-4967-4225-ADA2-214759A016F5}" sibTransId="{27FBC169-5E04-458A-B4E6-53F3139D8A0D}"/>
    <dgm:cxn modelId="{47B24BBD-7B2A-4985-8AC0-AE961B024047}" type="presOf" srcId="{77B584B6-3737-4F56-99CF-DDAF6124D2EE}" destId="{4F9F9A05-39DD-4412-A60E-33EB8D8CDDD9}" srcOrd="0" destOrd="0" presId="urn:microsoft.com/office/officeart/2005/8/layout/cycle6"/>
    <dgm:cxn modelId="{25E2838A-857D-4929-BD10-FD1625866A6C}" type="presOf" srcId="{0FDC3E83-05B5-454D-825B-57DFA6DAE6C1}" destId="{B57DF028-CE79-4F79-A387-DC086B26A4C1}" srcOrd="0" destOrd="0" presId="urn:microsoft.com/office/officeart/2005/8/layout/cycle6"/>
    <dgm:cxn modelId="{987E1EE2-09AC-4BFC-BE2E-38C7E2A05DDD}" type="presOf" srcId="{D81D5B52-664B-417D-940C-AB1598B9BAB9}" destId="{C701986E-3569-4CE0-B41A-AEE37B8A5126}" srcOrd="0" destOrd="0" presId="urn:microsoft.com/office/officeart/2005/8/layout/cycle6"/>
    <dgm:cxn modelId="{B0D940FD-9FD2-4A98-9FE1-CC67FAF82A48}" type="presOf" srcId="{A9F889FE-4DC4-4AFD-B01E-F39B34F05046}" destId="{D3979581-5403-4843-957B-C51BB3DB98FD}" srcOrd="0" destOrd="0" presId="urn:microsoft.com/office/officeart/2005/8/layout/cycle6"/>
    <dgm:cxn modelId="{303785BD-ED39-48F1-99E2-4D338B3B8101}" type="presOf" srcId="{5CB5063B-97C4-45F1-A227-B9F0AE78063A}" destId="{2219F261-9129-41BF-BF0C-C3017DAD84BD}" srcOrd="0" destOrd="0" presId="urn:microsoft.com/office/officeart/2005/8/layout/cycle6"/>
    <dgm:cxn modelId="{5A891B47-2A95-4A84-9301-8386E98AB0D8}" srcId="{B51DEDB0-DB00-43EB-A696-4C71149FEB7B}" destId="{0FDC3E83-05B5-454D-825B-57DFA6DAE6C1}" srcOrd="0" destOrd="0" parTransId="{43CC3719-57CB-4E9B-ABF8-662FCFD7C66B}" sibTransId="{9EC1AB9D-93B1-4C22-B0A0-DF0BA857D90B}"/>
    <dgm:cxn modelId="{96603DE0-3B4F-4990-9C70-1C381414C5C7}" type="presOf" srcId="{9EC1AB9D-93B1-4C22-B0A0-DF0BA857D90B}" destId="{7414458B-892E-4151-BE61-BD6F94281A78}" srcOrd="0" destOrd="0" presId="urn:microsoft.com/office/officeart/2005/8/layout/cycle6"/>
    <dgm:cxn modelId="{051EBF3E-CC1D-4594-A500-5CD9220F0824}" type="presOf" srcId="{27FBC169-5E04-458A-B4E6-53F3139D8A0D}" destId="{E762F06D-B878-4732-97F8-D6D8EB5920D7}" srcOrd="0" destOrd="0" presId="urn:microsoft.com/office/officeart/2005/8/layout/cycle6"/>
    <dgm:cxn modelId="{E2911076-6EAC-43DA-83E1-C4DA358D7699}" srcId="{B51DEDB0-DB00-43EB-A696-4C71149FEB7B}" destId="{4F6056BF-32A0-4F83-9492-A83DC27DB458}" srcOrd="6" destOrd="0" parTransId="{FE557143-6BF6-4931-A976-48A25DC048BD}" sibTransId="{7ED1EE18-EE53-481C-A667-C03B0548DB50}"/>
    <dgm:cxn modelId="{082AFAF3-8E43-4C26-AB5E-BDADC8C76202}" type="presOf" srcId="{8C5500A8-3DC4-4E9A-8761-186B8C5FFDB0}" destId="{4068EAC1-5BF9-4B13-B76E-21DDA529B3EB}" srcOrd="0" destOrd="0" presId="urn:microsoft.com/office/officeart/2005/8/layout/cycle6"/>
    <dgm:cxn modelId="{81C0CEDE-0A08-483F-837C-3CF15602A8C8}" srcId="{B51DEDB0-DB00-43EB-A696-4C71149FEB7B}" destId="{D81D5B52-664B-417D-940C-AB1598B9BAB9}" srcOrd="2" destOrd="0" parTransId="{004022B5-FFEE-408F-8A7D-BEFD8F03AC0A}" sibTransId="{FCD5C895-F6C6-4351-91F3-5B9BDE7F1827}"/>
    <dgm:cxn modelId="{E5FEA55B-A88A-440E-ABA1-2977A44F7BAD}" type="presOf" srcId="{484D0979-E642-41E7-B98D-F775192EBFE6}" destId="{889836BB-F193-4990-8E78-A1EC4E6F1318}" srcOrd="0" destOrd="0" presId="urn:microsoft.com/office/officeart/2005/8/layout/cycle6"/>
    <dgm:cxn modelId="{854F119E-540D-42C1-936A-92D5B91F3B5B}" srcId="{B51DEDB0-DB00-43EB-A696-4C71149FEB7B}" destId="{A9F889FE-4DC4-4AFD-B01E-F39B34F05046}" srcOrd="4" destOrd="0" parTransId="{6BF4EE8D-1F6E-44F8-9D10-42CECD273C98}" sibTransId="{A65FB255-1661-43CD-81B5-9562EFC10DDA}"/>
    <dgm:cxn modelId="{357FE38D-3B59-4E24-A46A-A305C9104C01}" type="presOf" srcId="{B51DEDB0-DB00-43EB-A696-4C71149FEB7B}" destId="{3DAC7E00-65B2-4B1A-8868-3FD5C443F2AD}" srcOrd="0" destOrd="0" presId="urn:microsoft.com/office/officeart/2005/8/layout/cycle6"/>
    <dgm:cxn modelId="{7A307919-9C41-45C6-8F31-ED21C6E2822A}" srcId="{B51DEDB0-DB00-43EB-A696-4C71149FEB7B}" destId="{D8326C57-A740-437B-8891-A62ACAD9853F}" srcOrd="5" destOrd="0" parTransId="{448F02D1-642E-4311-8D95-F8E416D42B43}" sibTransId="{5CB5063B-97C4-45F1-A227-B9F0AE78063A}"/>
    <dgm:cxn modelId="{DDFF3241-993B-4B6D-A3B0-E24AB1558D38}" srcId="{B51DEDB0-DB00-43EB-A696-4C71149FEB7B}" destId="{8C5500A8-3DC4-4E9A-8761-186B8C5FFDB0}" srcOrd="1" destOrd="0" parTransId="{B0EB9E22-2682-4248-ADA4-D90FE7FB5D83}" sibTransId="{77B584B6-3737-4F56-99CF-DDAF6124D2EE}"/>
    <dgm:cxn modelId="{21F09C51-DA73-4233-A95B-3FBED117B368}" type="presOf" srcId="{4F6056BF-32A0-4F83-9492-A83DC27DB458}" destId="{FA13EB43-619C-4A6A-BAD9-83417FFBD755}" srcOrd="0" destOrd="0" presId="urn:microsoft.com/office/officeart/2005/8/layout/cycle6"/>
    <dgm:cxn modelId="{E5DA0C74-59B4-4F1A-9328-249A7AD97253}" type="presOf" srcId="{D8326C57-A740-437B-8891-A62ACAD9853F}" destId="{579DBE57-039C-4BD1-832B-B4E9726FCEAE}" srcOrd="0" destOrd="0" presId="urn:microsoft.com/office/officeart/2005/8/layout/cycle6"/>
    <dgm:cxn modelId="{08402E6C-AA92-40FC-9D5D-2A8CF9A43C8D}" type="presOf" srcId="{7ED1EE18-EE53-481C-A667-C03B0548DB50}" destId="{630DC4D3-2353-4081-B52F-4CBC277A23D5}" srcOrd="0" destOrd="0" presId="urn:microsoft.com/office/officeart/2005/8/layout/cycle6"/>
    <dgm:cxn modelId="{96F0AC69-C4B5-4A9B-A0F8-AB69C45390AA}" type="presOf" srcId="{A65FB255-1661-43CD-81B5-9562EFC10DDA}" destId="{34B6ABE9-1875-42F2-BFA9-EC8FB714D3FD}" srcOrd="0" destOrd="0" presId="urn:microsoft.com/office/officeart/2005/8/layout/cycle6"/>
    <dgm:cxn modelId="{FCEA8857-AB89-4147-9C7F-D7FB8D9897BD}" type="presParOf" srcId="{3DAC7E00-65B2-4B1A-8868-3FD5C443F2AD}" destId="{B57DF028-CE79-4F79-A387-DC086B26A4C1}" srcOrd="0" destOrd="0" presId="urn:microsoft.com/office/officeart/2005/8/layout/cycle6"/>
    <dgm:cxn modelId="{260028DC-A595-44F2-AE7C-9CAF2EDEFF7E}" type="presParOf" srcId="{3DAC7E00-65B2-4B1A-8868-3FD5C443F2AD}" destId="{C8FB14B0-3725-4AA7-88FE-A32C5CE7B766}" srcOrd="1" destOrd="0" presId="urn:microsoft.com/office/officeart/2005/8/layout/cycle6"/>
    <dgm:cxn modelId="{5B905907-1923-4CF7-866D-1A7C5EB49B00}" type="presParOf" srcId="{3DAC7E00-65B2-4B1A-8868-3FD5C443F2AD}" destId="{7414458B-892E-4151-BE61-BD6F94281A78}" srcOrd="2" destOrd="0" presId="urn:microsoft.com/office/officeart/2005/8/layout/cycle6"/>
    <dgm:cxn modelId="{087A1D46-8031-43AB-8E55-068F746CEEC2}" type="presParOf" srcId="{3DAC7E00-65B2-4B1A-8868-3FD5C443F2AD}" destId="{4068EAC1-5BF9-4B13-B76E-21DDA529B3EB}" srcOrd="3" destOrd="0" presId="urn:microsoft.com/office/officeart/2005/8/layout/cycle6"/>
    <dgm:cxn modelId="{52EBE02C-FBB7-455D-804E-8B009D6041F0}" type="presParOf" srcId="{3DAC7E00-65B2-4B1A-8868-3FD5C443F2AD}" destId="{4761F103-9704-40F2-A0BF-D1D4334F6786}" srcOrd="4" destOrd="0" presId="urn:microsoft.com/office/officeart/2005/8/layout/cycle6"/>
    <dgm:cxn modelId="{74EB310D-EFDC-4975-A2D0-B22D1E0CDA3C}" type="presParOf" srcId="{3DAC7E00-65B2-4B1A-8868-3FD5C443F2AD}" destId="{4F9F9A05-39DD-4412-A60E-33EB8D8CDDD9}" srcOrd="5" destOrd="0" presId="urn:microsoft.com/office/officeart/2005/8/layout/cycle6"/>
    <dgm:cxn modelId="{4222987E-1D4B-4FA6-B8AD-4C2FAA0BB102}" type="presParOf" srcId="{3DAC7E00-65B2-4B1A-8868-3FD5C443F2AD}" destId="{C701986E-3569-4CE0-B41A-AEE37B8A5126}" srcOrd="6" destOrd="0" presId="urn:microsoft.com/office/officeart/2005/8/layout/cycle6"/>
    <dgm:cxn modelId="{11D49FA2-7C2C-45C1-8A11-BE5DBDD4B851}" type="presParOf" srcId="{3DAC7E00-65B2-4B1A-8868-3FD5C443F2AD}" destId="{EED58F8B-4CBA-41FD-B519-C222879ABDFC}" srcOrd="7" destOrd="0" presId="urn:microsoft.com/office/officeart/2005/8/layout/cycle6"/>
    <dgm:cxn modelId="{B4A14FA9-77C5-463B-A18A-601A66C6876B}" type="presParOf" srcId="{3DAC7E00-65B2-4B1A-8868-3FD5C443F2AD}" destId="{8EB6CCD4-ABE3-444D-B5E7-1241488C2D1D}" srcOrd="8" destOrd="0" presId="urn:microsoft.com/office/officeart/2005/8/layout/cycle6"/>
    <dgm:cxn modelId="{964F4DC0-6CE0-4EDC-9E84-7A662B536249}" type="presParOf" srcId="{3DAC7E00-65B2-4B1A-8868-3FD5C443F2AD}" destId="{889836BB-F193-4990-8E78-A1EC4E6F1318}" srcOrd="9" destOrd="0" presId="urn:microsoft.com/office/officeart/2005/8/layout/cycle6"/>
    <dgm:cxn modelId="{E4248633-5AD7-4422-917D-6A798A7DB528}" type="presParOf" srcId="{3DAC7E00-65B2-4B1A-8868-3FD5C443F2AD}" destId="{2E6CAEF2-A586-4D62-AD46-EF07DC25739D}" srcOrd="10" destOrd="0" presId="urn:microsoft.com/office/officeart/2005/8/layout/cycle6"/>
    <dgm:cxn modelId="{5F7E6200-F5AE-474C-A150-B3B6CC4617FF}" type="presParOf" srcId="{3DAC7E00-65B2-4B1A-8868-3FD5C443F2AD}" destId="{E762F06D-B878-4732-97F8-D6D8EB5920D7}" srcOrd="11" destOrd="0" presId="urn:microsoft.com/office/officeart/2005/8/layout/cycle6"/>
    <dgm:cxn modelId="{0018EB61-8969-4530-BC7B-EAD1AFC0BADB}" type="presParOf" srcId="{3DAC7E00-65B2-4B1A-8868-3FD5C443F2AD}" destId="{D3979581-5403-4843-957B-C51BB3DB98FD}" srcOrd="12" destOrd="0" presId="urn:microsoft.com/office/officeart/2005/8/layout/cycle6"/>
    <dgm:cxn modelId="{ADB23240-CA21-4F24-8E54-9234878175FB}" type="presParOf" srcId="{3DAC7E00-65B2-4B1A-8868-3FD5C443F2AD}" destId="{E52C0C7A-0E71-47B8-B407-9262187A3F3B}" srcOrd="13" destOrd="0" presId="urn:microsoft.com/office/officeart/2005/8/layout/cycle6"/>
    <dgm:cxn modelId="{785E221E-E495-4ED5-A1D7-150BB8901D48}" type="presParOf" srcId="{3DAC7E00-65B2-4B1A-8868-3FD5C443F2AD}" destId="{34B6ABE9-1875-42F2-BFA9-EC8FB714D3FD}" srcOrd="14" destOrd="0" presId="urn:microsoft.com/office/officeart/2005/8/layout/cycle6"/>
    <dgm:cxn modelId="{06D948CF-3394-413F-82E7-4118332370F9}" type="presParOf" srcId="{3DAC7E00-65B2-4B1A-8868-3FD5C443F2AD}" destId="{579DBE57-039C-4BD1-832B-B4E9726FCEAE}" srcOrd="15" destOrd="0" presId="urn:microsoft.com/office/officeart/2005/8/layout/cycle6"/>
    <dgm:cxn modelId="{CD44FDE4-164F-4FE9-9AD2-BD5B4B8C0853}" type="presParOf" srcId="{3DAC7E00-65B2-4B1A-8868-3FD5C443F2AD}" destId="{5D614435-30C6-4809-93DF-2ED43C4E84CE}" srcOrd="16" destOrd="0" presId="urn:microsoft.com/office/officeart/2005/8/layout/cycle6"/>
    <dgm:cxn modelId="{81775353-A76A-46BD-8FD4-8E42223DBD8D}" type="presParOf" srcId="{3DAC7E00-65B2-4B1A-8868-3FD5C443F2AD}" destId="{2219F261-9129-41BF-BF0C-C3017DAD84BD}" srcOrd="17" destOrd="0" presId="urn:microsoft.com/office/officeart/2005/8/layout/cycle6"/>
    <dgm:cxn modelId="{093F4CE7-27B7-49E2-9697-688C53F63B20}" type="presParOf" srcId="{3DAC7E00-65B2-4B1A-8868-3FD5C443F2AD}" destId="{FA13EB43-619C-4A6A-BAD9-83417FFBD755}" srcOrd="18" destOrd="0" presId="urn:microsoft.com/office/officeart/2005/8/layout/cycle6"/>
    <dgm:cxn modelId="{42A54E8F-C9B7-41AC-84CF-BEAD33DDA355}" type="presParOf" srcId="{3DAC7E00-65B2-4B1A-8868-3FD5C443F2AD}" destId="{A46132BD-742E-45D7-A074-F0A734287002}" srcOrd="19" destOrd="0" presId="urn:microsoft.com/office/officeart/2005/8/layout/cycle6"/>
    <dgm:cxn modelId="{8797F1AD-6A68-4CCF-9A27-A53D6E0E11B6}" type="presParOf" srcId="{3DAC7E00-65B2-4B1A-8868-3FD5C443F2AD}" destId="{630DC4D3-2353-4081-B52F-4CBC277A23D5}" srcOrd="20" destOrd="0" presId="urn:microsoft.com/office/officeart/2005/8/layout/cycle6"/>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BB7963-94E2-48B0-A402-3AE16910005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AD0BDFD-E9B7-4A8B-BF94-B9B8D6114413}">
      <dgm:prSet/>
      <dgm:spPr/>
      <dgm:t>
        <a:bodyPr/>
        <a:lstStyle/>
        <a:p>
          <a:r>
            <a:rPr lang="en-GB"/>
            <a:t>If the family have not had involvement from your health team, confirm from the information received whether there is a need for further assessment or support from your health area and explain your decision . </a:t>
          </a:r>
          <a:endParaRPr lang="en-US"/>
        </a:p>
      </dgm:t>
    </dgm:pt>
    <dgm:pt modelId="{55ED7E54-C758-46D4-B9B3-647E3A1BA890}" type="parTrans" cxnId="{E7DBCA0C-C248-45BC-8F70-2945F8D179ED}">
      <dgm:prSet/>
      <dgm:spPr/>
      <dgm:t>
        <a:bodyPr/>
        <a:lstStyle/>
        <a:p>
          <a:endParaRPr lang="en-US"/>
        </a:p>
      </dgm:t>
    </dgm:pt>
    <dgm:pt modelId="{F9C65B1E-E295-4C05-A452-B26AFED72DAB}" type="sibTrans" cxnId="{E7DBCA0C-C248-45BC-8F70-2945F8D179ED}">
      <dgm:prSet/>
      <dgm:spPr/>
      <dgm:t>
        <a:bodyPr/>
        <a:lstStyle/>
        <a:p>
          <a:endParaRPr lang="en-US"/>
        </a:p>
      </dgm:t>
    </dgm:pt>
    <dgm:pt modelId="{6682F79B-E08E-494D-9A4D-3580DFDAF706}">
      <dgm:prSet/>
      <dgm:spPr/>
      <dgm:t>
        <a:bodyPr/>
        <a:lstStyle/>
        <a:p>
          <a:r>
            <a:rPr lang="en-GB" dirty="0"/>
            <a:t>Do not respond “not known to service” as this may appear in the Plan  and is not informative...</a:t>
          </a:r>
          <a:endParaRPr lang="en-US" dirty="0"/>
        </a:p>
      </dgm:t>
    </dgm:pt>
    <dgm:pt modelId="{B42BE8C3-84EA-442D-B0DB-08930634A1CA}" type="parTrans" cxnId="{5259DF67-FFF6-4392-B241-DA0E8EA225D0}">
      <dgm:prSet/>
      <dgm:spPr/>
      <dgm:t>
        <a:bodyPr/>
        <a:lstStyle/>
        <a:p>
          <a:endParaRPr lang="en-US"/>
        </a:p>
      </dgm:t>
    </dgm:pt>
    <dgm:pt modelId="{796BD7E5-B345-4FB2-B8CF-B218057AB39C}" type="sibTrans" cxnId="{5259DF67-FFF6-4392-B241-DA0E8EA225D0}">
      <dgm:prSet/>
      <dgm:spPr/>
      <dgm:t>
        <a:bodyPr/>
        <a:lstStyle/>
        <a:p>
          <a:endParaRPr lang="en-US"/>
        </a:p>
      </dgm:t>
    </dgm:pt>
    <dgm:pt modelId="{CBB31F4E-57FE-492B-9A60-CD6C273CEFD2}">
      <dgm:prSet/>
      <dgm:spPr/>
      <dgm:t>
        <a:bodyPr/>
        <a:lstStyle/>
        <a:p>
          <a:r>
            <a:rPr lang="en-GB"/>
            <a:t>Avoid too much historical or complex medical information</a:t>
          </a:r>
          <a:endParaRPr lang="en-US"/>
        </a:p>
      </dgm:t>
    </dgm:pt>
    <dgm:pt modelId="{9BF8B28A-611D-41EA-8C32-D2949A698B3D}" type="parTrans" cxnId="{4DF27384-BCE2-4226-BFC3-338AFC198D77}">
      <dgm:prSet/>
      <dgm:spPr/>
      <dgm:t>
        <a:bodyPr/>
        <a:lstStyle/>
        <a:p>
          <a:endParaRPr lang="en-US"/>
        </a:p>
      </dgm:t>
    </dgm:pt>
    <dgm:pt modelId="{F716F3C7-B641-400B-B8B4-4FFCD6D400E3}" type="sibTrans" cxnId="{4DF27384-BCE2-4226-BFC3-338AFC198D77}">
      <dgm:prSet/>
      <dgm:spPr/>
      <dgm:t>
        <a:bodyPr/>
        <a:lstStyle/>
        <a:p>
          <a:endParaRPr lang="en-US"/>
        </a:p>
      </dgm:t>
    </dgm:pt>
    <dgm:pt modelId="{5AB8CD75-B9AD-42DA-9351-C7651C70892C}">
      <dgm:prSet/>
      <dgm:spPr/>
      <dgm:t>
        <a:bodyPr/>
        <a:lstStyle/>
        <a:p>
          <a:r>
            <a:rPr lang="en-GB"/>
            <a:t>Keep it simple as possible – make sure it can be understood by a non-specialist</a:t>
          </a:r>
          <a:endParaRPr lang="en-US"/>
        </a:p>
      </dgm:t>
    </dgm:pt>
    <dgm:pt modelId="{7CEAE20C-BE10-42B4-9FB5-7EAC82116938}" type="parTrans" cxnId="{1D23EC7A-8968-4F14-896E-91582878A035}">
      <dgm:prSet/>
      <dgm:spPr/>
      <dgm:t>
        <a:bodyPr/>
        <a:lstStyle/>
        <a:p>
          <a:endParaRPr lang="en-US"/>
        </a:p>
      </dgm:t>
    </dgm:pt>
    <dgm:pt modelId="{C127F4C7-D8FC-4218-90B0-EC0BB2D9F669}" type="sibTrans" cxnId="{1D23EC7A-8968-4F14-896E-91582878A035}">
      <dgm:prSet/>
      <dgm:spPr/>
      <dgm:t>
        <a:bodyPr/>
        <a:lstStyle/>
        <a:p>
          <a:endParaRPr lang="en-US"/>
        </a:p>
      </dgm:t>
    </dgm:pt>
    <dgm:pt modelId="{7BEE0C5A-9AA1-4B1A-847B-7BEBA1E1BB75}">
      <dgm:prSet/>
      <dgm:spPr/>
      <dgm:t>
        <a:bodyPr/>
        <a:lstStyle/>
        <a:p>
          <a:r>
            <a:rPr lang="en-GB"/>
            <a:t>A diagnostic label does not describe need – focus on practical implications of any health conditions or impairments on different areas of the child or young person’s life including their education.</a:t>
          </a:r>
          <a:endParaRPr lang="en-US"/>
        </a:p>
      </dgm:t>
    </dgm:pt>
    <dgm:pt modelId="{21D6B6FA-FDFE-4397-B477-D441CB71C380}" type="parTrans" cxnId="{58EE345D-BBC2-43B5-99F9-421DE4FEBDE1}">
      <dgm:prSet/>
      <dgm:spPr/>
      <dgm:t>
        <a:bodyPr/>
        <a:lstStyle/>
        <a:p>
          <a:endParaRPr lang="en-US"/>
        </a:p>
      </dgm:t>
    </dgm:pt>
    <dgm:pt modelId="{56C2D350-DBAB-4D9E-9EFD-67EACD39585F}" type="sibTrans" cxnId="{58EE345D-BBC2-43B5-99F9-421DE4FEBDE1}">
      <dgm:prSet/>
      <dgm:spPr/>
      <dgm:t>
        <a:bodyPr/>
        <a:lstStyle/>
        <a:p>
          <a:endParaRPr lang="en-US"/>
        </a:p>
      </dgm:t>
    </dgm:pt>
    <dgm:pt modelId="{2B5210A4-BF59-4E8E-8B91-A4CBA9A250EE}">
      <dgm:prSet/>
      <dgm:spPr/>
      <dgm:t>
        <a:bodyPr/>
        <a:lstStyle/>
        <a:p>
          <a:r>
            <a:rPr lang="en-GB"/>
            <a:t>How do health needs relate to the child/ young persons SEN?</a:t>
          </a:r>
          <a:endParaRPr lang="en-US"/>
        </a:p>
      </dgm:t>
    </dgm:pt>
    <dgm:pt modelId="{C0472738-16BC-4666-B871-4C11F90B2CFE}" type="parTrans" cxnId="{82C385AD-7B81-4CC3-87FD-4B2503F82525}">
      <dgm:prSet/>
      <dgm:spPr/>
      <dgm:t>
        <a:bodyPr/>
        <a:lstStyle/>
        <a:p>
          <a:endParaRPr lang="en-US"/>
        </a:p>
      </dgm:t>
    </dgm:pt>
    <dgm:pt modelId="{B9E393E8-9A74-4437-BF21-DD29ED5DB265}" type="sibTrans" cxnId="{82C385AD-7B81-4CC3-87FD-4B2503F82525}">
      <dgm:prSet/>
      <dgm:spPr/>
      <dgm:t>
        <a:bodyPr/>
        <a:lstStyle/>
        <a:p>
          <a:endParaRPr lang="en-US"/>
        </a:p>
      </dgm:t>
    </dgm:pt>
    <dgm:pt modelId="{21ECA7BC-5266-4F0C-9341-C9EDE56D316E}" type="pres">
      <dgm:prSet presAssocID="{37BB7963-94E2-48B0-A402-3AE169100052}" presName="linear" presStyleCnt="0">
        <dgm:presLayoutVars>
          <dgm:animLvl val="lvl"/>
          <dgm:resizeHandles val="exact"/>
        </dgm:presLayoutVars>
      </dgm:prSet>
      <dgm:spPr/>
      <dgm:t>
        <a:bodyPr/>
        <a:lstStyle/>
        <a:p>
          <a:endParaRPr lang="en-US"/>
        </a:p>
      </dgm:t>
    </dgm:pt>
    <dgm:pt modelId="{8F31A1DA-00C5-43CE-95E0-7D2E0179B6C8}" type="pres">
      <dgm:prSet presAssocID="{EAD0BDFD-E9B7-4A8B-BF94-B9B8D6114413}" presName="parentText" presStyleLbl="node1" presStyleIdx="0" presStyleCnt="6">
        <dgm:presLayoutVars>
          <dgm:chMax val="0"/>
          <dgm:bulletEnabled val="1"/>
        </dgm:presLayoutVars>
      </dgm:prSet>
      <dgm:spPr/>
      <dgm:t>
        <a:bodyPr/>
        <a:lstStyle/>
        <a:p>
          <a:endParaRPr lang="en-US"/>
        </a:p>
      </dgm:t>
    </dgm:pt>
    <dgm:pt modelId="{1EACA8FE-4F1A-4EEF-8070-9DC0C092FF80}" type="pres">
      <dgm:prSet presAssocID="{F9C65B1E-E295-4C05-A452-B26AFED72DAB}" presName="spacer" presStyleCnt="0"/>
      <dgm:spPr/>
    </dgm:pt>
    <dgm:pt modelId="{AC9CC7F1-57AD-4D08-8F13-AA7DCB6365B0}" type="pres">
      <dgm:prSet presAssocID="{6682F79B-E08E-494D-9A4D-3580DFDAF706}" presName="parentText" presStyleLbl="node1" presStyleIdx="1" presStyleCnt="6">
        <dgm:presLayoutVars>
          <dgm:chMax val="0"/>
          <dgm:bulletEnabled val="1"/>
        </dgm:presLayoutVars>
      </dgm:prSet>
      <dgm:spPr/>
      <dgm:t>
        <a:bodyPr/>
        <a:lstStyle/>
        <a:p>
          <a:endParaRPr lang="en-US"/>
        </a:p>
      </dgm:t>
    </dgm:pt>
    <dgm:pt modelId="{A52CEFE8-2668-456E-A7BB-ACE70E1A77AF}" type="pres">
      <dgm:prSet presAssocID="{796BD7E5-B345-4FB2-B8CF-B218057AB39C}" presName="spacer" presStyleCnt="0"/>
      <dgm:spPr/>
    </dgm:pt>
    <dgm:pt modelId="{D65496F1-5E80-47AE-AC38-A5E7286C91D2}" type="pres">
      <dgm:prSet presAssocID="{CBB31F4E-57FE-492B-9A60-CD6C273CEFD2}" presName="parentText" presStyleLbl="node1" presStyleIdx="2" presStyleCnt="6">
        <dgm:presLayoutVars>
          <dgm:chMax val="0"/>
          <dgm:bulletEnabled val="1"/>
        </dgm:presLayoutVars>
      </dgm:prSet>
      <dgm:spPr/>
      <dgm:t>
        <a:bodyPr/>
        <a:lstStyle/>
        <a:p>
          <a:endParaRPr lang="en-US"/>
        </a:p>
      </dgm:t>
    </dgm:pt>
    <dgm:pt modelId="{5A1A680D-7008-4CD5-8202-47FCDF89DDEB}" type="pres">
      <dgm:prSet presAssocID="{F716F3C7-B641-400B-B8B4-4FFCD6D400E3}" presName="spacer" presStyleCnt="0"/>
      <dgm:spPr/>
    </dgm:pt>
    <dgm:pt modelId="{647606B2-7814-4BE7-A372-D7C087766D0C}" type="pres">
      <dgm:prSet presAssocID="{5AB8CD75-B9AD-42DA-9351-C7651C70892C}" presName="parentText" presStyleLbl="node1" presStyleIdx="3" presStyleCnt="6">
        <dgm:presLayoutVars>
          <dgm:chMax val="0"/>
          <dgm:bulletEnabled val="1"/>
        </dgm:presLayoutVars>
      </dgm:prSet>
      <dgm:spPr/>
      <dgm:t>
        <a:bodyPr/>
        <a:lstStyle/>
        <a:p>
          <a:endParaRPr lang="en-US"/>
        </a:p>
      </dgm:t>
    </dgm:pt>
    <dgm:pt modelId="{B4C03CBE-4025-4821-B842-30C1B8C541A8}" type="pres">
      <dgm:prSet presAssocID="{C127F4C7-D8FC-4218-90B0-EC0BB2D9F669}" presName="spacer" presStyleCnt="0"/>
      <dgm:spPr/>
    </dgm:pt>
    <dgm:pt modelId="{CC4B85E8-E01D-49BB-B9F3-FE3A36486936}" type="pres">
      <dgm:prSet presAssocID="{7BEE0C5A-9AA1-4B1A-847B-7BEBA1E1BB75}" presName="parentText" presStyleLbl="node1" presStyleIdx="4" presStyleCnt="6">
        <dgm:presLayoutVars>
          <dgm:chMax val="0"/>
          <dgm:bulletEnabled val="1"/>
        </dgm:presLayoutVars>
      </dgm:prSet>
      <dgm:spPr/>
      <dgm:t>
        <a:bodyPr/>
        <a:lstStyle/>
        <a:p>
          <a:endParaRPr lang="en-US"/>
        </a:p>
      </dgm:t>
    </dgm:pt>
    <dgm:pt modelId="{CBEB3009-D7F9-4065-BBA7-3DF73090F47E}" type="pres">
      <dgm:prSet presAssocID="{56C2D350-DBAB-4D9E-9EFD-67EACD39585F}" presName="spacer" presStyleCnt="0"/>
      <dgm:spPr/>
    </dgm:pt>
    <dgm:pt modelId="{F63BB3F3-DC9F-4C94-AC55-1DDB7C4B56E4}" type="pres">
      <dgm:prSet presAssocID="{2B5210A4-BF59-4E8E-8B91-A4CBA9A250EE}" presName="parentText" presStyleLbl="node1" presStyleIdx="5" presStyleCnt="6">
        <dgm:presLayoutVars>
          <dgm:chMax val="0"/>
          <dgm:bulletEnabled val="1"/>
        </dgm:presLayoutVars>
      </dgm:prSet>
      <dgm:spPr/>
      <dgm:t>
        <a:bodyPr/>
        <a:lstStyle/>
        <a:p>
          <a:endParaRPr lang="en-US"/>
        </a:p>
      </dgm:t>
    </dgm:pt>
  </dgm:ptLst>
  <dgm:cxnLst>
    <dgm:cxn modelId="{5259DF67-FFF6-4392-B241-DA0E8EA225D0}" srcId="{37BB7963-94E2-48B0-A402-3AE169100052}" destId="{6682F79B-E08E-494D-9A4D-3580DFDAF706}" srcOrd="1" destOrd="0" parTransId="{B42BE8C3-84EA-442D-B0DB-08930634A1CA}" sibTransId="{796BD7E5-B345-4FB2-B8CF-B218057AB39C}"/>
    <dgm:cxn modelId="{E7DBCA0C-C248-45BC-8F70-2945F8D179ED}" srcId="{37BB7963-94E2-48B0-A402-3AE169100052}" destId="{EAD0BDFD-E9B7-4A8B-BF94-B9B8D6114413}" srcOrd="0" destOrd="0" parTransId="{55ED7E54-C758-46D4-B9B3-647E3A1BA890}" sibTransId="{F9C65B1E-E295-4C05-A452-B26AFED72DAB}"/>
    <dgm:cxn modelId="{B63EA52E-9A03-427A-BBF9-505AD0DAACFA}" type="presOf" srcId="{37BB7963-94E2-48B0-A402-3AE169100052}" destId="{21ECA7BC-5266-4F0C-9341-C9EDE56D316E}" srcOrd="0" destOrd="0" presId="urn:microsoft.com/office/officeart/2005/8/layout/vList2"/>
    <dgm:cxn modelId="{58EE345D-BBC2-43B5-99F9-421DE4FEBDE1}" srcId="{37BB7963-94E2-48B0-A402-3AE169100052}" destId="{7BEE0C5A-9AA1-4B1A-847B-7BEBA1E1BB75}" srcOrd="4" destOrd="0" parTransId="{21D6B6FA-FDFE-4397-B477-D441CB71C380}" sibTransId="{56C2D350-DBAB-4D9E-9EFD-67EACD39585F}"/>
    <dgm:cxn modelId="{52A478B1-75AF-4070-8080-DAEEEFAC5713}" type="presOf" srcId="{CBB31F4E-57FE-492B-9A60-CD6C273CEFD2}" destId="{D65496F1-5E80-47AE-AC38-A5E7286C91D2}" srcOrd="0" destOrd="0" presId="urn:microsoft.com/office/officeart/2005/8/layout/vList2"/>
    <dgm:cxn modelId="{E9620DC1-1AEE-4ED2-AC3F-974F18B65C93}" type="presOf" srcId="{EAD0BDFD-E9B7-4A8B-BF94-B9B8D6114413}" destId="{8F31A1DA-00C5-43CE-95E0-7D2E0179B6C8}" srcOrd="0" destOrd="0" presId="urn:microsoft.com/office/officeart/2005/8/layout/vList2"/>
    <dgm:cxn modelId="{1D23EC7A-8968-4F14-896E-91582878A035}" srcId="{37BB7963-94E2-48B0-A402-3AE169100052}" destId="{5AB8CD75-B9AD-42DA-9351-C7651C70892C}" srcOrd="3" destOrd="0" parTransId="{7CEAE20C-BE10-42B4-9FB5-7EAC82116938}" sibTransId="{C127F4C7-D8FC-4218-90B0-EC0BB2D9F669}"/>
    <dgm:cxn modelId="{B06CBA04-5348-4DB6-8676-54B95C32469E}" type="presOf" srcId="{2B5210A4-BF59-4E8E-8B91-A4CBA9A250EE}" destId="{F63BB3F3-DC9F-4C94-AC55-1DDB7C4B56E4}" srcOrd="0" destOrd="0" presId="urn:microsoft.com/office/officeart/2005/8/layout/vList2"/>
    <dgm:cxn modelId="{82C385AD-7B81-4CC3-87FD-4B2503F82525}" srcId="{37BB7963-94E2-48B0-A402-3AE169100052}" destId="{2B5210A4-BF59-4E8E-8B91-A4CBA9A250EE}" srcOrd="5" destOrd="0" parTransId="{C0472738-16BC-4666-B871-4C11F90B2CFE}" sibTransId="{B9E393E8-9A74-4437-BF21-DD29ED5DB265}"/>
    <dgm:cxn modelId="{D370FEC0-F445-4F1A-8AEE-FABEF7047DDE}" type="presOf" srcId="{5AB8CD75-B9AD-42DA-9351-C7651C70892C}" destId="{647606B2-7814-4BE7-A372-D7C087766D0C}" srcOrd="0" destOrd="0" presId="urn:microsoft.com/office/officeart/2005/8/layout/vList2"/>
    <dgm:cxn modelId="{44EB6438-5AFA-49B4-B108-A2599A21A3C7}" type="presOf" srcId="{6682F79B-E08E-494D-9A4D-3580DFDAF706}" destId="{AC9CC7F1-57AD-4D08-8F13-AA7DCB6365B0}" srcOrd="0" destOrd="0" presId="urn:microsoft.com/office/officeart/2005/8/layout/vList2"/>
    <dgm:cxn modelId="{600F24AD-EDD1-47AA-BE72-B9583ABFC9A4}" type="presOf" srcId="{7BEE0C5A-9AA1-4B1A-847B-7BEBA1E1BB75}" destId="{CC4B85E8-E01D-49BB-B9F3-FE3A36486936}" srcOrd="0" destOrd="0" presId="urn:microsoft.com/office/officeart/2005/8/layout/vList2"/>
    <dgm:cxn modelId="{4DF27384-BCE2-4226-BFC3-338AFC198D77}" srcId="{37BB7963-94E2-48B0-A402-3AE169100052}" destId="{CBB31F4E-57FE-492B-9A60-CD6C273CEFD2}" srcOrd="2" destOrd="0" parTransId="{9BF8B28A-611D-41EA-8C32-D2949A698B3D}" sibTransId="{F716F3C7-B641-400B-B8B4-4FFCD6D400E3}"/>
    <dgm:cxn modelId="{1DE036F6-0663-41B7-B115-FD78DA4E8BF1}" type="presParOf" srcId="{21ECA7BC-5266-4F0C-9341-C9EDE56D316E}" destId="{8F31A1DA-00C5-43CE-95E0-7D2E0179B6C8}" srcOrd="0" destOrd="0" presId="urn:microsoft.com/office/officeart/2005/8/layout/vList2"/>
    <dgm:cxn modelId="{8E60F1D5-CF62-4F70-AFF3-7339F6C21BFC}" type="presParOf" srcId="{21ECA7BC-5266-4F0C-9341-C9EDE56D316E}" destId="{1EACA8FE-4F1A-4EEF-8070-9DC0C092FF80}" srcOrd="1" destOrd="0" presId="urn:microsoft.com/office/officeart/2005/8/layout/vList2"/>
    <dgm:cxn modelId="{71BDE82A-2443-4E2A-917A-EFC6D2D966B5}" type="presParOf" srcId="{21ECA7BC-5266-4F0C-9341-C9EDE56D316E}" destId="{AC9CC7F1-57AD-4D08-8F13-AA7DCB6365B0}" srcOrd="2" destOrd="0" presId="urn:microsoft.com/office/officeart/2005/8/layout/vList2"/>
    <dgm:cxn modelId="{04BC9558-DD65-4F7A-A970-18032A63C957}" type="presParOf" srcId="{21ECA7BC-5266-4F0C-9341-C9EDE56D316E}" destId="{A52CEFE8-2668-456E-A7BB-ACE70E1A77AF}" srcOrd="3" destOrd="0" presId="urn:microsoft.com/office/officeart/2005/8/layout/vList2"/>
    <dgm:cxn modelId="{36232F14-FEED-49D1-9399-C0F5B056750D}" type="presParOf" srcId="{21ECA7BC-5266-4F0C-9341-C9EDE56D316E}" destId="{D65496F1-5E80-47AE-AC38-A5E7286C91D2}" srcOrd="4" destOrd="0" presId="urn:microsoft.com/office/officeart/2005/8/layout/vList2"/>
    <dgm:cxn modelId="{83E57120-11CD-4E16-BA3E-299D32930F78}" type="presParOf" srcId="{21ECA7BC-5266-4F0C-9341-C9EDE56D316E}" destId="{5A1A680D-7008-4CD5-8202-47FCDF89DDEB}" srcOrd="5" destOrd="0" presId="urn:microsoft.com/office/officeart/2005/8/layout/vList2"/>
    <dgm:cxn modelId="{6A54FB50-150C-4074-AC98-D44E0AD0981A}" type="presParOf" srcId="{21ECA7BC-5266-4F0C-9341-C9EDE56D316E}" destId="{647606B2-7814-4BE7-A372-D7C087766D0C}" srcOrd="6" destOrd="0" presId="urn:microsoft.com/office/officeart/2005/8/layout/vList2"/>
    <dgm:cxn modelId="{FE9719D2-AB9B-4153-A6B4-82C792F87C27}" type="presParOf" srcId="{21ECA7BC-5266-4F0C-9341-C9EDE56D316E}" destId="{B4C03CBE-4025-4821-B842-30C1B8C541A8}" srcOrd="7" destOrd="0" presId="urn:microsoft.com/office/officeart/2005/8/layout/vList2"/>
    <dgm:cxn modelId="{F2629BF6-A9C6-4594-BA2D-4D4E73F907E5}" type="presParOf" srcId="{21ECA7BC-5266-4F0C-9341-C9EDE56D316E}" destId="{CC4B85E8-E01D-49BB-B9F3-FE3A36486936}" srcOrd="8" destOrd="0" presId="urn:microsoft.com/office/officeart/2005/8/layout/vList2"/>
    <dgm:cxn modelId="{42DB3DD6-0E1E-47CD-853E-1E4F78FA844C}" type="presParOf" srcId="{21ECA7BC-5266-4F0C-9341-C9EDE56D316E}" destId="{CBEB3009-D7F9-4065-BBA7-3DF73090F47E}" srcOrd="9" destOrd="0" presId="urn:microsoft.com/office/officeart/2005/8/layout/vList2"/>
    <dgm:cxn modelId="{AAB2FBAB-5516-4504-92B1-51005BE5DCB7}" type="presParOf" srcId="{21ECA7BC-5266-4F0C-9341-C9EDE56D316E}" destId="{F63BB3F3-DC9F-4C94-AC55-1DDB7C4B56E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FF4BB-8462-4FF3-A1BE-88EAD3F4958C}">
      <dsp:nvSpPr>
        <dsp:cNvPr id="0" name=""/>
        <dsp:cNvSpPr/>
      </dsp:nvSpPr>
      <dsp:spPr>
        <a:xfrm>
          <a:off x="0" y="65299"/>
          <a:ext cx="5000124" cy="7160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1.5 million children and young people in England have SEND </a:t>
          </a:r>
          <a:endParaRPr lang="en-US" sz="1800" kern="1200"/>
        </a:p>
      </dsp:txBody>
      <dsp:txXfrm>
        <a:off x="34954" y="100253"/>
        <a:ext cx="4930216" cy="646132"/>
      </dsp:txXfrm>
    </dsp:sp>
    <dsp:sp modelId="{8A23FA01-EA84-4134-8B8F-45243FAD29B5}">
      <dsp:nvSpPr>
        <dsp:cNvPr id="0" name=""/>
        <dsp:cNvSpPr/>
      </dsp:nvSpPr>
      <dsp:spPr>
        <a:xfrm>
          <a:off x="0" y="833179"/>
          <a:ext cx="5000124" cy="716040"/>
        </a:xfrm>
        <a:prstGeom prst="roundRect">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Nearly 1 in 6 children/young people</a:t>
          </a:r>
          <a:endParaRPr lang="en-US" sz="1800" kern="1200"/>
        </a:p>
      </dsp:txBody>
      <dsp:txXfrm>
        <a:off x="34954" y="868133"/>
        <a:ext cx="4930216" cy="646132"/>
      </dsp:txXfrm>
    </dsp:sp>
    <dsp:sp modelId="{CC27DD0E-C820-4C57-B186-4095C21EEF49}">
      <dsp:nvSpPr>
        <dsp:cNvPr id="0" name=""/>
        <dsp:cNvSpPr/>
      </dsp:nvSpPr>
      <dsp:spPr>
        <a:xfrm>
          <a:off x="0" y="1601059"/>
          <a:ext cx="5000124" cy="71604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In classroom of 30, approx. 5 children/young people</a:t>
          </a:r>
          <a:endParaRPr lang="en-US" sz="1800" kern="1200"/>
        </a:p>
      </dsp:txBody>
      <dsp:txXfrm>
        <a:off x="34954" y="1636013"/>
        <a:ext cx="4930216" cy="646132"/>
      </dsp:txXfrm>
    </dsp:sp>
    <dsp:sp modelId="{D7AE2E33-4830-4747-93D6-C1712515C758}">
      <dsp:nvSpPr>
        <dsp:cNvPr id="0" name=""/>
        <dsp:cNvSpPr/>
      </dsp:nvSpPr>
      <dsp:spPr>
        <a:xfrm>
          <a:off x="0" y="2368939"/>
          <a:ext cx="5000124" cy="7160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Increase of 87,000 from 2022</a:t>
          </a:r>
          <a:endParaRPr lang="en-US" sz="1800" kern="1200"/>
        </a:p>
      </dsp:txBody>
      <dsp:txXfrm>
        <a:off x="34954" y="2403893"/>
        <a:ext cx="4930216" cy="646132"/>
      </dsp:txXfrm>
    </dsp:sp>
    <dsp:sp modelId="{419BA709-0874-4E52-98A9-EC8E02B13C9D}">
      <dsp:nvSpPr>
        <dsp:cNvPr id="0" name=""/>
        <dsp:cNvSpPr/>
      </dsp:nvSpPr>
      <dsp:spPr>
        <a:xfrm>
          <a:off x="0" y="3136819"/>
          <a:ext cx="5000124" cy="71604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4.3% children and young people have EHCPs</a:t>
          </a:r>
          <a:endParaRPr lang="en-US" sz="1800" kern="1200"/>
        </a:p>
      </dsp:txBody>
      <dsp:txXfrm>
        <a:off x="34954" y="3171773"/>
        <a:ext cx="4930216" cy="646132"/>
      </dsp:txXfrm>
    </dsp:sp>
    <dsp:sp modelId="{F789B13A-66A7-4077-A51C-E86BFC3EDD2B}">
      <dsp:nvSpPr>
        <dsp:cNvPr id="0" name=""/>
        <dsp:cNvSpPr/>
      </dsp:nvSpPr>
      <dsp:spPr>
        <a:xfrm>
          <a:off x="0" y="3904699"/>
          <a:ext cx="5000124" cy="716040"/>
        </a:xfrm>
        <a:prstGeom prst="roundRect">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13% children/young people on SEND support without EHC Plans</a:t>
          </a:r>
          <a:endParaRPr lang="en-US" sz="1800" kern="1200"/>
        </a:p>
      </dsp:txBody>
      <dsp:txXfrm>
        <a:off x="34954" y="3939653"/>
        <a:ext cx="4930216" cy="646132"/>
      </dsp:txXfrm>
    </dsp:sp>
    <dsp:sp modelId="{4A049051-12BB-4136-8044-5C0171BEDC62}">
      <dsp:nvSpPr>
        <dsp:cNvPr id="0" name=""/>
        <dsp:cNvSpPr/>
      </dsp:nvSpPr>
      <dsp:spPr>
        <a:xfrm>
          <a:off x="0" y="4672580"/>
          <a:ext cx="5000124" cy="7160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(Special Educational Needs in England statistics June 2023)</a:t>
          </a:r>
          <a:endParaRPr lang="en-US" sz="1800" kern="1200"/>
        </a:p>
      </dsp:txBody>
      <dsp:txXfrm>
        <a:off x="34954" y="4707534"/>
        <a:ext cx="4930216" cy="6461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CFF7C-8269-4EE9-93A2-D5A8E0DA6E40}">
      <dsp:nvSpPr>
        <dsp:cNvPr id="0" name=""/>
        <dsp:cNvSpPr/>
      </dsp:nvSpPr>
      <dsp:spPr>
        <a:xfrm>
          <a:off x="0" y="2663"/>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6964DC3-3EB2-4ECB-A0F2-631FD50ABA8E}">
      <dsp:nvSpPr>
        <dsp:cNvPr id="0" name=""/>
        <dsp:cNvSpPr/>
      </dsp:nvSpPr>
      <dsp:spPr>
        <a:xfrm>
          <a:off x="0" y="2663"/>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a:t>Child or young person centred and ‘not expressed from a service perspective’ </a:t>
          </a:r>
          <a:endParaRPr lang="en-US" sz="1800" kern="1200"/>
        </a:p>
      </dsp:txBody>
      <dsp:txXfrm>
        <a:off x="0" y="2663"/>
        <a:ext cx="5000124" cy="908098"/>
      </dsp:txXfrm>
    </dsp:sp>
    <dsp:sp modelId="{0BC4F070-DB03-438C-8C43-9E654EB06D36}">
      <dsp:nvSpPr>
        <dsp:cNvPr id="0" name=""/>
        <dsp:cNvSpPr/>
      </dsp:nvSpPr>
      <dsp:spPr>
        <a:xfrm>
          <a:off x="0" y="910762"/>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70CFAF7-741C-4CB2-B4B9-EB79BE4FFA83}">
      <dsp:nvSpPr>
        <dsp:cNvPr id="0" name=""/>
        <dsp:cNvSpPr/>
      </dsp:nvSpPr>
      <dsp:spPr>
        <a:xfrm>
          <a:off x="0" y="910762"/>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a:t>Outcomes are not a description of the service being provided </a:t>
          </a:r>
          <a:endParaRPr lang="en-US" sz="1800" kern="1200"/>
        </a:p>
      </dsp:txBody>
      <dsp:txXfrm>
        <a:off x="0" y="910762"/>
        <a:ext cx="5000124" cy="908098"/>
      </dsp:txXfrm>
    </dsp:sp>
    <dsp:sp modelId="{CCD594DB-219C-46A4-AC8F-F88038020F0C}">
      <dsp:nvSpPr>
        <dsp:cNvPr id="0" name=""/>
        <dsp:cNvSpPr/>
      </dsp:nvSpPr>
      <dsp:spPr>
        <a:xfrm>
          <a:off x="0" y="1818861"/>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10F2123-377C-4621-9844-245F44CC29D6}">
      <dsp:nvSpPr>
        <dsp:cNvPr id="0" name=""/>
        <dsp:cNvSpPr/>
      </dsp:nvSpPr>
      <dsp:spPr>
        <a:xfrm>
          <a:off x="0" y="1818861"/>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Outcomes are </a:t>
          </a:r>
          <a:r>
            <a:rPr lang="en-GB" sz="1800" b="1" kern="1200" dirty="0"/>
            <a:t>the benefit or difference made to a child or young person as a result of an intervention</a:t>
          </a:r>
          <a:r>
            <a:rPr lang="en-GB" sz="1800" kern="1200" dirty="0"/>
            <a:t>.</a:t>
          </a:r>
          <a:endParaRPr lang="en-US" sz="1800" kern="1200" dirty="0"/>
        </a:p>
      </dsp:txBody>
      <dsp:txXfrm>
        <a:off x="0" y="1818861"/>
        <a:ext cx="5000124" cy="908098"/>
      </dsp:txXfrm>
    </dsp:sp>
    <dsp:sp modelId="{6ED91F88-B044-4BDF-996C-FB2E96611184}">
      <dsp:nvSpPr>
        <dsp:cNvPr id="0" name=""/>
        <dsp:cNvSpPr/>
      </dsp:nvSpPr>
      <dsp:spPr>
        <a:xfrm>
          <a:off x="0" y="272696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E3D22A-3A75-4960-8AF7-AE62C32FEDA6}">
      <dsp:nvSpPr>
        <dsp:cNvPr id="0" name=""/>
        <dsp:cNvSpPr/>
      </dsp:nvSpPr>
      <dsp:spPr>
        <a:xfrm>
          <a:off x="0" y="2726960"/>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From 14 years onwards must include </a:t>
          </a:r>
          <a:r>
            <a:rPr lang="en-GB" sz="1800" b="1" kern="1200" dirty="0"/>
            <a:t>Preparing for Adulthood </a:t>
          </a:r>
          <a:r>
            <a:rPr lang="en-GB" sz="1800" kern="1200" dirty="0"/>
            <a:t>outcomes, however this should also be a focus in EHC Plans from the earliest years. </a:t>
          </a:r>
          <a:endParaRPr lang="en-US" sz="1800" kern="1200" dirty="0"/>
        </a:p>
      </dsp:txBody>
      <dsp:txXfrm>
        <a:off x="0" y="2726960"/>
        <a:ext cx="5000124" cy="908098"/>
      </dsp:txXfrm>
    </dsp:sp>
    <dsp:sp modelId="{BD5D955B-E3E2-4B0D-904D-B58F87A9156A}">
      <dsp:nvSpPr>
        <dsp:cNvPr id="0" name=""/>
        <dsp:cNvSpPr/>
      </dsp:nvSpPr>
      <dsp:spPr>
        <a:xfrm>
          <a:off x="0" y="3635058"/>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E39E98-71C0-45FE-9602-267CE083AD0B}">
      <dsp:nvSpPr>
        <dsp:cNvPr id="0" name=""/>
        <dsp:cNvSpPr/>
      </dsp:nvSpPr>
      <dsp:spPr>
        <a:xfrm>
          <a:off x="0" y="3635058"/>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a:t>Must specify what needs to be achieved by end of a phase or stage </a:t>
          </a:r>
          <a:endParaRPr lang="en-US" sz="1800" kern="1200"/>
        </a:p>
      </dsp:txBody>
      <dsp:txXfrm>
        <a:off x="0" y="3635058"/>
        <a:ext cx="5000124" cy="908098"/>
      </dsp:txXfrm>
    </dsp:sp>
    <dsp:sp modelId="{CF194935-220E-4EA7-AFCC-C14D621093E3}">
      <dsp:nvSpPr>
        <dsp:cNvPr id="0" name=""/>
        <dsp:cNvSpPr/>
      </dsp:nvSpPr>
      <dsp:spPr>
        <a:xfrm>
          <a:off x="0" y="4543157"/>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0430E61-A683-4688-9CC2-38C4467E29E5}">
      <dsp:nvSpPr>
        <dsp:cNvPr id="0" name=""/>
        <dsp:cNvSpPr/>
      </dsp:nvSpPr>
      <dsp:spPr>
        <a:xfrm>
          <a:off x="0" y="4543157"/>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a:t>Must be specific, measurable, achievable, realistic and time bound (</a:t>
          </a:r>
          <a:r>
            <a:rPr lang="en-GB" sz="1800" b="1" kern="1200"/>
            <a:t>SMART</a:t>
          </a:r>
          <a:r>
            <a:rPr lang="en-GB" sz="1800" kern="1200"/>
            <a:t>). </a:t>
          </a:r>
          <a:endParaRPr lang="en-US" sz="1800" kern="1200"/>
        </a:p>
      </dsp:txBody>
      <dsp:txXfrm>
        <a:off x="0" y="4543157"/>
        <a:ext cx="5000124" cy="9080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10C8F-B611-4B03-B326-BE69B52A16BD}">
      <dsp:nvSpPr>
        <dsp:cNvPr id="0" name=""/>
        <dsp:cNvSpPr/>
      </dsp:nvSpPr>
      <dsp:spPr>
        <a:xfrm>
          <a:off x="0" y="655669"/>
          <a:ext cx="4945856" cy="79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By the end of KS4, Edina (14 years old) will be able to move around her community safely.</a:t>
          </a:r>
          <a:endParaRPr lang="en-US" sz="2000" kern="1200"/>
        </a:p>
      </dsp:txBody>
      <dsp:txXfrm>
        <a:off x="38838" y="694507"/>
        <a:ext cx="4868180" cy="717924"/>
      </dsp:txXfrm>
    </dsp:sp>
    <dsp:sp modelId="{D72FB156-2867-499C-A8CE-58DE5A179E57}">
      <dsp:nvSpPr>
        <dsp:cNvPr id="0" name=""/>
        <dsp:cNvSpPr/>
      </dsp:nvSpPr>
      <dsp:spPr>
        <a:xfrm>
          <a:off x="0" y="1508869"/>
          <a:ext cx="4945856" cy="79560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She will:</a:t>
          </a:r>
          <a:endParaRPr lang="en-US" sz="2000" kern="1200"/>
        </a:p>
      </dsp:txBody>
      <dsp:txXfrm>
        <a:off x="38838" y="1547707"/>
        <a:ext cx="4868180" cy="717924"/>
      </dsp:txXfrm>
    </dsp:sp>
    <dsp:sp modelId="{ACFAACD4-F8DA-46DA-8087-D372F712E063}">
      <dsp:nvSpPr>
        <dsp:cNvPr id="0" name=""/>
        <dsp:cNvSpPr/>
      </dsp:nvSpPr>
      <dsp:spPr>
        <a:xfrm>
          <a:off x="0" y="2362069"/>
          <a:ext cx="4945856" cy="7956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Walk independently to and from the bus stop, school and local club.</a:t>
          </a:r>
          <a:endParaRPr lang="en-US" sz="2000" kern="1200"/>
        </a:p>
      </dsp:txBody>
      <dsp:txXfrm>
        <a:off x="38838" y="2400907"/>
        <a:ext cx="4868180" cy="717924"/>
      </dsp:txXfrm>
    </dsp:sp>
    <dsp:sp modelId="{D114A1B3-D9A9-4B7D-AFA9-6D44909BD1BF}">
      <dsp:nvSpPr>
        <dsp:cNvPr id="0" name=""/>
        <dsp:cNvSpPr/>
      </dsp:nvSpPr>
      <dsp:spPr>
        <a:xfrm>
          <a:off x="0" y="3215269"/>
          <a:ext cx="4945856" cy="79560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Explain what she will do if she gets lost.</a:t>
          </a:r>
          <a:endParaRPr lang="en-US" sz="2000" kern="1200"/>
        </a:p>
      </dsp:txBody>
      <dsp:txXfrm>
        <a:off x="38838" y="3254107"/>
        <a:ext cx="4868180" cy="717924"/>
      </dsp:txXfrm>
    </dsp:sp>
    <dsp:sp modelId="{EBC872BC-7CD4-4CCF-ACDD-C648FDE2BA6B}">
      <dsp:nvSpPr>
        <dsp:cNvPr id="0" name=""/>
        <dsp:cNvSpPr/>
      </dsp:nvSpPr>
      <dsp:spPr>
        <a:xfrm>
          <a:off x="0" y="4068469"/>
          <a:ext cx="4945856" cy="795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Reliably recognise key symbols and words that are part of her everyday environment.</a:t>
          </a:r>
          <a:endParaRPr lang="en-US" sz="2000" kern="1200"/>
        </a:p>
      </dsp:txBody>
      <dsp:txXfrm>
        <a:off x="38838" y="4107307"/>
        <a:ext cx="4868180" cy="7179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E94B-03CE-432A-B2A3-7726AC01E0FA}">
      <dsp:nvSpPr>
        <dsp:cNvPr id="0" name=""/>
        <dsp:cNvSpPr/>
      </dsp:nvSpPr>
      <dsp:spPr>
        <a:xfrm>
          <a:off x="0" y="54331"/>
          <a:ext cx="5000124" cy="12866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a:t>how we define ‘outcomes’ in relation to children/YP with SEND</a:t>
          </a:r>
          <a:endParaRPr lang="en-US" sz="2300" kern="1200" dirty="0"/>
        </a:p>
      </dsp:txBody>
      <dsp:txXfrm>
        <a:off x="62808" y="117139"/>
        <a:ext cx="4874508" cy="1161018"/>
      </dsp:txXfrm>
    </dsp:sp>
    <dsp:sp modelId="{26F2B645-DCEB-48FF-8D6A-262E4D1B6602}">
      <dsp:nvSpPr>
        <dsp:cNvPr id="0" name=""/>
        <dsp:cNvSpPr/>
      </dsp:nvSpPr>
      <dsp:spPr>
        <a:xfrm>
          <a:off x="0" y="1407205"/>
          <a:ext cx="5000124" cy="1286634"/>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how we can support children/ YP in thinking about what they want to achieve</a:t>
          </a:r>
          <a:endParaRPr lang="en-US" sz="2300" kern="1200"/>
        </a:p>
      </dsp:txBody>
      <dsp:txXfrm>
        <a:off x="62808" y="1470013"/>
        <a:ext cx="4874508" cy="1161018"/>
      </dsp:txXfrm>
    </dsp:sp>
    <dsp:sp modelId="{66C839E0-D485-4D0F-89BA-03008E97F3E5}">
      <dsp:nvSpPr>
        <dsp:cNvPr id="0" name=""/>
        <dsp:cNvSpPr/>
      </dsp:nvSpPr>
      <dsp:spPr>
        <a:xfrm>
          <a:off x="0" y="2760080"/>
          <a:ext cx="5000124" cy="1286634"/>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how we can work collaboratively with children/YP and parents to meet such outcomes.</a:t>
          </a:r>
          <a:endParaRPr lang="en-US" sz="2300" kern="1200"/>
        </a:p>
      </dsp:txBody>
      <dsp:txXfrm>
        <a:off x="62808" y="2822888"/>
        <a:ext cx="4874508" cy="1161018"/>
      </dsp:txXfrm>
    </dsp:sp>
    <dsp:sp modelId="{307128CE-9ED5-4C35-8207-12CDB9357F56}">
      <dsp:nvSpPr>
        <dsp:cNvPr id="0" name=""/>
        <dsp:cNvSpPr/>
      </dsp:nvSpPr>
      <dsp:spPr>
        <a:xfrm>
          <a:off x="0" y="4112954"/>
          <a:ext cx="5000124" cy="128663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this must be part of a personalised discussion/process; not ‘done to’ but produced collaboratively.</a:t>
          </a:r>
          <a:endParaRPr lang="en-US" sz="2300" kern="1200"/>
        </a:p>
      </dsp:txBody>
      <dsp:txXfrm>
        <a:off x="62808" y="4175762"/>
        <a:ext cx="4874508" cy="11610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7795-0B91-4AB7-A35D-957BD7642D85}">
      <dsp:nvSpPr>
        <dsp:cNvPr id="0" name=""/>
        <dsp:cNvSpPr/>
      </dsp:nvSpPr>
      <dsp:spPr>
        <a:xfrm>
          <a:off x="0" y="0"/>
          <a:ext cx="5278040" cy="54752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r>
            <a:rPr lang="en-GB" sz="5800" b="1" kern="1200"/>
            <a:t>Bharat (10 years old) will:</a:t>
          </a:r>
          <a:endParaRPr lang="en-US" sz="5800" kern="1200"/>
        </a:p>
      </dsp:txBody>
      <dsp:txXfrm>
        <a:off x="0" y="0"/>
        <a:ext cx="5278040" cy="2956654"/>
      </dsp:txXfrm>
    </dsp:sp>
    <dsp:sp modelId="{4E933180-DABB-4AD5-BA8C-1AA0E4413DD7}">
      <dsp:nvSpPr>
        <dsp:cNvPr id="0" name=""/>
        <dsp:cNvSpPr/>
      </dsp:nvSpPr>
      <dsp:spPr>
        <a:xfrm>
          <a:off x="2577" y="2847149"/>
          <a:ext cx="1757628" cy="251863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b="1" kern="1200" dirty="0"/>
            <a:t>Attend appointments at the hospital every eight weeks where his condition will be monitored by his consultant neurologist.</a:t>
          </a:r>
          <a:endParaRPr lang="en-US" sz="1400" kern="1200" dirty="0"/>
        </a:p>
      </dsp:txBody>
      <dsp:txXfrm>
        <a:off x="2577" y="2847149"/>
        <a:ext cx="1757628" cy="2518632"/>
      </dsp:txXfrm>
    </dsp:sp>
    <dsp:sp modelId="{723FB634-7C69-4B15-B8B6-3FA18AC86719}">
      <dsp:nvSpPr>
        <dsp:cNvPr id="0" name=""/>
        <dsp:cNvSpPr/>
      </dsp:nvSpPr>
      <dsp:spPr>
        <a:xfrm>
          <a:off x="1760206" y="2847149"/>
          <a:ext cx="1757628" cy="251863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b="1" kern="1200"/>
            <a:t>Within the first week of term, a school nurse will deliver a two-hour training session on managing his seizures for all school staff who work with Bharat. </a:t>
          </a:r>
          <a:r>
            <a:rPr lang="en-GB" sz="1400" b="1" kern="1200" dirty="0"/>
            <a:t>This will be delivered at the school. </a:t>
          </a:r>
          <a:endParaRPr lang="en-US" sz="1400" kern="1200" dirty="0"/>
        </a:p>
      </dsp:txBody>
      <dsp:txXfrm>
        <a:off x="1760206" y="2847149"/>
        <a:ext cx="1757628" cy="2518632"/>
      </dsp:txXfrm>
    </dsp:sp>
    <dsp:sp modelId="{2EAA86B5-77E5-49E0-BBD5-5B3CD96AD160}">
      <dsp:nvSpPr>
        <dsp:cNvPr id="0" name=""/>
        <dsp:cNvSpPr/>
      </dsp:nvSpPr>
      <dsp:spPr>
        <a:xfrm>
          <a:off x="3517834" y="2847149"/>
          <a:ext cx="1757628" cy="251863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b="1" kern="1200"/>
            <a:t>Refresher training and updated advice from the school nurse will be made available once a term.</a:t>
          </a:r>
          <a:endParaRPr lang="en-US" sz="1400" kern="1200"/>
        </a:p>
      </dsp:txBody>
      <dsp:txXfrm>
        <a:off x="3517834" y="2847149"/>
        <a:ext cx="1757628" cy="25186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F293B-46BE-4D05-8E6E-7AD7616F38E4}">
      <dsp:nvSpPr>
        <dsp:cNvPr id="0" name=""/>
        <dsp:cNvSpPr/>
      </dsp:nvSpPr>
      <dsp:spPr>
        <a:xfrm>
          <a:off x="0" y="629959"/>
          <a:ext cx="5000124"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Link Aspirations, Needs, Provision and Outcomes (The Golden Thread)</a:t>
          </a:r>
          <a:endParaRPr lang="en-US" sz="2500" kern="1200"/>
        </a:p>
      </dsp:txBody>
      <dsp:txXfrm>
        <a:off x="48547" y="678506"/>
        <a:ext cx="4903030" cy="897406"/>
      </dsp:txXfrm>
    </dsp:sp>
    <dsp:sp modelId="{87D62925-7E67-428D-947A-87EB118734B0}">
      <dsp:nvSpPr>
        <dsp:cNvPr id="0" name=""/>
        <dsp:cNvSpPr/>
      </dsp:nvSpPr>
      <dsp:spPr>
        <a:xfrm>
          <a:off x="0" y="1696460"/>
          <a:ext cx="5000124" cy="99450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Views of the Child/ Young Person / Parent /Carer are evident </a:t>
          </a:r>
          <a:endParaRPr lang="en-US" sz="2500" kern="1200" dirty="0"/>
        </a:p>
      </dsp:txBody>
      <dsp:txXfrm>
        <a:off x="48547" y="1745007"/>
        <a:ext cx="4903030" cy="897406"/>
      </dsp:txXfrm>
    </dsp:sp>
    <dsp:sp modelId="{26E6C4E8-A0FC-404C-B7ED-CA420DF8AAD7}">
      <dsp:nvSpPr>
        <dsp:cNvPr id="0" name=""/>
        <dsp:cNvSpPr/>
      </dsp:nvSpPr>
      <dsp:spPr>
        <a:xfrm>
          <a:off x="0" y="2733517"/>
          <a:ext cx="5000124" cy="99450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Health needs linked to what that means for child’s education  </a:t>
          </a:r>
          <a:endParaRPr lang="en-US" sz="2500" kern="1200" dirty="0"/>
        </a:p>
      </dsp:txBody>
      <dsp:txXfrm>
        <a:off x="48547" y="2782064"/>
        <a:ext cx="4903030" cy="897406"/>
      </dsp:txXfrm>
    </dsp:sp>
    <dsp:sp modelId="{0CF2292F-E5E9-4689-8444-E41AD9D35CCB}">
      <dsp:nvSpPr>
        <dsp:cNvPr id="0" name=""/>
        <dsp:cNvSpPr/>
      </dsp:nvSpPr>
      <dsp:spPr>
        <a:xfrm>
          <a:off x="0" y="3829460"/>
          <a:ext cx="5000124" cy="9945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Use the Template </a:t>
          </a:r>
          <a:endParaRPr lang="en-US" sz="2500" kern="1200"/>
        </a:p>
      </dsp:txBody>
      <dsp:txXfrm>
        <a:off x="48547" y="3878007"/>
        <a:ext cx="4903030"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79559-77F1-461D-B839-5AA11C7A2FAB}">
      <dsp:nvSpPr>
        <dsp:cNvPr id="0" name=""/>
        <dsp:cNvSpPr/>
      </dsp:nvSpPr>
      <dsp:spPr>
        <a:xfrm>
          <a:off x="2830153" y="2179267"/>
          <a:ext cx="3023653" cy="181342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a:solidFill>
                <a:schemeClr val="bg1"/>
              </a:solidFill>
            </a:rPr>
            <a:t>The Children and Family Act 2014 </a:t>
          </a:r>
        </a:p>
        <a:p>
          <a:pPr lvl="0" algn="ctr" defTabSz="711200">
            <a:lnSpc>
              <a:spcPct val="90000"/>
            </a:lnSpc>
            <a:spcBef>
              <a:spcPct val="0"/>
            </a:spcBef>
            <a:spcAft>
              <a:spcPct val="35000"/>
            </a:spcAft>
          </a:pPr>
          <a:r>
            <a:rPr lang="en-GB" sz="1600" b="1" kern="1200" dirty="0">
              <a:solidFill>
                <a:schemeClr val="bg1"/>
              </a:solidFill>
            </a:rPr>
            <a:t>and</a:t>
          </a:r>
        </a:p>
        <a:p>
          <a:pPr lvl="0" algn="ctr" defTabSz="711200">
            <a:lnSpc>
              <a:spcPct val="90000"/>
            </a:lnSpc>
            <a:spcBef>
              <a:spcPct val="0"/>
            </a:spcBef>
            <a:spcAft>
              <a:spcPct val="35000"/>
            </a:spcAft>
          </a:pPr>
          <a:r>
            <a:rPr lang="en-GB" sz="1600" b="1" kern="1200" dirty="0">
              <a:solidFill>
                <a:schemeClr val="bg1"/>
              </a:solidFill>
            </a:rPr>
            <a:t>SEND Code 2015 </a:t>
          </a:r>
        </a:p>
        <a:p>
          <a:pPr lvl="0" algn="ctr" defTabSz="711200">
            <a:lnSpc>
              <a:spcPct val="90000"/>
            </a:lnSpc>
            <a:spcBef>
              <a:spcPct val="0"/>
            </a:spcBef>
            <a:spcAft>
              <a:spcPct val="35000"/>
            </a:spcAft>
          </a:pPr>
          <a:r>
            <a:rPr lang="en-GB" sz="1600" b="1" kern="1200" dirty="0">
              <a:solidFill>
                <a:schemeClr val="bg1"/>
              </a:solidFill>
            </a:rPr>
            <a:t>Improving outcomes for CYP with SEND AGED 0 - 25 </a:t>
          </a:r>
        </a:p>
      </dsp:txBody>
      <dsp:txXfrm>
        <a:off x="2918677" y="2267791"/>
        <a:ext cx="2846605" cy="1636378"/>
      </dsp:txXfrm>
    </dsp:sp>
    <dsp:sp modelId="{8C1619AB-03D4-4C70-923E-A86B62B24CD6}">
      <dsp:nvSpPr>
        <dsp:cNvPr id="0" name=""/>
        <dsp:cNvSpPr/>
      </dsp:nvSpPr>
      <dsp:spPr>
        <a:xfrm rot="16118397">
          <a:off x="4222459" y="2083572"/>
          <a:ext cx="191442" cy="0"/>
        </a:xfrm>
        <a:custGeom>
          <a:avLst/>
          <a:gdLst/>
          <a:ahLst/>
          <a:cxnLst/>
          <a:rect l="0" t="0" r="0" b="0"/>
          <a:pathLst>
            <a:path>
              <a:moveTo>
                <a:pt x="0" y="0"/>
              </a:moveTo>
              <a:lnTo>
                <a:pt x="1914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20F5E-E67F-4EA7-8A98-AE38D4184ED9}">
      <dsp:nvSpPr>
        <dsp:cNvPr id="0" name=""/>
        <dsp:cNvSpPr/>
      </dsp:nvSpPr>
      <dsp:spPr>
        <a:xfrm>
          <a:off x="2984940" y="272793"/>
          <a:ext cx="2621217" cy="171508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The Children Act 1989: gives every child the </a:t>
          </a:r>
          <a:r>
            <a:rPr lang="en-GB" sz="1400" b="1" u="sng" kern="1200" dirty="0">
              <a:solidFill>
                <a:schemeClr val="bg1"/>
              </a:solidFill>
            </a:rPr>
            <a:t>right to protection from abuse and exploitation and the right to have inquiries made to safeguard their welfare</a:t>
          </a:r>
          <a:r>
            <a:rPr lang="en-GB" sz="1400" b="0" u="sng" kern="1200" dirty="0">
              <a:solidFill>
                <a:schemeClr val="bg1"/>
              </a:solidFill>
            </a:rPr>
            <a:t>. </a:t>
          </a:r>
        </a:p>
      </dsp:txBody>
      <dsp:txXfrm>
        <a:off x="3068663" y="356516"/>
        <a:ext cx="2453771" cy="1547638"/>
      </dsp:txXfrm>
    </dsp:sp>
    <dsp:sp modelId="{FBB9708C-3040-4C5E-8106-7AFB1F50A729}">
      <dsp:nvSpPr>
        <dsp:cNvPr id="0" name=""/>
        <dsp:cNvSpPr/>
      </dsp:nvSpPr>
      <dsp:spPr>
        <a:xfrm rot="19376160">
          <a:off x="5484477" y="2006367"/>
          <a:ext cx="573743" cy="0"/>
        </a:xfrm>
        <a:custGeom>
          <a:avLst/>
          <a:gdLst/>
          <a:ahLst/>
          <a:cxnLst/>
          <a:rect l="0" t="0" r="0" b="0"/>
          <a:pathLst>
            <a:path>
              <a:moveTo>
                <a:pt x="0" y="0"/>
              </a:moveTo>
              <a:lnTo>
                <a:pt x="5737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97D9A-6A5A-4D9C-ACB6-D8D89CCCB8CA}">
      <dsp:nvSpPr>
        <dsp:cNvPr id="0" name=""/>
        <dsp:cNvSpPr/>
      </dsp:nvSpPr>
      <dsp:spPr>
        <a:xfrm>
          <a:off x="5631509" y="272804"/>
          <a:ext cx="2803770" cy="1560663"/>
        </a:xfrm>
        <a:prstGeom prst="roundRect">
          <a:avLst/>
        </a:prstGeom>
        <a:solidFill>
          <a:srgbClr val="800080"/>
        </a:solidFill>
        <a:ln w="25400" cap="flat" cmpd="sng" algn="ctr">
          <a:solidFill>
            <a:srgbClr val="800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Equality Act 2010: An Act that provides a legal framework to </a:t>
          </a:r>
          <a:r>
            <a:rPr lang="en-GB" sz="1400" b="1" u="sng" kern="1200" dirty="0">
              <a:solidFill>
                <a:schemeClr val="bg1"/>
              </a:solidFill>
            </a:rPr>
            <a:t>protect the rights of individuals and advance equality of opportunity for all. </a:t>
          </a:r>
        </a:p>
      </dsp:txBody>
      <dsp:txXfrm>
        <a:off x="5707694" y="348989"/>
        <a:ext cx="2651400" cy="1408293"/>
      </dsp:txXfrm>
    </dsp:sp>
    <dsp:sp modelId="{28DD09CD-4F2B-4C6C-8FF3-60D815AF2889}">
      <dsp:nvSpPr>
        <dsp:cNvPr id="0" name=""/>
        <dsp:cNvSpPr/>
      </dsp:nvSpPr>
      <dsp:spPr>
        <a:xfrm rot="10810761">
          <a:off x="5650163" y="3090393"/>
          <a:ext cx="203643" cy="0"/>
        </a:xfrm>
        <a:custGeom>
          <a:avLst/>
          <a:gdLst/>
          <a:ahLst/>
          <a:cxnLst/>
          <a:rect l="0" t="0" r="0" b="0"/>
          <a:pathLst>
            <a:path>
              <a:moveTo>
                <a:pt x="0" y="0"/>
              </a:moveTo>
              <a:lnTo>
                <a:pt x="2036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1DF0-B976-4741-B4B7-3A3E557A4DF0}">
      <dsp:nvSpPr>
        <dsp:cNvPr id="0" name=""/>
        <dsp:cNvSpPr/>
      </dsp:nvSpPr>
      <dsp:spPr>
        <a:xfrm>
          <a:off x="5650164" y="2250329"/>
          <a:ext cx="2785115" cy="168820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Mental Capacity Act 2005: aims to </a:t>
          </a:r>
          <a:r>
            <a:rPr lang="en-GB" sz="1400" b="1" u="sng" kern="1200" dirty="0">
              <a:solidFill>
                <a:schemeClr val="bg1"/>
              </a:solidFill>
            </a:rPr>
            <a:t>protect people who lack capacity, and maximise their ability to make decisions or participate in decision-making</a:t>
          </a:r>
        </a:p>
      </dsp:txBody>
      <dsp:txXfrm>
        <a:off x="5732576" y="2332741"/>
        <a:ext cx="2620291" cy="1523384"/>
      </dsp:txXfrm>
    </dsp:sp>
    <dsp:sp modelId="{FF3E69E3-BB26-48C4-8F4D-61C98F7155CF}">
      <dsp:nvSpPr>
        <dsp:cNvPr id="0" name=""/>
        <dsp:cNvSpPr/>
      </dsp:nvSpPr>
      <dsp:spPr>
        <a:xfrm rot="2142418">
          <a:off x="5564641" y="4113279"/>
          <a:ext cx="413218" cy="0"/>
        </a:xfrm>
        <a:custGeom>
          <a:avLst/>
          <a:gdLst/>
          <a:ahLst/>
          <a:cxnLst/>
          <a:rect l="0" t="0" r="0" b="0"/>
          <a:pathLst>
            <a:path>
              <a:moveTo>
                <a:pt x="0" y="0"/>
              </a:moveTo>
              <a:lnTo>
                <a:pt x="41321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97D3CF-4B0D-4901-A71F-E1E05E579E3D}">
      <dsp:nvSpPr>
        <dsp:cNvPr id="0" name=""/>
        <dsp:cNvSpPr/>
      </dsp:nvSpPr>
      <dsp:spPr>
        <a:xfrm>
          <a:off x="5116908" y="4233864"/>
          <a:ext cx="3077020" cy="1029834"/>
        </a:xfrm>
        <a:prstGeom prst="roundRect">
          <a:avLst/>
        </a:prstGeom>
        <a:solidFill>
          <a:srgbClr val="80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The Care Act 2014: aims to ensure the wellbeing of people in need of care and support services.  </a:t>
          </a:r>
        </a:p>
      </dsp:txBody>
      <dsp:txXfrm>
        <a:off x="5167180" y="4284136"/>
        <a:ext cx="2976476" cy="929290"/>
      </dsp:txXfrm>
    </dsp:sp>
    <dsp:sp modelId="{3C9DEB07-D26E-4317-8642-4EC08A4BFD86}">
      <dsp:nvSpPr>
        <dsp:cNvPr id="0" name=""/>
        <dsp:cNvSpPr/>
      </dsp:nvSpPr>
      <dsp:spPr>
        <a:xfrm rot="8773578">
          <a:off x="2779032" y="4055584"/>
          <a:ext cx="226261" cy="0"/>
        </a:xfrm>
        <a:custGeom>
          <a:avLst/>
          <a:gdLst/>
          <a:ahLst/>
          <a:cxnLst/>
          <a:rect l="0" t="0" r="0" b="0"/>
          <a:pathLst>
            <a:path>
              <a:moveTo>
                <a:pt x="0" y="0"/>
              </a:moveTo>
              <a:lnTo>
                <a:pt x="2262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A6269-028D-49D1-B705-9E5DB4D815CC}">
      <dsp:nvSpPr>
        <dsp:cNvPr id="0" name=""/>
        <dsp:cNvSpPr/>
      </dsp:nvSpPr>
      <dsp:spPr>
        <a:xfrm>
          <a:off x="249381" y="4118475"/>
          <a:ext cx="3324317" cy="1185854"/>
        </a:xfrm>
        <a:prstGeom prst="roundRect">
          <a:avLst/>
        </a:prstGeom>
        <a:solidFill>
          <a:srgbClr val="80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The Chronically sick and Disabled Persons Act 1970: requires local authorities to provide welfare services to chronically sick and disabled persons</a:t>
          </a:r>
        </a:p>
      </dsp:txBody>
      <dsp:txXfrm>
        <a:off x="307270" y="4176364"/>
        <a:ext cx="3208539" cy="1070076"/>
      </dsp:txXfrm>
    </dsp:sp>
    <dsp:sp modelId="{607826F0-723B-4ACE-93DE-CB296031473B}">
      <dsp:nvSpPr>
        <dsp:cNvPr id="0" name=""/>
        <dsp:cNvSpPr/>
      </dsp:nvSpPr>
      <dsp:spPr>
        <a:xfrm rot="1230">
          <a:off x="2830153" y="3085468"/>
          <a:ext cx="160581" cy="0"/>
        </a:xfrm>
        <a:custGeom>
          <a:avLst/>
          <a:gdLst/>
          <a:ahLst/>
          <a:cxnLst/>
          <a:rect l="0" t="0" r="0" b="0"/>
          <a:pathLst>
            <a:path>
              <a:moveTo>
                <a:pt x="0" y="0"/>
              </a:moveTo>
              <a:lnTo>
                <a:pt x="1605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5DD8A-AAE1-41E9-BA33-073B94A198A8}">
      <dsp:nvSpPr>
        <dsp:cNvPr id="0" name=""/>
        <dsp:cNvSpPr/>
      </dsp:nvSpPr>
      <dsp:spPr>
        <a:xfrm>
          <a:off x="0" y="2288685"/>
          <a:ext cx="2990734" cy="159255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The Health and Social Care Acts 2012: is the most extensive reform of the NHS and "puts clinicians at the centre of commissioning, and empowers patients</a:t>
          </a:r>
        </a:p>
      </dsp:txBody>
      <dsp:txXfrm>
        <a:off x="77742" y="2366427"/>
        <a:ext cx="2835250" cy="1437068"/>
      </dsp:txXfrm>
    </dsp:sp>
    <dsp:sp modelId="{C96388AF-8EC1-4E01-90F6-132C2105B9F0}">
      <dsp:nvSpPr>
        <dsp:cNvPr id="0" name=""/>
        <dsp:cNvSpPr/>
      </dsp:nvSpPr>
      <dsp:spPr>
        <a:xfrm rot="12853704">
          <a:off x="2542529" y="2035569"/>
          <a:ext cx="510929" cy="0"/>
        </a:xfrm>
        <a:custGeom>
          <a:avLst/>
          <a:gdLst/>
          <a:ahLst/>
          <a:cxnLst/>
          <a:rect l="0" t="0" r="0" b="0"/>
          <a:pathLst>
            <a:path>
              <a:moveTo>
                <a:pt x="0" y="0"/>
              </a:moveTo>
              <a:lnTo>
                <a:pt x="5109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2D1A8-4ABB-4B59-BCE3-3BF1FF1899F1}">
      <dsp:nvSpPr>
        <dsp:cNvPr id="0" name=""/>
        <dsp:cNvSpPr/>
      </dsp:nvSpPr>
      <dsp:spPr>
        <a:xfrm>
          <a:off x="0" y="350185"/>
          <a:ext cx="2907443" cy="1541687"/>
        </a:xfrm>
        <a:prstGeom prst="roundRect">
          <a:avLst/>
        </a:prstGeom>
        <a:solidFill>
          <a:srgbClr val="80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The NHS Mandate:  is an agreement between the government and the NHS Commissioning Board on what the NHS duties are</a:t>
          </a:r>
        </a:p>
      </dsp:txBody>
      <dsp:txXfrm>
        <a:off x="75259" y="425444"/>
        <a:ext cx="2756925" cy="139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0A9B2-C7FC-47E5-9878-7BEB166C4143}">
      <dsp:nvSpPr>
        <dsp:cNvPr id="0" name=""/>
        <dsp:cNvSpPr/>
      </dsp:nvSpPr>
      <dsp:spPr>
        <a:xfrm>
          <a:off x="0" y="2663"/>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CACDC7A-778A-4F11-AC6A-C5373FDA6C09}">
      <dsp:nvSpPr>
        <dsp:cNvPr id="0" name=""/>
        <dsp:cNvSpPr/>
      </dsp:nvSpPr>
      <dsp:spPr>
        <a:xfrm>
          <a:off x="0" y="2663"/>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u="sng" kern="1200">
              <a:hlinkClick xmlns:r="http://schemas.openxmlformats.org/officeDocument/2006/relationships" r:id="rId1"/>
            </a:rPr>
            <a:t>It can be hard for families to make sure that their child’s legal right to an education that meets their needs is something that exists not just in principle but in practice</a:t>
          </a:r>
          <a:endParaRPr lang="en-US" sz="1500" kern="1200"/>
        </a:p>
      </dsp:txBody>
      <dsp:txXfrm>
        <a:off x="0" y="2663"/>
        <a:ext cx="5000124" cy="1816197"/>
      </dsp:txXfrm>
    </dsp:sp>
    <dsp:sp modelId="{E047C40A-32B8-45DA-A546-02CD17BA743D}">
      <dsp:nvSpPr>
        <dsp:cNvPr id="0" name=""/>
        <dsp:cNvSpPr/>
      </dsp:nvSpPr>
      <dsp:spPr>
        <a:xfrm>
          <a:off x="0" y="1818861"/>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690F45-0AF4-46F6-84C7-E6F25FEC9FCB}">
      <dsp:nvSpPr>
        <dsp:cNvPr id="0" name=""/>
        <dsp:cNvSpPr/>
      </dsp:nvSpPr>
      <dsp:spPr>
        <a:xfrm>
          <a:off x="0" y="1818861"/>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hlinkClick xmlns:r="http://schemas.openxmlformats.org/officeDocument/2006/relationships" r:id="rId2"/>
            </a:rPr>
            <a:t>https://www.bihr.org.uk/blog/why-the-human-rights-act-matters-for-children-and-young-people-with-special-educational-needs</a:t>
          </a:r>
          <a:endParaRPr lang="en-US" sz="1500" kern="1200"/>
        </a:p>
      </dsp:txBody>
      <dsp:txXfrm>
        <a:off x="0" y="1818861"/>
        <a:ext cx="5000124" cy="1816197"/>
      </dsp:txXfrm>
    </dsp:sp>
    <dsp:sp modelId="{1A6A799B-911E-4A65-98A6-BCDE72777C71}">
      <dsp:nvSpPr>
        <dsp:cNvPr id="0" name=""/>
        <dsp:cNvSpPr/>
      </dsp:nvSpPr>
      <dsp:spPr>
        <a:xfrm>
          <a:off x="0" y="3635058"/>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A5C568-FBFD-4675-902E-BD63C3F9D6CF}">
      <dsp:nvSpPr>
        <dsp:cNvPr id="0" name=""/>
        <dsp:cNvSpPr/>
      </dsp:nvSpPr>
      <dsp:spPr>
        <a:xfrm>
          <a:off x="0" y="3635058"/>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a:t>A child with SEND meets the definition of a disabled person under the Equality Act 2010, and should therefore be protected against discriminatory decisions. The result of a test case for all children and young people with SEND is that there is no longer a gap in legal protection: schools are no longer allowed to exclude a pupil who has unmet needs or for whom reasonable adjustments have not been made.</a:t>
          </a:r>
          <a:endParaRPr lang="en-US" sz="1500" kern="1200"/>
        </a:p>
      </dsp:txBody>
      <dsp:txXfrm>
        <a:off x="0" y="3635058"/>
        <a:ext cx="5000124" cy="1816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3C6A7-1248-4C90-AAE5-B4E39CFCA7FE}">
      <dsp:nvSpPr>
        <dsp:cNvPr id="0" name=""/>
        <dsp:cNvSpPr/>
      </dsp:nvSpPr>
      <dsp:spPr>
        <a:xfrm>
          <a:off x="0" y="98307"/>
          <a:ext cx="5000124" cy="12754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details of legal requirements that you must follow without exception</a:t>
          </a:r>
          <a:endParaRPr lang="en-US" sz="1800" kern="1200"/>
        </a:p>
      </dsp:txBody>
      <dsp:txXfrm>
        <a:off x="62262" y="160569"/>
        <a:ext cx="4875600" cy="1150922"/>
      </dsp:txXfrm>
    </dsp:sp>
    <dsp:sp modelId="{03473862-D4C7-4618-8A55-FFD41BAEB2EB}">
      <dsp:nvSpPr>
        <dsp:cNvPr id="0" name=""/>
        <dsp:cNvSpPr/>
      </dsp:nvSpPr>
      <dsp:spPr>
        <a:xfrm>
          <a:off x="0" y="1425593"/>
          <a:ext cx="5000124" cy="1275446"/>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statutory guidance that you must follow by law unless there’s a good reason not to</a:t>
          </a:r>
          <a:endParaRPr lang="en-US" sz="1800" kern="1200"/>
        </a:p>
      </dsp:txBody>
      <dsp:txXfrm>
        <a:off x="62262" y="1487855"/>
        <a:ext cx="4875600" cy="1150922"/>
      </dsp:txXfrm>
    </dsp:sp>
    <dsp:sp modelId="{68AC5738-ACB4-4D48-ACD3-ECC708C21585}">
      <dsp:nvSpPr>
        <dsp:cNvPr id="0" name=""/>
        <dsp:cNvSpPr/>
      </dsp:nvSpPr>
      <dsp:spPr>
        <a:xfrm>
          <a:off x="0" y="2752880"/>
          <a:ext cx="5000124" cy="1275446"/>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It explains the duties of local authorities, health bodies, schools and colleges to provide for those with special educational needs under part 3 of the Children and Families Act 2014.</a:t>
          </a:r>
          <a:endParaRPr lang="en-US" sz="1800" kern="1200"/>
        </a:p>
      </dsp:txBody>
      <dsp:txXfrm>
        <a:off x="62262" y="2815142"/>
        <a:ext cx="4875600" cy="1150922"/>
      </dsp:txXfrm>
    </dsp:sp>
    <dsp:sp modelId="{98AF4449-FE1F-4E9B-9384-6D309E71AEB1}">
      <dsp:nvSpPr>
        <dsp:cNvPr id="0" name=""/>
        <dsp:cNvSpPr/>
      </dsp:nvSpPr>
      <dsp:spPr>
        <a:xfrm>
          <a:off x="0" y="4080166"/>
          <a:ext cx="5000124" cy="1275446"/>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Chapter 9 and 10 for EHCPs and children in special circumstances </a:t>
          </a:r>
          <a:endParaRPr lang="en-US" sz="1800" kern="1200"/>
        </a:p>
      </dsp:txBody>
      <dsp:txXfrm>
        <a:off x="62262" y="4142428"/>
        <a:ext cx="4875600" cy="11509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A247-464C-4532-AEF0-7B08AC0806F5}">
      <dsp:nvSpPr>
        <dsp:cNvPr id="0" name=""/>
        <dsp:cNvSpPr/>
      </dsp:nvSpPr>
      <dsp:spPr>
        <a:xfrm>
          <a:off x="1554889" y="86583"/>
          <a:ext cx="1445891" cy="93982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a:t>Assess</a:t>
          </a:r>
        </a:p>
      </dsp:txBody>
      <dsp:txXfrm>
        <a:off x="1600768" y="132462"/>
        <a:ext cx="1354133" cy="848071"/>
      </dsp:txXfrm>
    </dsp:sp>
    <dsp:sp modelId="{14340A9F-4012-4AA3-A3EC-C41B24568234}">
      <dsp:nvSpPr>
        <dsp:cNvPr id="0" name=""/>
        <dsp:cNvSpPr/>
      </dsp:nvSpPr>
      <dsp:spPr>
        <a:xfrm>
          <a:off x="723109" y="556498"/>
          <a:ext cx="3109451" cy="3109451"/>
        </a:xfrm>
        <a:custGeom>
          <a:avLst/>
          <a:gdLst/>
          <a:ahLst/>
          <a:cxnLst/>
          <a:rect l="0" t="0" r="0" b="0"/>
          <a:pathLst>
            <a:path>
              <a:moveTo>
                <a:pt x="2477867" y="303733"/>
              </a:moveTo>
              <a:arcTo wR="1554725" hR="1554725" stAng="18385477" swAng="1636091"/>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696F21-4F90-478C-BF4B-8C5F34A5D909}">
      <dsp:nvSpPr>
        <dsp:cNvPr id="0" name=""/>
        <dsp:cNvSpPr/>
      </dsp:nvSpPr>
      <dsp:spPr>
        <a:xfrm>
          <a:off x="3109615" y="1641309"/>
          <a:ext cx="1445891" cy="939829"/>
        </a:xfrm>
        <a:prstGeom prst="roundRect">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a:t>Plan</a:t>
          </a:r>
        </a:p>
      </dsp:txBody>
      <dsp:txXfrm>
        <a:off x="3155494" y="1687188"/>
        <a:ext cx="1354133" cy="848071"/>
      </dsp:txXfrm>
    </dsp:sp>
    <dsp:sp modelId="{5B55D765-4F5B-41B8-82A7-76C934ADAB71}">
      <dsp:nvSpPr>
        <dsp:cNvPr id="0" name=""/>
        <dsp:cNvSpPr/>
      </dsp:nvSpPr>
      <dsp:spPr>
        <a:xfrm>
          <a:off x="723109" y="556498"/>
          <a:ext cx="3109451" cy="3109451"/>
        </a:xfrm>
        <a:custGeom>
          <a:avLst/>
          <a:gdLst/>
          <a:ahLst/>
          <a:cxnLst/>
          <a:rect l="0" t="0" r="0" b="0"/>
          <a:pathLst>
            <a:path>
              <a:moveTo>
                <a:pt x="2948429" y="2243755"/>
              </a:moveTo>
              <a:arcTo wR="1554725" hR="1554725" stAng="1578433" swAng="1636091"/>
            </a:path>
          </a:pathLst>
        </a:custGeom>
        <a:noFill/>
        <a:ln w="9525" cap="flat" cmpd="sng" algn="ctr">
          <a:solidFill>
            <a:schemeClr val="accent5">
              <a:hueOff val="-3311292"/>
              <a:satOff val="13270"/>
              <a:lumOff val="287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A23023-1210-4EBD-964E-52661E4A0672}">
      <dsp:nvSpPr>
        <dsp:cNvPr id="0" name=""/>
        <dsp:cNvSpPr/>
      </dsp:nvSpPr>
      <dsp:spPr>
        <a:xfrm>
          <a:off x="1554889" y="3196035"/>
          <a:ext cx="1445891" cy="93982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a:t>Do</a:t>
          </a:r>
        </a:p>
      </dsp:txBody>
      <dsp:txXfrm>
        <a:off x="1600768" y="3241914"/>
        <a:ext cx="1354133" cy="848071"/>
      </dsp:txXfrm>
    </dsp:sp>
    <dsp:sp modelId="{7F27B568-4EAF-457A-B3B3-BD86F3A29559}">
      <dsp:nvSpPr>
        <dsp:cNvPr id="0" name=""/>
        <dsp:cNvSpPr/>
      </dsp:nvSpPr>
      <dsp:spPr>
        <a:xfrm>
          <a:off x="723109" y="556498"/>
          <a:ext cx="3109451" cy="3109451"/>
        </a:xfrm>
        <a:custGeom>
          <a:avLst/>
          <a:gdLst/>
          <a:ahLst/>
          <a:cxnLst/>
          <a:rect l="0" t="0" r="0" b="0"/>
          <a:pathLst>
            <a:path>
              <a:moveTo>
                <a:pt x="631584" y="2805718"/>
              </a:moveTo>
              <a:arcTo wR="1554725" hR="1554725" stAng="7585477" swAng="1636091"/>
            </a:path>
          </a:pathLst>
        </a:custGeom>
        <a:noFill/>
        <a:ln w="9525" cap="flat" cmpd="sng" algn="ctr">
          <a:solidFill>
            <a:schemeClr val="accent5">
              <a:hueOff val="-6622584"/>
              <a:satOff val="26541"/>
              <a:lumOff val="575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3D845B1-157C-4D17-8944-553419020383}">
      <dsp:nvSpPr>
        <dsp:cNvPr id="0" name=""/>
        <dsp:cNvSpPr/>
      </dsp:nvSpPr>
      <dsp:spPr>
        <a:xfrm>
          <a:off x="163" y="1641309"/>
          <a:ext cx="1445891" cy="939829"/>
        </a:xfrm>
        <a:prstGeom prst="roundRect">
          <a:avLst/>
        </a:prstGeom>
        <a:solidFill>
          <a:srgbClr val="CC0099"/>
        </a:solidFill>
        <a:ln w="25400" cap="flat" cmpd="sng" algn="ctr">
          <a:solidFill>
            <a:srgbClr val="CC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a:t>Review</a:t>
          </a:r>
        </a:p>
      </dsp:txBody>
      <dsp:txXfrm>
        <a:off x="46042" y="1687188"/>
        <a:ext cx="1354133" cy="848071"/>
      </dsp:txXfrm>
    </dsp:sp>
    <dsp:sp modelId="{2361E84D-BBB7-42F7-91F2-A450E851F74E}">
      <dsp:nvSpPr>
        <dsp:cNvPr id="0" name=""/>
        <dsp:cNvSpPr/>
      </dsp:nvSpPr>
      <dsp:spPr>
        <a:xfrm>
          <a:off x="723109" y="556498"/>
          <a:ext cx="3109451" cy="3109451"/>
        </a:xfrm>
        <a:custGeom>
          <a:avLst/>
          <a:gdLst/>
          <a:ahLst/>
          <a:cxnLst/>
          <a:rect l="0" t="0" r="0" b="0"/>
          <a:pathLst>
            <a:path>
              <a:moveTo>
                <a:pt x="161021" y="865696"/>
              </a:moveTo>
              <a:arcTo wR="1554725" hR="1554725" stAng="12378433" swAng="1636091"/>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4D903-BD49-454B-BF9B-101877192712}">
      <dsp:nvSpPr>
        <dsp:cNvPr id="0" name=""/>
        <dsp:cNvSpPr/>
      </dsp:nvSpPr>
      <dsp:spPr>
        <a:xfrm>
          <a:off x="0" y="96709"/>
          <a:ext cx="5000124"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CAMHS Assessment Cognitive Behaviour Therapy</a:t>
          </a:r>
          <a:endParaRPr lang="en-US" sz="2500" kern="1200"/>
        </a:p>
      </dsp:txBody>
      <dsp:txXfrm>
        <a:off x="48547" y="145256"/>
        <a:ext cx="4903030" cy="897406"/>
      </dsp:txXfrm>
    </dsp:sp>
    <dsp:sp modelId="{B31F725A-998C-469F-884A-1A40F8BEEE13}">
      <dsp:nvSpPr>
        <dsp:cNvPr id="0" name=""/>
        <dsp:cNvSpPr/>
      </dsp:nvSpPr>
      <dsp:spPr>
        <a:xfrm>
          <a:off x="0" y="1163209"/>
          <a:ext cx="5000124" cy="9945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OT assessment sensory needs</a:t>
          </a:r>
          <a:endParaRPr lang="en-US" sz="2500" kern="1200"/>
        </a:p>
      </dsp:txBody>
      <dsp:txXfrm>
        <a:off x="48547" y="1211756"/>
        <a:ext cx="4903030" cy="897406"/>
      </dsp:txXfrm>
    </dsp:sp>
    <dsp:sp modelId="{7E3134A4-224E-4398-B05F-40B428FB502D}">
      <dsp:nvSpPr>
        <dsp:cNvPr id="0" name=""/>
        <dsp:cNvSpPr/>
      </dsp:nvSpPr>
      <dsp:spPr>
        <a:xfrm>
          <a:off x="0" y="2229710"/>
          <a:ext cx="5000124" cy="9945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Nursing support diabetes or tracheostomy care</a:t>
          </a:r>
          <a:endParaRPr lang="en-US" sz="2500" kern="1200"/>
        </a:p>
      </dsp:txBody>
      <dsp:txXfrm>
        <a:off x="48547" y="2278257"/>
        <a:ext cx="4903030" cy="897406"/>
      </dsp:txXfrm>
    </dsp:sp>
    <dsp:sp modelId="{02D91E38-921C-4E08-B516-735CC2F47D08}">
      <dsp:nvSpPr>
        <dsp:cNvPr id="0" name=""/>
        <dsp:cNvSpPr/>
      </dsp:nvSpPr>
      <dsp:spPr>
        <a:xfrm>
          <a:off x="0" y="3296210"/>
          <a:ext cx="5000124" cy="9945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Physiotherapy sessions for health needs not educational provision</a:t>
          </a:r>
          <a:endParaRPr lang="en-US" sz="2500" kern="1200"/>
        </a:p>
      </dsp:txBody>
      <dsp:txXfrm>
        <a:off x="48547" y="3344757"/>
        <a:ext cx="4903030" cy="897406"/>
      </dsp:txXfrm>
    </dsp:sp>
    <dsp:sp modelId="{69883502-E127-4019-8F54-FEF45672BD16}">
      <dsp:nvSpPr>
        <dsp:cNvPr id="0" name=""/>
        <dsp:cNvSpPr/>
      </dsp:nvSpPr>
      <dsp:spPr>
        <a:xfrm>
          <a:off x="0" y="4362710"/>
          <a:ext cx="5000124" cy="9945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Toileting &amp; personal hygiene</a:t>
          </a:r>
          <a:endParaRPr lang="en-US" sz="2500" kern="1200"/>
        </a:p>
      </dsp:txBody>
      <dsp:txXfrm>
        <a:off x="48547" y="4411257"/>
        <a:ext cx="4903030" cy="897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C2E13-E032-4784-8A25-328DA2B942EF}">
      <dsp:nvSpPr>
        <dsp:cNvPr id="0" name=""/>
        <dsp:cNvSpPr/>
      </dsp:nvSpPr>
      <dsp:spPr>
        <a:xfrm>
          <a:off x="613626" y="563608"/>
          <a:ext cx="3769967" cy="3769967"/>
        </a:xfrm>
        <a:prstGeom prst="circularArrow">
          <a:avLst>
            <a:gd name="adj1" fmla="val 4668"/>
            <a:gd name="adj2" fmla="val 272909"/>
            <a:gd name="adj3" fmla="val 14497910"/>
            <a:gd name="adj4" fmla="val 16993603"/>
            <a:gd name="adj5" fmla="val 4847"/>
          </a:avLst>
        </a:prstGeom>
        <a:solidFill>
          <a:schemeClr val="accent4"/>
        </a:solidFill>
        <a:ln>
          <a:noFill/>
        </a:ln>
        <a:effectLst/>
      </dsp:spPr>
      <dsp:style>
        <a:lnRef idx="0">
          <a:scrgbClr r="0" g="0" b="0"/>
        </a:lnRef>
        <a:fillRef idx="1">
          <a:scrgbClr r="0" g="0" b="0"/>
        </a:fillRef>
        <a:effectRef idx="0">
          <a:scrgbClr r="0" g="0" b="0"/>
        </a:effectRef>
        <a:fontRef idx="minor"/>
      </dsp:style>
    </dsp:sp>
    <dsp:sp modelId="{C235FD0D-D3A7-4FF9-B52B-DC3C7B322C0C}">
      <dsp:nvSpPr>
        <dsp:cNvPr id="0" name=""/>
        <dsp:cNvSpPr/>
      </dsp:nvSpPr>
      <dsp:spPr>
        <a:xfrm>
          <a:off x="1874189" y="433298"/>
          <a:ext cx="1261357" cy="1173945"/>
        </a:xfrm>
        <a:prstGeom prst="round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chemeClr val="bg1"/>
              </a:solidFill>
            </a:rPr>
            <a:t>Aspirations</a:t>
          </a:r>
        </a:p>
      </dsp:txBody>
      <dsp:txXfrm>
        <a:off x="1931496" y="490605"/>
        <a:ext cx="1146743" cy="1059331"/>
      </dsp:txXfrm>
    </dsp:sp>
    <dsp:sp modelId="{362A0A42-76DC-4195-93F3-27121CC84BAD}">
      <dsp:nvSpPr>
        <dsp:cNvPr id="0" name=""/>
        <dsp:cNvSpPr/>
      </dsp:nvSpPr>
      <dsp:spPr>
        <a:xfrm>
          <a:off x="3465275" y="1786967"/>
          <a:ext cx="1239569" cy="1173945"/>
        </a:xfrm>
        <a:prstGeom prst="roundRect">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chemeClr val="bg1"/>
              </a:solidFill>
            </a:rPr>
            <a:t>Needs Led</a:t>
          </a:r>
        </a:p>
      </dsp:txBody>
      <dsp:txXfrm>
        <a:off x="3522582" y="1844274"/>
        <a:ext cx="1124955" cy="1059331"/>
      </dsp:txXfrm>
    </dsp:sp>
    <dsp:sp modelId="{BEF6EFEF-9A1E-478A-8C62-E5DD04CEB2F7}">
      <dsp:nvSpPr>
        <dsp:cNvPr id="0" name=""/>
        <dsp:cNvSpPr/>
      </dsp:nvSpPr>
      <dsp:spPr>
        <a:xfrm>
          <a:off x="1889995" y="3398696"/>
          <a:ext cx="1353841" cy="1173945"/>
        </a:xfrm>
        <a:prstGeom prst="roundRect">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chemeClr val="bg1"/>
              </a:solidFill>
            </a:rPr>
            <a:t>Outcome Focused</a:t>
          </a:r>
        </a:p>
      </dsp:txBody>
      <dsp:txXfrm>
        <a:off x="1947302" y="3456003"/>
        <a:ext cx="1239227" cy="1059331"/>
      </dsp:txXfrm>
    </dsp:sp>
    <dsp:sp modelId="{9AAEFE14-39B1-46F7-8472-0913986C1076}">
      <dsp:nvSpPr>
        <dsp:cNvPr id="0" name=""/>
        <dsp:cNvSpPr/>
      </dsp:nvSpPr>
      <dsp:spPr>
        <a:xfrm>
          <a:off x="330802" y="1786967"/>
          <a:ext cx="1146569" cy="1173945"/>
        </a:xfrm>
        <a:prstGeom prst="roundRect">
          <a:avLst/>
        </a:prstGeom>
        <a:solidFill>
          <a:srgbClr val="CC0099"/>
        </a:solidFill>
        <a:ln w="25400" cap="flat" cmpd="sng" algn="ctr">
          <a:solidFill>
            <a:srgbClr val="CC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chemeClr val="bg1"/>
              </a:solidFill>
            </a:rPr>
            <a:t>Provisions - specified &amp; quantified </a:t>
          </a:r>
        </a:p>
      </dsp:txBody>
      <dsp:txXfrm>
        <a:off x="386773" y="1842938"/>
        <a:ext cx="1034627" cy="1062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DF028-CE79-4F79-A387-DC086B26A4C1}">
      <dsp:nvSpPr>
        <dsp:cNvPr id="0" name=""/>
        <dsp:cNvSpPr/>
      </dsp:nvSpPr>
      <dsp:spPr>
        <a:xfrm>
          <a:off x="2203588" y="142599"/>
          <a:ext cx="1216436" cy="7906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rPr>
            <a:t>Listening and Hearing</a:t>
          </a:r>
        </a:p>
      </dsp:txBody>
      <dsp:txXfrm>
        <a:off x="2242186" y="181197"/>
        <a:ext cx="1139240" cy="713487"/>
      </dsp:txXfrm>
    </dsp:sp>
    <dsp:sp modelId="{7414458B-892E-4151-BE61-BD6F94281A78}">
      <dsp:nvSpPr>
        <dsp:cNvPr id="0" name=""/>
        <dsp:cNvSpPr/>
      </dsp:nvSpPr>
      <dsp:spPr>
        <a:xfrm>
          <a:off x="552940" y="537940"/>
          <a:ext cx="4517732" cy="4517732"/>
        </a:xfrm>
        <a:custGeom>
          <a:avLst/>
          <a:gdLst/>
          <a:ahLst/>
          <a:cxnLst/>
          <a:rect l="0" t="0" r="0" b="0"/>
          <a:pathLst>
            <a:path>
              <a:moveTo>
                <a:pt x="2875155" y="85696"/>
              </a:moveTo>
              <a:arcTo wR="2258866" hR="2258866" stAng="17149968" swAng="125800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68EAC1-5BF9-4B13-B76E-21DDA529B3EB}">
      <dsp:nvSpPr>
        <dsp:cNvPr id="0" name=""/>
        <dsp:cNvSpPr/>
      </dsp:nvSpPr>
      <dsp:spPr>
        <a:xfrm>
          <a:off x="3969641" y="993085"/>
          <a:ext cx="1216436" cy="7906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rPr>
            <a:t>Participation and involvement</a:t>
          </a:r>
        </a:p>
      </dsp:txBody>
      <dsp:txXfrm>
        <a:off x="4008239" y="1031683"/>
        <a:ext cx="1139240" cy="713487"/>
      </dsp:txXfrm>
    </dsp:sp>
    <dsp:sp modelId="{4F9F9A05-39DD-4412-A60E-33EB8D8CDDD9}">
      <dsp:nvSpPr>
        <dsp:cNvPr id="0" name=""/>
        <dsp:cNvSpPr/>
      </dsp:nvSpPr>
      <dsp:spPr>
        <a:xfrm>
          <a:off x="552940" y="537940"/>
          <a:ext cx="4517732" cy="4517732"/>
        </a:xfrm>
        <a:custGeom>
          <a:avLst/>
          <a:gdLst/>
          <a:ahLst/>
          <a:cxnLst/>
          <a:rect l="0" t="0" r="0" b="0"/>
          <a:pathLst>
            <a:path>
              <a:moveTo>
                <a:pt x="4282943" y="1256076"/>
              </a:moveTo>
              <a:arcTo wR="2258866" hR="2258866" stAng="20018687" swAng="172724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01986E-3569-4CE0-B41A-AEE37B8A5126}">
      <dsp:nvSpPr>
        <dsp:cNvPr id="0" name=""/>
        <dsp:cNvSpPr/>
      </dsp:nvSpPr>
      <dsp:spPr>
        <a:xfrm>
          <a:off x="4405820" y="2904110"/>
          <a:ext cx="1216436" cy="7906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rPr>
            <a:t>Flexibility</a:t>
          </a:r>
        </a:p>
      </dsp:txBody>
      <dsp:txXfrm>
        <a:off x="4444418" y="2942708"/>
        <a:ext cx="1139240" cy="713487"/>
      </dsp:txXfrm>
    </dsp:sp>
    <dsp:sp modelId="{8EB6CCD4-ABE3-444D-B5E7-1241488C2D1D}">
      <dsp:nvSpPr>
        <dsp:cNvPr id="0" name=""/>
        <dsp:cNvSpPr/>
      </dsp:nvSpPr>
      <dsp:spPr>
        <a:xfrm>
          <a:off x="552940" y="537940"/>
          <a:ext cx="4517732" cy="4517732"/>
        </a:xfrm>
        <a:custGeom>
          <a:avLst/>
          <a:gdLst/>
          <a:ahLst/>
          <a:cxnLst/>
          <a:rect l="0" t="0" r="0" b="0"/>
          <a:pathLst>
            <a:path>
              <a:moveTo>
                <a:pt x="4327952" y="3165154"/>
              </a:moveTo>
              <a:arcTo wR="2258866" hR="2258866" stAng="1419244" swAng="135985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9836BB-F193-4990-8E78-A1EC4E6F1318}">
      <dsp:nvSpPr>
        <dsp:cNvPr id="0" name=""/>
        <dsp:cNvSpPr/>
      </dsp:nvSpPr>
      <dsp:spPr>
        <a:xfrm>
          <a:off x="3183674" y="4436633"/>
          <a:ext cx="1216436" cy="79068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rPr>
            <a:t>Provide opportunities for preparation </a:t>
          </a:r>
        </a:p>
      </dsp:txBody>
      <dsp:txXfrm>
        <a:off x="3222272" y="4475231"/>
        <a:ext cx="1139240" cy="713487"/>
      </dsp:txXfrm>
    </dsp:sp>
    <dsp:sp modelId="{E762F06D-B878-4732-97F8-D6D8EB5920D7}">
      <dsp:nvSpPr>
        <dsp:cNvPr id="0" name=""/>
        <dsp:cNvSpPr/>
      </dsp:nvSpPr>
      <dsp:spPr>
        <a:xfrm>
          <a:off x="552940" y="537940"/>
          <a:ext cx="4517732" cy="4517732"/>
        </a:xfrm>
        <a:custGeom>
          <a:avLst/>
          <a:gdLst/>
          <a:ahLst/>
          <a:cxnLst/>
          <a:rect l="0" t="0" r="0" b="0"/>
          <a:pathLst>
            <a:path>
              <a:moveTo>
                <a:pt x="2623395" y="4488125"/>
              </a:moveTo>
              <a:arcTo wR="2258866" hR="2258866" stAng="4842790" swAng="111442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979581-5403-4843-957B-C51BB3DB98FD}">
      <dsp:nvSpPr>
        <dsp:cNvPr id="0" name=""/>
        <dsp:cNvSpPr/>
      </dsp:nvSpPr>
      <dsp:spPr>
        <a:xfrm>
          <a:off x="1223503" y="4436633"/>
          <a:ext cx="1216436" cy="79068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rPr>
            <a:t>Promotes values</a:t>
          </a:r>
        </a:p>
      </dsp:txBody>
      <dsp:txXfrm>
        <a:off x="1262101" y="4475231"/>
        <a:ext cx="1139240" cy="713487"/>
      </dsp:txXfrm>
    </dsp:sp>
    <dsp:sp modelId="{34B6ABE9-1875-42F2-BFA9-EC8FB714D3FD}">
      <dsp:nvSpPr>
        <dsp:cNvPr id="0" name=""/>
        <dsp:cNvSpPr/>
      </dsp:nvSpPr>
      <dsp:spPr>
        <a:xfrm>
          <a:off x="552940" y="537940"/>
          <a:ext cx="4517732" cy="4517732"/>
        </a:xfrm>
        <a:custGeom>
          <a:avLst/>
          <a:gdLst/>
          <a:ahLst/>
          <a:cxnLst/>
          <a:rect l="0" t="0" r="0" b="0"/>
          <a:pathLst>
            <a:path>
              <a:moveTo>
                <a:pt x="698778" y="3892452"/>
              </a:moveTo>
              <a:arcTo wR="2258866" hR="2258866" stAng="8020899" swAng="135985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9DBE57-039C-4BD1-832B-B4E9726FCEAE}">
      <dsp:nvSpPr>
        <dsp:cNvPr id="0" name=""/>
        <dsp:cNvSpPr/>
      </dsp:nvSpPr>
      <dsp:spPr>
        <a:xfrm>
          <a:off x="1357" y="2904110"/>
          <a:ext cx="1216436" cy="7906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rPr>
            <a:t>Use feedback to make improvements</a:t>
          </a:r>
        </a:p>
      </dsp:txBody>
      <dsp:txXfrm>
        <a:off x="39955" y="2942708"/>
        <a:ext cx="1139240" cy="713487"/>
      </dsp:txXfrm>
    </dsp:sp>
    <dsp:sp modelId="{2219F261-9129-41BF-BF0C-C3017DAD84BD}">
      <dsp:nvSpPr>
        <dsp:cNvPr id="0" name=""/>
        <dsp:cNvSpPr/>
      </dsp:nvSpPr>
      <dsp:spPr>
        <a:xfrm>
          <a:off x="552940" y="537940"/>
          <a:ext cx="4517732" cy="4517732"/>
        </a:xfrm>
        <a:custGeom>
          <a:avLst/>
          <a:gdLst/>
          <a:ahLst/>
          <a:cxnLst/>
          <a:rect l="0" t="0" r="0" b="0"/>
          <a:pathLst>
            <a:path>
              <a:moveTo>
                <a:pt x="2035" y="2354729"/>
              </a:moveTo>
              <a:arcTo wR="2258866" hR="2258866" stAng="10654063" swAng="172724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13EB43-619C-4A6A-BAD9-83417FFBD755}">
      <dsp:nvSpPr>
        <dsp:cNvPr id="0" name=""/>
        <dsp:cNvSpPr/>
      </dsp:nvSpPr>
      <dsp:spPr>
        <a:xfrm>
          <a:off x="437536" y="993085"/>
          <a:ext cx="1216436" cy="7906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rPr>
            <a:t>Consent and confidentiality</a:t>
          </a:r>
        </a:p>
      </dsp:txBody>
      <dsp:txXfrm>
        <a:off x="476134" y="1031683"/>
        <a:ext cx="1139240" cy="713487"/>
      </dsp:txXfrm>
    </dsp:sp>
    <dsp:sp modelId="{630DC4D3-2353-4081-B52F-4CBC277A23D5}">
      <dsp:nvSpPr>
        <dsp:cNvPr id="0" name=""/>
        <dsp:cNvSpPr/>
      </dsp:nvSpPr>
      <dsp:spPr>
        <a:xfrm>
          <a:off x="552940" y="537940"/>
          <a:ext cx="4517732" cy="4517732"/>
        </a:xfrm>
        <a:custGeom>
          <a:avLst/>
          <a:gdLst/>
          <a:ahLst/>
          <a:cxnLst/>
          <a:rect l="0" t="0" r="0" b="0"/>
          <a:pathLst>
            <a:path>
              <a:moveTo>
                <a:pt x="905767" y="450109"/>
              </a:moveTo>
              <a:arcTo wR="2258866" hR="2258866" stAng="13992030" swAng="125800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A1DA-00C5-43CE-95E0-7D2E0179B6C8}">
      <dsp:nvSpPr>
        <dsp:cNvPr id="0" name=""/>
        <dsp:cNvSpPr/>
      </dsp:nvSpPr>
      <dsp:spPr>
        <a:xfrm>
          <a:off x="0" y="660920"/>
          <a:ext cx="5000124" cy="6598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a:t>If the family have not had involvement from your health team, confirm from the information received whether there is a need for further assessment or support from your health area and explain your decision . </a:t>
          </a:r>
          <a:endParaRPr lang="en-US" sz="1200" kern="1200"/>
        </a:p>
      </dsp:txBody>
      <dsp:txXfrm>
        <a:off x="32213" y="693133"/>
        <a:ext cx="4935698" cy="595453"/>
      </dsp:txXfrm>
    </dsp:sp>
    <dsp:sp modelId="{AC9CC7F1-57AD-4D08-8F13-AA7DCB6365B0}">
      <dsp:nvSpPr>
        <dsp:cNvPr id="0" name=""/>
        <dsp:cNvSpPr/>
      </dsp:nvSpPr>
      <dsp:spPr>
        <a:xfrm>
          <a:off x="0" y="1355360"/>
          <a:ext cx="5000124" cy="659879"/>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t>Do not respond “not known to service” as this may appear in the Plan  and is not informative...</a:t>
          </a:r>
          <a:endParaRPr lang="en-US" sz="1200" kern="1200" dirty="0"/>
        </a:p>
      </dsp:txBody>
      <dsp:txXfrm>
        <a:off x="32213" y="1387573"/>
        <a:ext cx="4935698" cy="595453"/>
      </dsp:txXfrm>
    </dsp:sp>
    <dsp:sp modelId="{D65496F1-5E80-47AE-AC38-A5E7286C91D2}">
      <dsp:nvSpPr>
        <dsp:cNvPr id="0" name=""/>
        <dsp:cNvSpPr/>
      </dsp:nvSpPr>
      <dsp:spPr>
        <a:xfrm>
          <a:off x="0" y="2049800"/>
          <a:ext cx="5000124" cy="659879"/>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a:t>Avoid too much historical or complex medical information</a:t>
          </a:r>
          <a:endParaRPr lang="en-US" sz="1200" kern="1200"/>
        </a:p>
      </dsp:txBody>
      <dsp:txXfrm>
        <a:off x="32213" y="2082013"/>
        <a:ext cx="4935698" cy="595453"/>
      </dsp:txXfrm>
    </dsp:sp>
    <dsp:sp modelId="{647606B2-7814-4BE7-A372-D7C087766D0C}">
      <dsp:nvSpPr>
        <dsp:cNvPr id="0" name=""/>
        <dsp:cNvSpPr/>
      </dsp:nvSpPr>
      <dsp:spPr>
        <a:xfrm>
          <a:off x="0" y="2744240"/>
          <a:ext cx="5000124" cy="659879"/>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a:t>Keep it simple as possible – make sure it can be understood by a non-specialist</a:t>
          </a:r>
          <a:endParaRPr lang="en-US" sz="1200" kern="1200"/>
        </a:p>
      </dsp:txBody>
      <dsp:txXfrm>
        <a:off x="32213" y="2776453"/>
        <a:ext cx="4935698" cy="595453"/>
      </dsp:txXfrm>
    </dsp:sp>
    <dsp:sp modelId="{CC4B85E8-E01D-49BB-B9F3-FE3A36486936}">
      <dsp:nvSpPr>
        <dsp:cNvPr id="0" name=""/>
        <dsp:cNvSpPr/>
      </dsp:nvSpPr>
      <dsp:spPr>
        <a:xfrm>
          <a:off x="0" y="3438680"/>
          <a:ext cx="5000124" cy="659879"/>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a:t>A diagnostic label does not describe need – focus on practical implications of any health conditions or impairments on different areas of the child or young person’s life including their education.</a:t>
          </a:r>
          <a:endParaRPr lang="en-US" sz="1200" kern="1200"/>
        </a:p>
      </dsp:txBody>
      <dsp:txXfrm>
        <a:off x="32213" y="3470893"/>
        <a:ext cx="4935698" cy="595453"/>
      </dsp:txXfrm>
    </dsp:sp>
    <dsp:sp modelId="{F63BB3F3-DC9F-4C94-AC55-1DDB7C4B56E4}">
      <dsp:nvSpPr>
        <dsp:cNvPr id="0" name=""/>
        <dsp:cNvSpPr/>
      </dsp:nvSpPr>
      <dsp:spPr>
        <a:xfrm>
          <a:off x="0" y="4133119"/>
          <a:ext cx="5000124" cy="65987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a:t>How do health needs relate to the child/ young persons SEN?</a:t>
          </a:r>
          <a:endParaRPr lang="en-US" sz="1200" kern="1200"/>
        </a:p>
      </dsp:txBody>
      <dsp:txXfrm>
        <a:off x="32213" y="4165332"/>
        <a:ext cx="4935698" cy="5954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2A8D5-CBC5-4A4E-8918-F00A1DB3D290}" type="datetimeFigureOut">
              <a:rPr lang="en-GB" smtClean="0"/>
              <a:t>29/01/2024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80F89-B1AD-4FBE-895D-C1DD421E5F2F}" type="slidenum">
              <a:rPr lang="en-GB" smtClean="0"/>
              <a:t>‹#›</a:t>
            </a:fld>
            <a:endParaRPr lang="en-GB"/>
          </a:p>
        </p:txBody>
      </p:sp>
    </p:spTree>
    <p:extLst>
      <p:ext uri="{BB962C8B-B14F-4D97-AF65-F5344CB8AC3E}">
        <p14:creationId xmlns:p14="http://schemas.microsoft.com/office/powerpoint/2010/main" val="192925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C80F89-B1AD-4FBE-895D-C1DD421E5F2F}" type="slidenum">
              <a:rPr lang="en-GB" smtClean="0"/>
              <a:t>2</a:t>
            </a:fld>
            <a:endParaRPr lang="en-GB"/>
          </a:p>
        </p:txBody>
      </p:sp>
    </p:spTree>
    <p:extLst>
      <p:ext uri="{BB962C8B-B14F-4D97-AF65-F5344CB8AC3E}">
        <p14:creationId xmlns:p14="http://schemas.microsoft.com/office/powerpoint/2010/main" val="68201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52ADFC-A175-49AE-A480-6D60B081495B}" type="slidenum">
              <a:rPr lang="en-GB" smtClean="0"/>
              <a:t>11</a:t>
            </a:fld>
            <a:endParaRPr lang="en-GB"/>
          </a:p>
        </p:txBody>
      </p:sp>
    </p:spTree>
    <p:extLst>
      <p:ext uri="{BB962C8B-B14F-4D97-AF65-F5344CB8AC3E}">
        <p14:creationId xmlns:p14="http://schemas.microsoft.com/office/powerpoint/2010/main" val="243698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52ADFC-A175-49AE-A480-6D60B081495B}" type="slidenum">
              <a:rPr lang="en-GB" smtClean="0"/>
              <a:t>19</a:t>
            </a:fld>
            <a:endParaRPr lang="en-GB"/>
          </a:p>
        </p:txBody>
      </p:sp>
    </p:spTree>
    <p:extLst>
      <p:ext uri="{BB962C8B-B14F-4D97-AF65-F5344CB8AC3E}">
        <p14:creationId xmlns:p14="http://schemas.microsoft.com/office/powerpoint/2010/main" val="297751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GB" sz="1200" dirty="0"/>
              <a:t>Not time to give too much theoretical underpinnings, but</a:t>
            </a:r>
            <a:r>
              <a:rPr lang="en-GB" sz="1200" baseline="0" dirty="0"/>
              <a:t> a few words to describe what we mean by pupil voice</a:t>
            </a:r>
            <a:endParaRPr lang="en-GB" sz="1200" dirty="0"/>
          </a:p>
          <a:p>
            <a:pPr eaLnBrk="1" hangingPunct="1"/>
            <a:endParaRPr lang="en-GB" sz="1200" dirty="0"/>
          </a:p>
          <a:p>
            <a:pPr eaLnBrk="1" hangingPunct="1"/>
            <a:r>
              <a:rPr lang="en-GB" sz="1200" baseline="0" dirty="0"/>
              <a:t>At least two elements:</a:t>
            </a:r>
            <a:endParaRPr lang="en-GB" sz="1200" dirty="0"/>
          </a:p>
          <a:p>
            <a:pPr eaLnBrk="1" hangingPunct="1"/>
            <a:endParaRPr lang="en-GB" sz="1200" dirty="0"/>
          </a:p>
          <a:p>
            <a:pPr eaLnBrk="1" hangingPunct="1"/>
            <a:r>
              <a:rPr lang="en-GB" sz="1200" dirty="0"/>
              <a:t>CLICK</a:t>
            </a:r>
          </a:p>
          <a:p>
            <a:pPr eaLnBrk="1" hangingPunct="1"/>
            <a:r>
              <a:rPr lang="en-GB" sz="1200" dirty="0"/>
              <a:t>Listening</a:t>
            </a:r>
            <a:r>
              <a:rPr lang="en-GB" sz="1200" baseline="0" dirty="0"/>
              <a:t> and hearing pupils’ voice in order to u</a:t>
            </a:r>
            <a:r>
              <a:rPr lang="en-GB" sz="1200" dirty="0"/>
              <a:t>nderstand, better understand that young</a:t>
            </a:r>
            <a:r>
              <a:rPr lang="en-GB" sz="1200" baseline="0" dirty="0"/>
              <a:t> person’s perspective</a:t>
            </a:r>
            <a:endParaRPr lang="en-GB" sz="1200" dirty="0"/>
          </a:p>
          <a:p>
            <a:pPr eaLnBrk="1" hangingPunct="1"/>
            <a:endParaRPr lang="en-GB" sz="1200" dirty="0"/>
          </a:p>
          <a:p>
            <a:pPr eaLnBrk="1" hangingPunct="1"/>
            <a:r>
              <a:rPr lang="en-GB" sz="1200" dirty="0"/>
              <a:t>CLICK</a:t>
            </a:r>
          </a:p>
          <a:p>
            <a:pPr eaLnBrk="1" hangingPunct="1"/>
            <a:r>
              <a:rPr lang="en-GB" sz="1200" dirty="0"/>
              <a:t>Participation – this is about involving</a:t>
            </a:r>
            <a:r>
              <a:rPr lang="en-GB" sz="1200" baseline="0" dirty="0"/>
              <a:t> and e</a:t>
            </a:r>
            <a:r>
              <a:rPr lang="en-GB" sz="1200" dirty="0"/>
              <a:t>mpowering CYP</a:t>
            </a:r>
            <a:r>
              <a:rPr lang="en-GB" sz="1200" baseline="0" dirty="0"/>
              <a:t> in the </a:t>
            </a:r>
            <a:r>
              <a:rPr lang="en-GB" sz="1200" u="sng" baseline="0" dirty="0"/>
              <a:t>decision making process</a:t>
            </a:r>
            <a:r>
              <a:rPr lang="en-GB" sz="1200" i="0" u="none" baseline="0" dirty="0"/>
              <a:t> </a:t>
            </a:r>
          </a:p>
          <a:p>
            <a:pPr eaLnBrk="1" hangingPunct="1"/>
            <a:endParaRPr lang="en-GB" sz="1200" dirty="0"/>
          </a:p>
          <a:p>
            <a:pPr eaLnBrk="1" hangingPunct="1"/>
            <a:r>
              <a:rPr lang="en-GB" sz="1200" dirty="0"/>
              <a:t>So listening and empowering</a:t>
            </a:r>
          </a:p>
          <a:p>
            <a:pPr eaLnBrk="1" hangingPunct="1"/>
            <a:endParaRPr lang="en-GB" sz="1200" dirty="0"/>
          </a:p>
          <a:p>
            <a:pPr eaLnBrk="1" hangingPunct="1"/>
            <a:r>
              <a:rPr lang="en-GB" sz="1200" dirty="0"/>
              <a:t>Pupil voice can</a:t>
            </a:r>
            <a:r>
              <a:rPr lang="en-GB" sz="1200" baseline="0" dirty="0"/>
              <a:t> be thought of as rights based but its also likely to lead to better outcomes and change because seeing the world through the eyes of the young person leads to more effective support </a:t>
            </a:r>
          </a:p>
          <a:p>
            <a:pPr eaLnBrk="1" hangingPunct="1"/>
            <a:r>
              <a:rPr lang="en-GB" sz="1200" baseline="0" dirty="0"/>
              <a:t>In addition, </a:t>
            </a:r>
            <a:r>
              <a:rPr lang="en-GB" sz="1200" u="sng" baseline="0" dirty="0"/>
              <a:t>as</a:t>
            </a:r>
            <a:r>
              <a:rPr lang="en-GB" sz="1200" baseline="0" dirty="0"/>
              <a:t> the young person is empowered, this supports the change process and their sense of having control over their life.</a:t>
            </a:r>
            <a:endParaRPr lang="en-GB" sz="1200" dirty="0"/>
          </a:p>
          <a:p>
            <a:pPr eaLnBrk="1" hangingPunct="1"/>
            <a:endParaRPr lang="en-GB" sz="1200" dirty="0"/>
          </a:p>
          <a:p>
            <a:pPr eaLnBrk="1" hangingPunct="1"/>
            <a:r>
              <a:rPr lang="en-GB" sz="1200" dirty="0"/>
              <a:t>CLICK</a:t>
            </a:r>
          </a:p>
          <a:p>
            <a:pPr eaLnBrk="1" hangingPunct="1"/>
            <a:r>
              <a:rPr lang="en-GB" sz="1200" dirty="0"/>
              <a:t>The new code of practice talks about pupil voice at an individual, community &amp; strategic level</a:t>
            </a:r>
          </a:p>
          <a:p>
            <a:endParaRPr lang="en-GB" b="1" dirty="0"/>
          </a:p>
          <a:p>
            <a:r>
              <a:rPr lang="en-GB" b="0" dirty="0"/>
              <a:t>CLICK</a:t>
            </a:r>
          </a:p>
          <a:p>
            <a:r>
              <a:rPr lang="en-GB" b="0" dirty="0"/>
              <a:t>It</a:t>
            </a:r>
            <a:r>
              <a:rPr lang="en-GB" b="0" baseline="0" dirty="0"/>
              <a:t>’s linked to the values of inclusion, it’s outcome focused and it’s strengths based.</a:t>
            </a:r>
          </a:p>
          <a:p>
            <a:endParaRPr lang="en-GB" b="0" baseline="0" dirty="0"/>
          </a:p>
          <a:p>
            <a:r>
              <a:rPr lang="en-GB" b="0" baseline="0" dirty="0"/>
              <a:t>CLICK</a:t>
            </a:r>
          </a:p>
          <a:p>
            <a:r>
              <a:rPr lang="en-GB" b="0" baseline="0" dirty="0"/>
              <a:t>More important that any person centred planning tools, are the way in which we work when we are being person centred. Again, only time to highlight a few examples. </a:t>
            </a:r>
          </a:p>
          <a:p>
            <a:r>
              <a:rPr lang="en-GB" b="0" baseline="0" dirty="0"/>
              <a:t>These include issues of consent and confidentiality. For example, Does the young person know what information is shared and with whom? Are they happy with what information is shared? </a:t>
            </a:r>
          </a:p>
          <a:p>
            <a:r>
              <a:rPr lang="en-GB" b="0" baseline="0" dirty="0"/>
              <a:t>Are we being flexible? </a:t>
            </a:r>
          </a:p>
          <a:p>
            <a:r>
              <a:rPr lang="en-GB" b="0" baseline="0" dirty="0"/>
              <a:t>Have we prepared the young person to develop their decision making skills? Are we giving them opportunities to practice?</a:t>
            </a:r>
          </a:p>
          <a:p>
            <a:r>
              <a:rPr lang="en-GB" b="0" baseline="0" dirty="0"/>
              <a:t>Are we feeding back to young people how we’ve acted on their views? </a:t>
            </a:r>
          </a:p>
          <a:p>
            <a:endParaRPr lang="en-GB" b="0" baseline="0" dirty="0"/>
          </a:p>
          <a:p>
            <a:r>
              <a:rPr lang="en-GB" b="0" baseline="0" dirty="0"/>
              <a:t>Alongside these considerations, </a:t>
            </a:r>
          </a:p>
          <a:p>
            <a:endParaRPr lang="en-GB" b="0" baseline="0" dirty="0"/>
          </a:p>
          <a:p>
            <a:r>
              <a:rPr lang="en-GB" b="0" baseline="0" dirty="0"/>
              <a:t>CLICK</a:t>
            </a:r>
          </a:p>
          <a:p>
            <a:r>
              <a:rPr lang="en-GB" b="0" dirty="0"/>
              <a:t>There are also</a:t>
            </a:r>
            <a:r>
              <a:rPr lang="en-GB" b="0" baseline="0" dirty="0"/>
              <a:t> a number of ‘tools’ to promote pupil voice.</a:t>
            </a:r>
          </a:p>
          <a:p>
            <a:endParaRPr lang="en-GB" b="0" baseline="0" dirty="0"/>
          </a:p>
          <a:p>
            <a:r>
              <a:rPr lang="en-GB" b="0" baseline="0" dirty="0"/>
              <a:t>In this presentation, I’m going to highlight two areas of current practice and think about how we can make these as person centred as possible. I’m also going to share one approach for more radical step.</a:t>
            </a:r>
          </a:p>
          <a:p>
            <a:r>
              <a:rPr lang="en-GB" b="0" baseline="0" dirty="0"/>
              <a:t>So two ‘easy wins’ and one more ambitious idea</a:t>
            </a:r>
            <a:endParaRPr lang="en-GB" b="0" dirty="0"/>
          </a:p>
        </p:txBody>
      </p:sp>
      <p:sp>
        <p:nvSpPr>
          <p:cNvPr id="4" name="Slide Number Placeholder 3"/>
          <p:cNvSpPr>
            <a:spLocks noGrp="1"/>
          </p:cNvSpPr>
          <p:nvPr>
            <p:ph type="sldNum" sz="quarter" idx="10"/>
          </p:nvPr>
        </p:nvSpPr>
        <p:spPr/>
        <p:txBody>
          <a:bodyPr/>
          <a:lstStyle/>
          <a:p>
            <a:pPr>
              <a:defRPr/>
            </a:pPr>
            <a:fld id="{FE537B2B-1A92-4B80-AD88-D3DFC6AC8772}" type="slidenum">
              <a:rPr lang="en-GB" smtClean="0"/>
              <a:pPr>
                <a:defRPr/>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F4ABB3E-5A32-4408-8EAD-2117ABFA5CFA}"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101684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4ABB3E-5A32-4408-8EAD-2117ABFA5CFA}"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6099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4ABB3E-5A32-4408-8EAD-2117ABFA5CFA}"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134716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4ABB3E-5A32-4408-8EAD-2117ABFA5CFA}"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337332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ABB3E-5A32-4408-8EAD-2117ABFA5CFA}"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424996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F4ABB3E-5A32-4408-8EAD-2117ABFA5CFA}"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362986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F4ABB3E-5A32-4408-8EAD-2117ABFA5CFA}"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214579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F4ABB3E-5A32-4408-8EAD-2117ABFA5CFA}"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428715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ABB3E-5A32-4408-8EAD-2117ABFA5CFA}"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423891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ABB3E-5A32-4408-8EAD-2117ABFA5CFA}"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43126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ABB3E-5A32-4408-8EAD-2117ABFA5CFA}"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16008-5612-473D-926A-A471538724BE}" type="slidenum">
              <a:rPr lang="en-GB" smtClean="0"/>
              <a:t>‹#›</a:t>
            </a:fld>
            <a:endParaRPr lang="en-GB"/>
          </a:p>
        </p:txBody>
      </p:sp>
    </p:spTree>
    <p:extLst>
      <p:ext uri="{BB962C8B-B14F-4D97-AF65-F5344CB8AC3E}">
        <p14:creationId xmlns:p14="http://schemas.microsoft.com/office/powerpoint/2010/main" val="151811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ABB3E-5A32-4408-8EAD-2117ABFA5CFA}" type="datetimeFigureOut">
              <a:rPr lang="en-GB" smtClean="0"/>
              <a:t>29/01/2024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16008-5612-473D-926A-A471538724BE}" type="slidenum">
              <a:rPr lang="en-GB" smtClean="0"/>
              <a:t>‹#›</a:t>
            </a:fld>
            <a:endParaRPr lang="en-GB"/>
          </a:p>
        </p:txBody>
      </p:sp>
    </p:spTree>
    <p:extLst>
      <p:ext uri="{BB962C8B-B14F-4D97-AF65-F5344CB8AC3E}">
        <p14:creationId xmlns:p14="http://schemas.microsoft.com/office/powerpoint/2010/main" val="159248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6.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jpe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ngland.nhs.uk/learning-disabilities/improving-health/annual-health-checks/#:~:text=People%20with%20a%20learning%20disability%20can%20sometimes%20find%20it%20hard,going%20to%20visit%20the%20doct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2.png@01D133FB.8B801550"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councilfordisabledchildren.org.u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2.png@01D133FB.8B801550"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hyperlink" Target="mailto:Rosie.newbigging@nhs.net" TargetMode="External"/><Relationship Id="rId2" Type="http://schemas.openxmlformats.org/officeDocument/2006/relationships/hyperlink" Target="mailto:elen.watson25@nhs.net" TargetMode="Externa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mailto:sendias@luton.gov.uk" TargetMode="External"/><Relationship Id="rId2" Type="http://schemas.openxmlformats.org/officeDocument/2006/relationships/hyperlink" Target="mailto:senat@luton.gov.uk"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sendiasluton.co.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tatass@centralbedfordshire.gov.uk"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mailto:Sendiass@bedford.gov.uk" TargetMode="External"/><Relationship Id="rId2" Type="http://schemas.openxmlformats.org/officeDocument/2006/relationships/hyperlink" Target="mailto:sendteam@bedford.gov.uk"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bedfordsendiass.org/"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2.xml"/><Relationship Id="rId1" Type="http://schemas.openxmlformats.org/officeDocument/2006/relationships/slideLayout" Target="../slideLayouts/slideLayout1.xml"/><Relationship Id="rId5" Type="http://schemas.openxmlformats.org/officeDocument/2006/relationships/slide" Target="slide32.xml"/><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2492897"/>
            <a:ext cx="7772400" cy="1368152"/>
          </a:xfrm>
        </p:spPr>
        <p:txBody>
          <a:bodyPr>
            <a:noAutofit/>
          </a:bodyPr>
          <a:lstStyle/>
          <a:p>
            <a:r>
              <a:rPr lang="en-GB" b="1" dirty="0">
                <a:solidFill>
                  <a:srgbClr val="7030A0"/>
                </a:solidFill>
              </a:rPr>
              <a:t>SEND and EHCP Practice for Health Professionals</a:t>
            </a:r>
            <a:r>
              <a:rPr lang="en-GB" sz="1800" b="1" dirty="0">
                <a:solidFill>
                  <a:srgbClr val="7030A0"/>
                </a:solidFill>
              </a:rPr>
              <a:t/>
            </a:r>
            <a:br>
              <a:rPr lang="en-GB" sz="1800" b="1" dirty="0">
                <a:solidFill>
                  <a:srgbClr val="7030A0"/>
                </a:solidFill>
              </a:rPr>
            </a:br>
            <a:r>
              <a:rPr lang="en-GB" sz="1800" b="1" dirty="0">
                <a:solidFill>
                  <a:srgbClr val="7030A0"/>
                </a:solidFill>
              </a:rPr>
              <a:t>Helen Watson - Designated Clinical Officer Luton/ CBC</a:t>
            </a:r>
            <a:br>
              <a:rPr lang="en-GB" sz="1800" b="1" dirty="0">
                <a:solidFill>
                  <a:srgbClr val="7030A0"/>
                </a:solidFill>
              </a:rPr>
            </a:br>
            <a:endParaRPr lang="en-GB" sz="4800" b="1" dirty="0">
              <a:solidFill>
                <a:srgbClr val="7030A0"/>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54727"/>
            <a:ext cx="2592288" cy="161671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1507" y="476672"/>
            <a:ext cx="2026285" cy="97282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7" y="5013176"/>
            <a:ext cx="2592289" cy="164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28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6DF63D-F5E5-4650-8F0D-2C6C2E736120}"/>
              </a:ext>
            </a:extLst>
          </p:cNvPr>
          <p:cNvGraphicFramePr/>
          <p:nvPr>
            <p:extLst>
              <p:ext uri="{D42A27DB-BD31-4B8C-83A1-F6EECF244321}">
                <p14:modId xmlns:p14="http://schemas.microsoft.com/office/powerpoint/2010/main" val="2866567573"/>
              </p:ext>
            </p:extLst>
          </p:nvPr>
        </p:nvGraphicFramePr>
        <p:xfrm>
          <a:off x="4572000" y="2454142"/>
          <a:ext cx="4555671" cy="422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0D0E7FB2-8C68-49C0-A619-7D4B754003E0}"/>
              </a:ext>
            </a:extLst>
          </p:cNvPr>
          <p:cNvSpPr/>
          <p:nvPr/>
        </p:nvSpPr>
        <p:spPr>
          <a:xfrm>
            <a:off x="195943" y="341213"/>
            <a:ext cx="8931728" cy="1409617"/>
          </a:xfrm>
          <a:prstGeom prst="rect">
            <a:avLst/>
          </a:prstGeom>
        </p:spPr>
        <p:txBody>
          <a:bodyPr wrap="square">
            <a:spAutoFit/>
          </a:bodyPr>
          <a:lstStyle/>
          <a:p>
            <a:pPr marL="450215" indent="-450215" algn="ctr">
              <a:lnSpc>
                <a:spcPct val="107000"/>
              </a:lnSpc>
              <a:spcAft>
                <a:spcPts val="0"/>
              </a:spcAft>
            </a:pPr>
            <a:r>
              <a:rPr lang="en-GB" sz="4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Meeting Special Educational Needs </a:t>
            </a:r>
          </a:p>
          <a:p>
            <a:pPr marL="450215" indent="-450215" algn="ctr">
              <a:lnSpc>
                <a:spcPct val="107000"/>
              </a:lnSpc>
              <a:spcAft>
                <a:spcPts val="0"/>
              </a:spcAft>
            </a:pPr>
            <a:r>
              <a:rPr lang="en-GB" sz="4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Graduated Response – SEN Support</a:t>
            </a:r>
          </a:p>
        </p:txBody>
      </p:sp>
      <p:sp>
        <p:nvSpPr>
          <p:cNvPr id="3" name="Rectangle 2">
            <a:extLst>
              <a:ext uri="{FF2B5EF4-FFF2-40B4-BE49-F238E27FC236}">
                <a16:creationId xmlns:a16="http://schemas.microsoft.com/office/drawing/2014/main" id="{A7C5D33C-DE41-4974-88FD-70417C69C320}"/>
              </a:ext>
            </a:extLst>
          </p:cNvPr>
          <p:cNvSpPr/>
          <p:nvPr/>
        </p:nvSpPr>
        <p:spPr>
          <a:xfrm>
            <a:off x="481693" y="2304872"/>
            <a:ext cx="4572000" cy="5262979"/>
          </a:xfrm>
          <a:prstGeom prst="rect">
            <a:avLst/>
          </a:prstGeom>
        </p:spPr>
        <p:txBody>
          <a:bodyPr>
            <a:spAutoFit/>
          </a:bodyPr>
          <a:lstStyle/>
          <a:p>
            <a:r>
              <a:rPr lang="en-GB" sz="2400" dirty="0">
                <a:cs typeface="Arial" panose="020B0604020202020204" pitchFamily="34" charset="0"/>
              </a:rPr>
              <a:t>Most children and young people with SEN will have their needs met at their mainstream nursery, school or college through a process of SEN support using the delegated resources available to settings.</a:t>
            </a:r>
          </a:p>
          <a:p>
            <a:endParaRPr lang="en-GB" sz="2400" dirty="0">
              <a:cs typeface="Arial" panose="020B0604020202020204" pitchFamily="34" charset="0"/>
            </a:endParaRPr>
          </a:p>
          <a:p>
            <a:r>
              <a:rPr lang="en-GB" sz="2400" dirty="0">
                <a:cs typeface="Arial" panose="020B0604020202020204" pitchFamily="34" charset="0"/>
              </a:rPr>
              <a:t> This includes timely referrals to services , and signposting to support .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75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id="{FB9A750B-6847-43A5-A4DB-BFB7BF21F463}"/>
              </a:ext>
            </a:extLst>
          </p:cNvPr>
          <p:cNvSpPr/>
          <p:nvPr/>
        </p:nvSpPr>
        <p:spPr>
          <a:xfrm>
            <a:off x="582930" y="731519"/>
            <a:ext cx="2133893" cy="3237579"/>
          </a:xfrm>
          <a:prstGeom prst="rect">
            <a:avLst/>
          </a:prstGeom>
        </p:spPr>
        <p:txBody>
          <a:bodyPr vert="horz" lIns="91440" tIns="45720" rIns="91440" bIns="45720" rtlCol="0" anchor="ctr">
            <a:normAutofit/>
          </a:bodyPr>
          <a:lstStyle/>
          <a:p>
            <a:pPr marL="450215" indent="-450215">
              <a:lnSpc>
                <a:spcPct val="90000"/>
              </a:lnSpc>
              <a:spcBef>
                <a:spcPct val="0"/>
              </a:spcBef>
              <a:spcAft>
                <a:spcPts val="600"/>
              </a:spcAft>
            </a:pPr>
            <a:r>
              <a:rPr lang="en-US" sz="2800" b="1" kern="1200">
                <a:solidFill>
                  <a:srgbClr val="FFFFFF"/>
                </a:solidFill>
                <a:latin typeface="+mj-lt"/>
                <a:ea typeface="+mj-ea"/>
                <a:cs typeface="+mj-cs"/>
              </a:rPr>
              <a:t>Meeting Special Educational Needs </a:t>
            </a:r>
          </a:p>
          <a:p>
            <a:pPr marL="450215" indent="-450215">
              <a:lnSpc>
                <a:spcPct val="90000"/>
              </a:lnSpc>
              <a:spcBef>
                <a:spcPct val="0"/>
              </a:spcBef>
              <a:spcAft>
                <a:spcPts val="600"/>
              </a:spcAft>
            </a:pPr>
            <a:r>
              <a:rPr lang="en-US" sz="2800" b="1" kern="1200">
                <a:solidFill>
                  <a:srgbClr val="FFFFFF"/>
                </a:solidFill>
                <a:latin typeface="+mj-lt"/>
                <a:ea typeface="+mj-ea"/>
                <a:cs typeface="+mj-cs"/>
              </a:rPr>
              <a:t>Graduated Response – EHCP</a:t>
            </a:r>
          </a:p>
        </p:txBody>
      </p:sp>
      <p:sp>
        <p:nvSpPr>
          <p:cNvPr id="15"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93778A8-DDE0-4724-9E26-EAF803BBFB60}"/>
              </a:ext>
            </a:extLst>
          </p:cNvPr>
          <p:cNvSpPr/>
          <p:nvPr/>
        </p:nvSpPr>
        <p:spPr>
          <a:xfrm>
            <a:off x="3284781" y="686862"/>
            <a:ext cx="5278194" cy="5475129"/>
          </a:xfrm>
          <a:prstGeom prst="rect">
            <a:avLst/>
          </a:prstGeom>
        </p:spPr>
        <p:txBody>
          <a:bodyPr vert="horz" lIns="91440" tIns="45720" rIns="91440" bIns="45720" rtlCol="0" anchor="ctr">
            <a:normAutofit/>
          </a:bodyPr>
          <a:lstStyle/>
          <a:p>
            <a:pPr lvl="0" indent="-228600">
              <a:lnSpc>
                <a:spcPct val="90000"/>
              </a:lnSpc>
              <a:spcAft>
                <a:spcPts val="600"/>
              </a:spcAft>
              <a:buClr>
                <a:srgbClr val="5FCBEF"/>
              </a:buClr>
              <a:buFont typeface="Arial" panose="020B0604020202020204" pitchFamily="34" charset="0"/>
              <a:buChar char="•"/>
            </a:pPr>
            <a:r>
              <a:rPr lang="en-US" sz="2100" dirty="0"/>
              <a:t>A small number of children will require support beyond that available through the resources available to settings.  </a:t>
            </a:r>
          </a:p>
          <a:p>
            <a:pPr lvl="0" indent="-228600">
              <a:lnSpc>
                <a:spcPct val="90000"/>
              </a:lnSpc>
              <a:spcAft>
                <a:spcPts val="600"/>
              </a:spcAft>
              <a:buClr>
                <a:srgbClr val="5FCBEF"/>
              </a:buClr>
              <a:buFont typeface="Arial" panose="020B0604020202020204" pitchFamily="34" charset="0"/>
              <a:buChar char="•"/>
            </a:pPr>
            <a:endParaRPr lang="en-US" sz="2100" dirty="0"/>
          </a:p>
          <a:p>
            <a:pPr indent="-228600">
              <a:lnSpc>
                <a:spcPct val="90000"/>
              </a:lnSpc>
              <a:spcAft>
                <a:spcPts val="600"/>
              </a:spcAft>
              <a:buClr>
                <a:srgbClr val="5FCBEF"/>
              </a:buClr>
              <a:buFont typeface="Arial" panose="020B0604020202020204" pitchFamily="34" charset="0"/>
              <a:buChar char="•"/>
            </a:pPr>
            <a:r>
              <a:rPr lang="en-US" sz="2100" b="1" dirty="0"/>
              <a:t>Who can request an assessment for an EHC Plan?</a:t>
            </a:r>
            <a:endParaRPr lang="en-US" sz="2100" dirty="0"/>
          </a:p>
          <a:p>
            <a:pPr marL="342900" indent="-228600">
              <a:lnSpc>
                <a:spcPct val="90000"/>
              </a:lnSpc>
              <a:spcAft>
                <a:spcPts val="600"/>
              </a:spcAft>
              <a:buFont typeface="Arial" panose="020B0604020202020204" pitchFamily="34" charset="0"/>
              <a:buChar char="•"/>
            </a:pPr>
            <a:r>
              <a:rPr lang="en-US" sz="2100" dirty="0"/>
              <a:t>A child’s parent</a:t>
            </a:r>
          </a:p>
          <a:p>
            <a:pPr marL="342900" indent="-228600">
              <a:lnSpc>
                <a:spcPct val="90000"/>
              </a:lnSpc>
              <a:spcAft>
                <a:spcPts val="600"/>
              </a:spcAft>
              <a:buFont typeface="Arial" panose="020B0604020202020204" pitchFamily="34" charset="0"/>
              <a:buChar char="•"/>
            </a:pPr>
            <a:r>
              <a:rPr lang="en-US" sz="2100" dirty="0"/>
              <a:t>A young person over the age of 16 but under the age of 25</a:t>
            </a:r>
          </a:p>
          <a:p>
            <a:pPr marL="342900" indent="-228600">
              <a:lnSpc>
                <a:spcPct val="90000"/>
              </a:lnSpc>
              <a:spcAft>
                <a:spcPts val="600"/>
              </a:spcAft>
              <a:buFont typeface="Arial" panose="020B0604020202020204" pitchFamily="34" charset="0"/>
              <a:buChar char="•"/>
            </a:pPr>
            <a:r>
              <a:rPr lang="en-US" sz="2100" dirty="0"/>
              <a:t>A person acting on behalf of a school, early years setting or post-16 institution</a:t>
            </a:r>
          </a:p>
          <a:p>
            <a:pPr marL="342900" indent="-228600">
              <a:lnSpc>
                <a:spcPct val="90000"/>
              </a:lnSpc>
              <a:spcAft>
                <a:spcPts val="600"/>
              </a:spcAft>
              <a:buFont typeface="Arial" panose="020B0604020202020204" pitchFamily="34" charset="0"/>
              <a:buChar char="•"/>
            </a:pPr>
            <a:r>
              <a:rPr lang="en-US" sz="2100" dirty="0"/>
              <a:t>You can bring a child or young person who has (or may have) SEN to the attention of the Local Authority</a:t>
            </a:r>
          </a:p>
          <a:p>
            <a:pPr lvl="0" indent="-228600">
              <a:lnSpc>
                <a:spcPct val="90000"/>
              </a:lnSpc>
              <a:spcAft>
                <a:spcPts val="600"/>
              </a:spcAft>
              <a:buClr>
                <a:srgbClr val="5FCBEF"/>
              </a:buClr>
              <a:buFont typeface="Arial" panose="020B0604020202020204" pitchFamily="34" charset="0"/>
              <a:buChar char="•"/>
            </a:pPr>
            <a:endParaRPr lang="en-US" sz="2100" dirty="0"/>
          </a:p>
        </p:txBody>
      </p:sp>
    </p:spTree>
    <p:extLst>
      <p:ext uri="{BB962C8B-B14F-4D97-AF65-F5344CB8AC3E}">
        <p14:creationId xmlns:p14="http://schemas.microsoft.com/office/powerpoint/2010/main" val="306929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1076DF1-6918-4BD9-A913-D4A85DD854CA}"/>
              </a:ext>
            </a:extLst>
          </p:cNvPr>
          <p:cNvSpPr>
            <a:spLocks noGrp="1"/>
          </p:cNvSpPr>
          <p:nvPr>
            <p:ph type="title"/>
          </p:nvPr>
        </p:nvSpPr>
        <p:spPr>
          <a:xfrm>
            <a:off x="582930" y="731519"/>
            <a:ext cx="2133893" cy="3237579"/>
          </a:xfrm>
        </p:spPr>
        <p:txBody>
          <a:bodyPr>
            <a:normAutofit/>
          </a:bodyPr>
          <a:lstStyle/>
          <a:p>
            <a:r>
              <a:rPr lang="en-GB" sz="3300">
                <a:solidFill>
                  <a:srgbClr val="FFFFFF"/>
                </a:solidFill>
              </a:rPr>
              <a:t>Know your Local Offer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E4516A-3EDA-43AB-9495-8726ABA1305C}"/>
              </a:ext>
            </a:extLst>
          </p:cNvPr>
          <p:cNvSpPr>
            <a:spLocks noGrp="1"/>
          </p:cNvSpPr>
          <p:nvPr>
            <p:ph idx="1"/>
          </p:nvPr>
        </p:nvSpPr>
        <p:spPr>
          <a:xfrm>
            <a:off x="3284781" y="686862"/>
            <a:ext cx="5278194" cy="5475129"/>
          </a:xfrm>
        </p:spPr>
        <p:txBody>
          <a:bodyPr anchor="ctr">
            <a:normAutofit/>
          </a:bodyPr>
          <a:lstStyle/>
          <a:p>
            <a:pPr>
              <a:lnSpc>
                <a:spcPct val="90000"/>
              </a:lnSpc>
            </a:pPr>
            <a:r>
              <a:rPr lang="en-GB" sz="1200" b="1" dirty="0"/>
              <a:t>Look up your Local Offer </a:t>
            </a:r>
          </a:p>
          <a:p>
            <a:pPr>
              <a:lnSpc>
                <a:spcPct val="90000"/>
              </a:lnSpc>
            </a:pPr>
            <a:endParaRPr lang="en-GB" sz="1200" b="1" dirty="0"/>
          </a:p>
          <a:p>
            <a:pPr>
              <a:lnSpc>
                <a:spcPct val="90000"/>
              </a:lnSpc>
            </a:pPr>
            <a:r>
              <a:rPr lang="en-GB" sz="1200" b="1" dirty="0"/>
              <a:t>It’s your first go to for support for CYP with SEND – what is on there for them , and is your service included ?</a:t>
            </a:r>
          </a:p>
          <a:p>
            <a:pPr>
              <a:lnSpc>
                <a:spcPct val="90000"/>
              </a:lnSpc>
            </a:pPr>
            <a:endParaRPr lang="en-GB" sz="1200" b="1" dirty="0"/>
          </a:p>
          <a:p>
            <a:pPr>
              <a:lnSpc>
                <a:spcPct val="90000"/>
              </a:lnSpc>
            </a:pPr>
            <a:r>
              <a:rPr lang="en-GB" sz="1200" b="1" dirty="0"/>
              <a:t>Every local authority must talk with children and young people with special educational needs or disabilities and their families to find out what sort of support and services they need. The Local Offer must be developed and reviewed in partnership with children and young people, parents and local services.</a:t>
            </a:r>
          </a:p>
          <a:p>
            <a:pPr>
              <a:lnSpc>
                <a:spcPct val="90000"/>
              </a:lnSpc>
            </a:pPr>
            <a:endParaRPr lang="en-GB" sz="1200" b="1" dirty="0"/>
          </a:p>
          <a:p>
            <a:pPr>
              <a:lnSpc>
                <a:spcPct val="90000"/>
              </a:lnSpc>
            </a:pPr>
            <a:r>
              <a:rPr lang="en-GB" sz="1200" b="1" dirty="0"/>
              <a:t>It includes:</a:t>
            </a:r>
          </a:p>
          <a:p>
            <a:pPr>
              <a:lnSpc>
                <a:spcPct val="90000"/>
              </a:lnSpc>
            </a:pPr>
            <a:endParaRPr lang="en-GB" sz="1200" b="1" dirty="0"/>
          </a:p>
          <a:p>
            <a:pPr>
              <a:lnSpc>
                <a:spcPct val="90000"/>
              </a:lnSpc>
            </a:pPr>
            <a:r>
              <a:rPr lang="en-GB" sz="1200" b="1" dirty="0"/>
              <a:t>Education – Support in early years, schools and colleges, including transport</a:t>
            </a:r>
          </a:p>
          <a:p>
            <a:pPr>
              <a:lnSpc>
                <a:spcPct val="90000"/>
              </a:lnSpc>
            </a:pPr>
            <a:r>
              <a:rPr lang="en-GB" sz="1200" b="1" dirty="0"/>
              <a:t>Health – Specialist clinics, support and advice for children and young people with medical needs</a:t>
            </a:r>
          </a:p>
          <a:p>
            <a:pPr>
              <a:lnSpc>
                <a:spcPct val="90000"/>
              </a:lnSpc>
            </a:pPr>
            <a:r>
              <a:rPr lang="en-GB" sz="1200" b="1" dirty="0"/>
              <a:t>Social care – Support for personal care and practical assistance, short breaks and personal budgets</a:t>
            </a:r>
          </a:p>
          <a:p>
            <a:pPr>
              <a:lnSpc>
                <a:spcPct val="90000"/>
              </a:lnSpc>
            </a:pPr>
            <a:r>
              <a:rPr lang="en-GB" sz="1200" b="1" dirty="0"/>
              <a:t>Transitions – Moving between phases of education and preparing for adulthood</a:t>
            </a:r>
          </a:p>
          <a:p>
            <a:pPr>
              <a:lnSpc>
                <a:spcPct val="90000"/>
              </a:lnSpc>
            </a:pPr>
            <a:r>
              <a:rPr lang="en-GB" sz="1200" b="1" dirty="0"/>
              <a:t>Education, Health and Care Plans (EHCPs) – The statutory EHCP process explained, including applying for a plan, transfers and reviews</a:t>
            </a:r>
          </a:p>
          <a:p>
            <a:pPr>
              <a:lnSpc>
                <a:spcPct val="90000"/>
              </a:lnSpc>
            </a:pPr>
            <a:endParaRPr lang="en-GB" sz="1200" b="1" dirty="0"/>
          </a:p>
          <a:p>
            <a:pPr>
              <a:lnSpc>
                <a:spcPct val="90000"/>
              </a:lnSpc>
            </a:pPr>
            <a:r>
              <a:rPr lang="en-GB" sz="1200" b="1" dirty="0"/>
              <a:t>Every local authority must get feedback on its Local Offer from young people and their families. They must show what feedback they have been given and say how they are going to make improvements to the Local Offer and services.</a:t>
            </a:r>
          </a:p>
        </p:txBody>
      </p:sp>
    </p:spTree>
    <p:extLst>
      <p:ext uri="{BB962C8B-B14F-4D97-AF65-F5344CB8AC3E}">
        <p14:creationId xmlns:p14="http://schemas.microsoft.com/office/powerpoint/2010/main" val="200555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F0F36-2A2A-423C-967B-79398F8E802A}"/>
              </a:ext>
            </a:extLst>
          </p:cNvPr>
          <p:cNvSpPr/>
          <p:nvPr/>
        </p:nvSpPr>
        <p:spPr>
          <a:xfrm>
            <a:off x="1462613" y="425969"/>
            <a:ext cx="6076022" cy="750975"/>
          </a:xfrm>
          <a:prstGeom prst="rect">
            <a:avLst/>
          </a:prstGeom>
        </p:spPr>
        <p:txBody>
          <a:bodyPr wrap="none">
            <a:spAutoFit/>
          </a:bodyPr>
          <a:lstStyle/>
          <a:p>
            <a:pPr marL="450215" indent="-450215" algn="ctr">
              <a:lnSpc>
                <a:spcPct val="107000"/>
              </a:lnSpc>
              <a:spcAft>
                <a:spcPts val="0"/>
              </a:spcAft>
            </a:pPr>
            <a:r>
              <a:rPr lang="en-GB" sz="4000" b="1" dirty="0">
                <a:solidFill>
                  <a:srgbClr val="800080"/>
                </a:solidFill>
                <a:latin typeface="Arial" panose="020B0604020202020204" pitchFamily="34" charset="0"/>
                <a:ea typeface="Calibri" panose="020F0502020204030204" pitchFamily="34" charset="0"/>
                <a:cs typeface="Arial" panose="020B0604020202020204" pitchFamily="34" charset="0"/>
              </a:rPr>
              <a:t>EHCP Statutory timeline</a:t>
            </a:r>
          </a:p>
        </p:txBody>
      </p:sp>
      <p:sp>
        <p:nvSpPr>
          <p:cNvPr id="3" name="Rectangle 2">
            <a:extLst>
              <a:ext uri="{FF2B5EF4-FFF2-40B4-BE49-F238E27FC236}">
                <a16:creationId xmlns:a16="http://schemas.microsoft.com/office/drawing/2014/main" id="{C41E96DD-9BFD-4CD7-9DE7-91FF64C80E31}"/>
              </a:ext>
            </a:extLst>
          </p:cNvPr>
          <p:cNvSpPr/>
          <p:nvPr/>
        </p:nvSpPr>
        <p:spPr>
          <a:xfrm>
            <a:off x="157734" y="1204676"/>
            <a:ext cx="8817428" cy="1200329"/>
          </a:xfrm>
          <a:prstGeom prst="rect">
            <a:avLst/>
          </a:prstGeom>
        </p:spPr>
        <p:txBody>
          <a:bodyPr wrap="square">
            <a:spAutoFit/>
          </a:bodyPr>
          <a:lstStyle/>
          <a:p>
            <a:pPr algn="ctr"/>
            <a:r>
              <a:rPr lang="en-GB" sz="2400" dirty="0">
                <a:cs typeface="Arial" panose="020B0604020202020204" pitchFamily="34" charset="0"/>
              </a:rPr>
              <a:t>Once a request for an EHCP is received the Local Authority have a statutory duty to complete the EHC process within 20 weeks.</a:t>
            </a:r>
          </a:p>
          <a:p>
            <a:pPr algn="ctr"/>
            <a:endParaRPr lang="en-GB" sz="2400" dirty="0">
              <a:latin typeface="Arial" panose="020B0604020202020204" pitchFamily="34" charset="0"/>
              <a:cs typeface="Arial" panose="020B0604020202020204" pitchFamily="34" charset="0"/>
            </a:endParaRPr>
          </a:p>
        </p:txBody>
      </p:sp>
      <p:sp>
        <p:nvSpPr>
          <p:cNvPr id="4" name="Rectangle: Rounded Corners 3">
            <a:hlinkClick r:id="rId2" action="ppaction://hlinksldjump"/>
            <a:extLst>
              <a:ext uri="{FF2B5EF4-FFF2-40B4-BE49-F238E27FC236}">
                <a16:creationId xmlns:a16="http://schemas.microsoft.com/office/drawing/2014/main" id="{1A51E7BD-4030-45BA-BAD5-B1B989414C76}"/>
              </a:ext>
            </a:extLst>
          </p:cNvPr>
          <p:cNvSpPr/>
          <p:nvPr/>
        </p:nvSpPr>
        <p:spPr>
          <a:xfrm>
            <a:off x="179611" y="3154633"/>
            <a:ext cx="636815" cy="56605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a:t>
            </a:r>
          </a:p>
        </p:txBody>
      </p:sp>
      <p:sp>
        <p:nvSpPr>
          <p:cNvPr id="10" name="Rectangle: Rounded Corners 9">
            <a:extLst>
              <a:ext uri="{FF2B5EF4-FFF2-40B4-BE49-F238E27FC236}">
                <a16:creationId xmlns:a16="http://schemas.microsoft.com/office/drawing/2014/main" id="{1AB9D001-EAD5-419B-971C-6650930B3AAA}"/>
              </a:ext>
            </a:extLst>
          </p:cNvPr>
          <p:cNvSpPr/>
          <p:nvPr/>
        </p:nvSpPr>
        <p:spPr>
          <a:xfrm>
            <a:off x="1045026" y="3154633"/>
            <a:ext cx="636815" cy="56605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2</a:t>
            </a:r>
          </a:p>
        </p:txBody>
      </p:sp>
      <p:sp>
        <p:nvSpPr>
          <p:cNvPr id="11" name="Rectangle: Rounded Corners 10">
            <a:extLst>
              <a:ext uri="{FF2B5EF4-FFF2-40B4-BE49-F238E27FC236}">
                <a16:creationId xmlns:a16="http://schemas.microsoft.com/office/drawing/2014/main" id="{EE008CAA-DF4F-44BC-BE32-1BFBDDFB4264}"/>
              </a:ext>
            </a:extLst>
          </p:cNvPr>
          <p:cNvSpPr/>
          <p:nvPr/>
        </p:nvSpPr>
        <p:spPr>
          <a:xfrm>
            <a:off x="1975754" y="3154633"/>
            <a:ext cx="636815" cy="56605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3</a:t>
            </a:r>
          </a:p>
        </p:txBody>
      </p:sp>
      <p:sp>
        <p:nvSpPr>
          <p:cNvPr id="12" name="Rectangle: Rounded Corners 11">
            <a:extLst>
              <a:ext uri="{FF2B5EF4-FFF2-40B4-BE49-F238E27FC236}">
                <a16:creationId xmlns:a16="http://schemas.microsoft.com/office/drawing/2014/main" id="{63E02910-50AA-414D-AF5B-DD9F6323FC52}"/>
              </a:ext>
            </a:extLst>
          </p:cNvPr>
          <p:cNvSpPr/>
          <p:nvPr/>
        </p:nvSpPr>
        <p:spPr>
          <a:xfrm>
            <a:off x="2906482" y="3154633"/>
            <a:ext cx="636815" cy="56605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4</a:t>
            </a:r>
          </a:p>
        </p:txBody>
      </p:sp>
      <p:sp>
        <p:nvSpPr>
          <p:cNvPr id="13" name="Rectangle: Rounded Corners 12">
            <a:extLst>
              <a:ext uri="{FF2B5EF4-FFF2-40B4-BE49-F238E27FC236}">
                <a16:creationId xmlns:a16="http://schemas.microsoft.com/office/drawing/2014/main" id="{6CBF7FFA-9385-4BBF-9748-00D9FE9C36D2}"/>
              </a:ext>
            </a:extLst>
          </p:cNvPr>
          <p:cNvSpPr/>
          <p:nvPr/>
        </p:nvSpPr>
        <p:spPr>
          <a:xfrm>
            <a:off x="3771897" y="3154633"/>
            <a:ext cx="636815" cy="56605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5</a:t>
            </a:r>
          </a:p>
        </p:txBody>
      </p:sp>
      <p:sp>
        <p:nvSpPr>
          <p:cNvPr id="14" name="Rectangle: Rounded Corners 13">
            <a:extLst>
              <a:ext uri="{FF2B5EF4-FFF2-40B4-BE49-F238E27FC236}">
                <a16:creationId xmlns:a16="http://schemas.microsoft.com/office/drawing/2014/main" id="{53673784-7801-4027-B62C-5EC1EEC18317}"/>
              </a:ext>
            </a:extLst>
          </p:cNvPr>
          <p:cNvSpPr/>
          <p:nvPr/>
        </p:nvSpPr>
        <p:spPr>
          <a:xfrm>
            <a:off x="4702625" y="3154633"/>
            <a:ext cx="636815" cy="56605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6</a:t>
            </a:r>
          </a:p>
        </p:txBody>
      </p:sp>
      <p:sp>
        <p:nvSpPr>
          <p:cNvPr id="20" name="Rectangle: Rounded Corners 19">
            <a:hlinkClick r:id="rId3" action="ppaction://hlinksldjump"/>
            <a:extLst>
              <a:ext uri="{FF2B5EF4-FFF2-40B4-BE49-F238E27FC236}">
                <a16:creationId xmlns:a16="http://schemas.microsoft.com/office/drawing/2014/main" id="{D6E5AE6D-4634-4757-8D98-96B7E9447C39}"/>
              </a:ext>
            </a:extLst>
          </p:cNvPr>
          <p:cNvSpPr/>
          <p:nvPr/>
        </p:nvSpPr>
        <p:spPr>
          <a:xfrm>
            <a:off x="5633353" y="3164974"/>
            <a:ext cx="636815" cy="5660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7</a:t>
            </a:r>
          </a:p>
        </p:txBody>
      </p:sp>
      <p:sp>
        <p:nvSpPr>
          <p:cNvPr id="21" name="Rectangle: Rounded Corners 20">
            <a:extLst>
              <a:ext uri="{FF2B5EF4-FFF2-40B4-BE49-F238E27FC236}">
                <a16:creationId xmlns:a16="http://schemas.microsoft.com/office/drawing/2014/main" id="{0E730AE8-AF56-49BD-93C6-ABD5173D6809}"/>
              </a:ext>
            </a:extLst>
          </p:cNvPr>
          <p:cNvSpPr/>
          <p:nvPr/>
        </p:nvSpPr>
        <p:spPr>
          <a:xfrm>
            <a:off x="6564082" y="3164974"/>
            <a:ext cx="636815" cy="5660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8</a:t>
            </a:r>
          </a:p>
        </p:txBody>
      </p:sp>
      <p:sp>
        <p:nvSpPr>
          <p:cNvPr id="22" name="Rectangle: Rounded Corners 21">
            <a:extLst>
              <a:ext uri="{FF2B5EF4-FFF2-40B4-BE49-F238E27FC236}">
                <a16:creationId xmlns:a16="http://schemas.microsoft.com/office/drawing/2014/main" id="{6FBCD5BF-2A1F-48E6-82D4-410F31034CA8}"/>
              </a:ext>
            </a:extLst>
          </p:cNvPr>
          <p:cNvSpPr/>
          <p:nvPr/>
        </p:nvSpPr>
        <p:spPr>
          <a:xfrm>
            <a:off x="7429496" y="3164974"/>
            <a:ext cx="636815" cy="5660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9</a:t>
            </a:r>
          </a:p>
        </p:txBody>
      </p:sp>
      <p:sp>
        <p:nvSpPr>
          <p:cNvPr id="23" name="Rectangle: Rounded Corners 22">
            <a:extLst>
              <a:ext uri="{FF2B5EF4-FFF2-40B4-BE49-F238E27FC236}">
                <a16:creationId xmlns:a16="http://schemas.microsoft.com/office/drawing/2014/main" id="{D1D5B0BE-CD89-43F8-8EAF-23B6BDF216CB}"/>
              </a:ext>
            </a:extLst>
          </p:cNvPr>
          <p:cNvSpPr/>
          <p:nvPr/>
        </p:nvSpPr>
        <p:spPr>
          <a:xfrm>
            <a:off x="8360224" y="3164974"/>
            <a:ext cx="636815" cy="5660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10</a:t>
            </a:r>
          </a:p>
        </p:txBody>
      </p:sp>
      <p:sp>
        <p:nvSpPr>
          <p:cNvPr id="34" name="Rectangle: Rounded Corners 33">
            <a:extLst>
              <a:ext uri="{FF2B5EF4-FFF2-40B4-BE49-F238E27FC236}">
                <a16:creationId xmlns:a16="http://schemas.microsoft.com/office/drawing/2014/main" id="{4306F6DD-D338-48E0-8C64-54B2EF028713}"/>
              </a:ext>
            </a:extLst>
          </p:cNvPr>
          <p:cNvSpPr/>
          <p:nvPr/>
        </p:nvSpPr>
        <p:spPr>
          <a:xfrm>
            <a:off x="163292" y="5045888"/>
            <a:ext cx="636815" cy="5660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11</a:t>
            </a:r>
          </a:p>
        </p:txBody>
      </p:sp>
      <p:sp>
        <p:nvSpPr>
          <p:cNvPr id="35" name="Rectangle: Rounded Corners 34">
            <a:extLst>
              <a:ext uri="{FF2B5EF4-FFF2-40B4-BE49-F238E27FC236}">
                <a16:creationId xmlns:a16="http://schemas.microsoft.com/office/drawing/2014/main" id="{90CCD8C9-88D2-424D-A413-E617FF8013F6}"/>
              </a:ext>
            </a:extLst>
          </p:cNvPr>
          <p:cNvSpPr/>
          <p:nvPr/>
        </p:nvSpPr>
        <p:spPr>
          <a:xfrm>
            <a:off x="1028707" y="5045888"/>
            <a:ext cx="636815" cy="5660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12</a:t>
            </a:r>
          </a:p>
        </p:txBody>
      </p:sp>
      <p:sp>
        <p:nvSpPr>
          <p:cNvPr id="36" name="Rectangle: Rounded Corners 35">
            <a:hlinkClick r:id="rId4" action="ppaction://hlinksldjump"/>
            <a:extLst>
              <a:ext uri="{FF2B5EF4-FFF2-40B4-BE49-F238E27FC236}">
                <a16:creationId xmlns:a16="http://schemas.microsoft.com/office/drawing/2014/main" id="{9B0FF17B-5530-4873-908B-636884B9A3CF}"/>
              </a:ext>
            </a:extLst>
          </p:cNvPr>
          <p:cNvSpPr/>
          <p:nvPr/>
        </p:nvSpPr>
        <p:spPr>
          <a:xfrm>
            <a:off x="1959435" y="5045888"/>
            <a:ext cx="636815" cy="5660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13</a:t>
            </a:r>
          </a:p>
        </p:txBody>
      </p:sp>
      <p:sp>
        <p:nvSpPr>
          <p:cNvPr id="37" name="Rectangle: Rounded Corners 36">
            <a:extLst>
              <a:ext uri="{FF2B5EF4-FFF2-40B4-BE49-F238E27FC236}">
                <a16:creationId xmlns:a16="http://schemas.microsoft.com/office/drawing/2014/main" id="{EBFB9053-858E-4545-8A4A-F84DD642EE66}"/>
              </a:ext>
            </a:extLst>
          </p:cNvPr>
          <p:cNvSpPr/>
          <p:nvPr/>
        </p:nvSpPr>
        <p:spPr>
          <a:xfrm>
            <a:off x="2890163" y="5045888"/>
            <a:ext cx="636815" cy="5660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14</a:t>
            </a:r>
          </a:p>
        </p:txBody>
      </p:sp>
      <p:sp>
        <p:nvSpPr>
          <p:cNvPr id="38" name="Rectangle: Rounded Corners 37">
            <a:extLst>
              <a:ext uri="{FF2B5EF4-FFF2-40B4-BE49-F238E27FC236}">
                <a16:creationId xmlns:a16="http://schemas.microsoft.com/office/drawing/2014/main" id="{61AB6C18-1EC0-4B95-B6E5-4F94B8A4FE0D}"/>
              </a:ext>
            </a:extLst>
          </p:cNvPr>
          <p:cNvSpPr/>
          <p:nvPr/>
        </p:nvSpPr>
        <p:spPr>
          <a:xfrm>
            <a:off x="3755578" y="5045888"/>
            <a:ext cx="636815" cy="5660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15</a:t>
            </a:r>
          </a:p>
        </p:txBody>
      </p:sp>
      <p:sp>
        <p:nvSpPr>
          <p:cNvPr id="39" name="Rectangle: Rounded Corners 38">
            <a:extLst>
              <a:ext uri="{FF2B5EF4-FFF2-40B4-BE49-F238E27FC236}">
                <a16:creationId xmlns:a16="http://schemas.microsoft.com/office/drawing/2014/main" id="{5BED2977-EB09-458B-AC4F-3683E34D3B9E}"/>
              </a:ext>
            </a:extLst>
          </p:cNvPr>
          <p:cNvSpPr/>
          <p:nvPr/>
        </p:nvSpPr>
        <p:spPr>
          <a:xfrm>
            <a:off x="4686306" y="5045888"/>
            <a:ext cx="636815" cy="5660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16</a:t>
            </a:r>
          </a:p>
        </p:txBody>
      </p:sp>
      <p:sp>
        <p:nvSpPr>
          <p:cNvPr id="40" name="Rectangle: Rounded Corners 39">
            <a:extLst>
              <a:ext uri="{FF2B5EF4-FFF2-40B4-BE49-F238E27FC236}">
                <a16:creationId xmlns:a16="http://schemas.microsoft.com/office/drawing/2014/main" id="{3FF3A39F-5ED8-4873-8CDC-E62DAE98813D}"/>
              </a:ext>
            </a:extLst>
          </p:cNvPr>
          <p:cNvSpPr/>
          <p:nvPr/>
        </p:nvSpPr>
        <p:spPr>
          <a:xfrm>
            <a:off x="5617034" y="5056229"/>
            <a:ext cx="636815" cy="566057"/>
          </a:xfrm>
          <a:prstGeom prst="round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17</a:t>
            </a:r>
          </a:p>
        </p:txBody>
      </p:sp>
      <p:sp>
        <p:nvSpPr>
          <p:cNvPr id="41" name="Rectangle: Rounded Corners 40">
            <a:extLst>
              <a:ext uri="{FF2B5EF4-FFF2-40B4-BE49-F238E27FC236}">
                <a16:creationId xmlns:a16="http://schemas.microsoft.com/office/drawing/2014/main" id="{4C8B0ABF-6C57-493E-BB10-961397F2E646}"/>
              </a:ext>
            </a:extLst>
          </p:cNvPr>
          <p:cNvSpPr/>
          <p:nvPr/>
        </p:nvSpPr>
        <p:spPr>
          <a:xfrm>
            <a:off x="6547762" y="5056229"/>
            <a:ext cx="636815" cy="566057"/>
          </a:xfrm>
          <a:prstGeom prst="round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18</a:t>
            </a:r>
          </a:p>
        </p:txBody>
      </p:sp>
      <p:sp>
        <p:nvSpPr>
          <p:cNvPr id="42" name="Rectangle: Rounded Corners 41">
            <a:extLst>
              <a:ext uri="{FF2B5EF4-FFF2-40B4-BE49-F238E27FC236}">
                <a16:creationId xmlns:a16="http://schemas.microsoft.com/office/drawing/2014/main" id="{A769C9A6-B196-4ECD-93C7-2EE9E1915CEF}"/>
              </a:ext>
            </a:extLst>
          </p:cNvPr>
          <p:cNvSpPr/>
          <p:nvPr/>
        </p:nvSpPr>
        <p:spPr>
          <a:xfrm>
            <a:off x="7413177" y="5056229"/>
            <a:ext cx="636815" cy="566057"/>
          </a:xfrm>
          <a:prstGeom prst="round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19</a:t>
            </a:r>
          </a:p>
        </p:txBody>
      </p:sp>
      <p:sp>
        <p:nvSpPr>
          <p:cNvPr id="43" name="Rectangle: Rounded Corners 42">
            <a:extLst>
              <a:ext uri="{FF2B5EF4-FFF2-40B4-BE49-F238E27FC236}">
                <a16:creationId xmlns:a16="http://schemas.microsoft.com/office/drawing/2014/main" id="{11C05F4C-C9C9-4D5F-A5BD-05EED5B64FE5}"/>
              </a:ext>
            </a:extLst>
          </p:cNvPr>
          <p:cNvSpPr/>
          <p:nvPr/>
        </p:nvSpPr>
        <p:spPr>
          <a:xfrm>
            <a:off x="8343905" y="5056229"/>
            <a:ext cx="636815" cy="566057"/>
          </a:xfrm>
          <a:prstGeom prst="round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Week 20</a:t>
            </a:r>
          </a:p>
        </p:txBody>
      </p:sp>
      <p:cxnSp>
        <p:nvCxnSpPr>
          <p:cNvPr id="44" name="Straight Arrow Connector 43">
            <a:extLst>
              <a:ext uri="{FF2B5EF4-FFF2-40B4-BE49-F238E27FC236}">
                <a16:creationId xmlns:a16="http://schemas.microsoft.com/office/drawing/2014/main" id="{659A517B-C0A6-4EFB-8277-F9B093C273FF}"/>
              </a:ext>
            </a:extLst>
          </p:cNvPr>
          <p:cNvCxnSpPr>
            <a:cxnSpLocks/>
          </p:cNvCxnSpPr>
          <p:nvPr/>
        </p:nvCxnSpPr>
        <p:spPr>
          <a:xfrm>
            <a:off x="477370" y="2902245"/>
            <a:ext cx="8243048"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507EBCE-5097-4A4B-943B-1C48BB8E6DBD}"/>
              </a:ext>
            </a:extLst>
          </p:cNvPr>
          <p:cNvCxnSpPr>
            <a:cxnSpLocks/>
          </p:cNvCxnSpPr>
          <p:nvPr/>
        </p:nvCxnSpPr>
        <p:spPr>
          <a:xfrm>
            <a:off x="443753" y="4862954"/>
            <a:ext cx="8256494"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E01F63-7CA7-4D2E-807E-CF8D6A7CCB64}"/>
              </a:ext>
            </a:extLst>
          </p:cNvPr>
          <p:cNvSpPr/>
          <p:nvPr/>
        </p:nvSpPr>
        <p:spPr>
          <a:xfrm>
            <a:off x="619797" y="586855"/>
            <a:ext cx="3172575" cy="3387497"/>
          </a:xfrm>
          <a:prstGeom prst="rect">
            <a:avLst/>
          </a:prstGeom>
        </p:spPr>
        <p:txBody>
          <a:bodyPr vert="horz" lIns="91440" tIns="45720" rIns="91440" bIns="45720" rtlCol="0" anchor="b">
            <a:normAutofit/>
          </a:bodyPr>
          <a:lstStyle/>
          <a:p>
            <a:pPr marL="450215" indent="-450215" algn="r">
              <a:lnSpc>
                <a:spcPct val="90000"/>
              </a:lnSpc>
              <a:spcBef>
                <a:spcPct val="0"/>
              </a:spcBef>
              <a:spcAft>
                <a:spcPts val="600"/>
              </a:spcAft>
            </a:pPr>
            <a:r>
              <a:rPr lang="en-US" sz="3500" b="1" kern="1200">
                <a:solidFill>
                  <a:srgbClr val="FFFFFF"/>
                </a:solidFill>
                <a:latin typeface="+mj-lt"/>
                <a:ea typeface="+mj-ea"/>
                <a:cs typeface="+mj-cs"/>
              </a:rPr>
              <a:t>What can be appealed?</a:t>
            </a:r>
          </a:p>
        </p:txBody>
      </p:sp>
      <p:sp>
        <p:nvSpPr>
          <p:cNvPr id="2" name="Rectangle 1">
            <a:extLst>
              <a:ext uri="{FF2B5EF4-FFF2-40B4-BE49-F238E27FC236}">
                <a16:creationId xmlns:a16="http://schemas.microsoft.com/office/drawing/2014/main" id="{71D0D1B2-E25A-4432-AFA6-44E363D48F6C}"/>
              </a:ext>
            </a:extLst>
          </p:cNvPr>
          <p:cNvSpPr/>
          <p:nvPr/>
        </p:nvSpPr>
        <p:spPr>
          <a:xfrm>
            <a:off x="4877368" y="649480"/>
            <a:ext cx="3646835" cy="5546047"/>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700"/>
              <a:t>A decision by the LA not to carry out an assessment or re assessment of Education, Health and Care needs </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A decision by the LA not to amend an EHC plan</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A decision by the LA to cease an EHC plan</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Section B: The child or young person’s SEN needs</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Section F: The special educational provision required by the child or the young person</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Section I: Placement</a:t>
            </a:r>
          </a:p>
        </p:txBody>
      </p:sp>
    </p:spTree>
    <p:extLst>
      <p:ext uri="{BB962C8B-B14F-4D97-AF65-F5344CB8AC3E}">
        <p14:creationId xmlns:p14="http://schemas.microsoft.com/office/powerpoint/2010/main" val="198175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27D187F-30F1-4F88-8E95-B98AD6B66349}"/>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marL="450215" indent="-450215" algn="ctr">
              <a:lnSpc>
                <a:spcPct val="90000"/>
              </a:lnSpc>
              <a:spcBef>
                <a:spcPct val="0"/>
              </a:spcBef>
              <a:spcAft>
                <a:spcPts val="600"/>
              </a:spcAft>
            </a:pPr>
            <a:r>
              <a:rPr lang="en-US" sz="2200" b="1" kern="1200">
                <a:solidFill>
                  <a:srgbClr val="FFFFFF"/>
                </a:solidFill>
                <a:latin typeface="+mj-lt"/>
                <a:ea typeface="+mj-ea"/>
                <a:cs typeface="+mj-cs"/>
              </a:rPr>
              <a:t>Non-binding recommendations – health and social care since 3</a:t>
            </a:r>
            <a:r>
              <a:rPr lang="en-US" sz="2200" b="1" kern="1200" baseline="30000">
                <a:solidFill>
                  <a:srgbClr val="FFFFFF"/>
                </a:solidFill>
                <a:latin typeface="+mj-lt"/>
                <a:ea typeface="+mj-ea"/>
                <a:cs typeface="+mj-cs"/>
              </a:rPr>
              <a:t>rd</a:t>
            </a:r>
            <a:r>
              <a:rPr lang="en-US" sz="2200" b="1" kern="1200">
                <a:solidFill>
                  <a:srgbClr val="FFFFFF"/>
                </a:solidFill>
                <a:latin typeface="+mj-lt"/>
                <a:ea typeface="+mj-ea"/>
                <a:cs typeface="+mj-cs"/>
              </a:rPr>
              <a:t> April 2018</a:t>
            </a:r>
          </a:p>
        </p:txBody>
      </p:sp>
      <p:sp>
        <p:nvSpPr>
          <p:cNvPr id="5" name="Rectangle 4">
            <a:extLst>
              <a:ext uri="{FF2B5EF4-FFF2-40B4-BE49-F238E27FC236}">
                <a16:creationId xmlns:a16="http://schemas.microsoft.com/office/drawing/2014/main" id="{61CB39A0-4D83-49D1-8863-5989E702F3E0}"/>
              </a:ext>
            </a:extLst>
          </p:cNvPr>
          <p:cNvSpPr/>
          <p:nvPr/>
        </p:nvSpPr>
        <p:spPr>
          <a:xfrm>
            <a:off x="3581400" y="642938"/>
            <a:ext cx="3063875" cy="5567363"/>
          </a:xfrm>
          <a:prstGeom prst="rect">
            <a:avLst/>
          </a:prstGeom>
        </p:spPr>
        <p:txBody>
          <a:bodyPr wrap="square" anchor="t">
            <a:normAutofit/>
          </a:bodyPr>
          <a:lstStyle/>
          <a:p>
            <a:pPr>
              <a:lnSpc>
                <a:spcPct val="90000"/>
              </a:lnSpc>
              <a:spcAft>
                <a:spcPts val="600"/>
              </a:spcAft>
            </a:pPr>
            <a:r>
              <a:rPr lang="en-GB" b="1">
                <a:solidFill>
                  <a:srgbClr val="800080"/>
                </a:solidFill>
                <a:ea typeface="Calibri" panose="020F0502020204030204" pitchFamily="34" charset="0"/>
                <a:cs typeface="Arial" panose="020B0604020202020204" pitchFamily="34" charset="0"/>
              </a:rPr>
              <a:t>What is this?</a:t>
            </a:r>
            <a:endParaRPr lang="en-GB">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ea typeface="Calibri" panose="020F0502020204030204" pitchFamily="34" charset="0"/>
              </a:rPr>
              <a:t>The Government are extending the powers of the First-tier Tribunal (SEND), sometimes referred to as the ‘SEND Tribunal’, to make non-binding recommendations about the health and social care aspects of Education, Health and Care (EHC) plans. Originally a two-year trial that applied to decisions made or EHC plans issued/amended from 3 April 2018. This has now been extended and appeals are now Known as Extended Appeals.</a:t>
            </a:r>
            <a:endParaRPr lang="en-GB">
              <a:ea typeface="Calibri" panose="020F0502020204030204" pitchFamily="34" charset="0"/>
            </a:endParaRPr>
          </a:p>
        </p:txBody>
      </p:sp>
      <p:sp>
        <p:nvSpPr>
          <p:cNvPr id="3" name="Rectangle 2">
            <a:extLst>
              <a:ext uri="{FF2B5EF4-FFF2-40B4-BE49-F238E27FC236}">
                <a16:creationId xmlns:a16="http://schemas.microsoft.com/office/drawing/2014/main" id="{95073408-DF81-4927-9863-0B0E6A134932}"/>
              </a:ext>
            </a:extLst>
          </p:cNvPr>
          <p:cNvSpPr/>
          <p:nvPr/>
        </p:nvSpPr>
        <p:spPr>
          <a:xfrm>
            <a:off x="6691313" y="642938"/>
            <a:ext cx="1973263" cy="3184525"/>
          </a:xfrm>
          <a:prstGeom prst="rect">
            <a:avLst/>
          </a:prstGeom>
        </p:spPr>
        <p:txBody>
          <a:bodyPr wrap="square" anchor="t">
            <a:normAutofit/>
          </a:bodyPr>
          <a:lstStyle/>
          <a:p>
            <a:pPr>
              <a:lnSpc>
                <a:spcPct val="90000"/>
              </a:lnSpc>
              <a:spcAft>
                <a:spcPts val="600"/>
              </a:spcAft>
            </a:pPr>
            <a:endParaRPr lang="en-GB" sz="1300" b="1">
              <a:solidFill>
                <a:srgbClr val="800080"/>
              </a:solidFill>
              <a:ea typeface="Calibri" panose="020F0502020204030204" pitchFamily="34" charset="0"/>
              <a:cs typeface="Arial" panose="020B0604020202020204" pitchFamily="34" charset="0"/>
            </a:endParaRPr>
          </a:p>
          <a:p>
            <a:pPr>
              <a:lnSpc>
                <a:spcPct val="90000"/>
              </a:lnSpc>
              <a:spcAft>
                <a:spcPts val="600"/>
              </a:spcAft>
            </a:pPr>
            <a:r>
              <a:rPr lang="en-GB" sz="1300" b="1">
                <a:solidFill>
                  <a:srgbClr val="800080"/>
                </a:solidFill>
                <a:ea typeface="Calibri" panose="020F0502020204030204" pitchFamily="34" charset="0"/>
                <a:cs typeface="Arial" panose="020B0604020202020204" pitchFamily="34" charset="0"/>
              </a:rPr>
              <a:t>Why?</a:t>
            </a:r>
            <a:endParaRPr lang="en-GB" sz="1300">
              <a:cs typeface="Arial" panose="020B0604020202020204" pitchFamily="34" charset="0"/>
            </a:endParaRPr>
          </a:p>
          <a:p>
            <a:pPr marL="285750" indent="-285750">
              <a:lnSpc>
                <a:spcPct val="90000"/>
              </a:lnSpc>
              <a:spcAft>
                <a:spcPts val="600"/>
              </a:spcAft>
              <a:buFont typeface="Arial" panose="020B0604020202020204" pitchFamily="34" charset="0"/>
              <a:buChar char="•"/>
            </a:pPr>
            <a:r>
              <a:rPr lang="en-GB" sz="1300">
                <a:cs typeface="Arial" panose="020B0604020202020204" pitchFamily="34" charset="0"/>
              </a:rPr>
              <a:t>Provides a single route  of redress for families</a:t>
            </a:r>
          </a:p>
          <a:p>
            <a:pPr marL="285750" indent="-285750">
              <a:lnSpc>
                <a:spcPct val="90000"/>
              </a:lnSpc>
              <a:spcAft>
                <a:spcPts val="600"/>
              </a:spcAft>
              <a:buFont typeface="Arial" panose="020B0604020202020204" pitchFamily="34" charset="0"/>
              <a:buChar char="•"/>
            </a:pPr>
            <a:r>
              <a:rPr lang="en-GB" sz="1300">
                <a:cs typeface="Arial" panose="020B0604020202020204" pitchFamily="34" charset="0"/>
              </a:rPr>
              <a:t>Promote collaborative working and coordinated approach</a:t>
            </a:r>
          </a:p>
          <a:p>
            <a:pPr marL="285750" indent="-285750">
              <a:lnSpc>
                <a:spcPct val="90000"/>
              </a:lnSpc>
              <a:spcAft>
                <a:spcPts val="600"/>
              </a:spcAft>
              <a:buFont typeface="Arial" panose="020B0604020202020204" pitchFamily="34" charset="0"/>
              <a:buChar char="•"/>
            </a:pPr>
            <a:r>
              <a:rPr lang="en-GB" sz="1300">
                <a:cs typeface="Arial" panose="020B0604020202020204" pitchFamily="34" charset="0"/>
              </a:rPr>
              <a:t>Improve outcomes for children, young people and families</a:t>
            </a:r>
          </a:p>
        </p:txBody>
      </p:sp>
      <p:sp>
        <p:nvSpPr>
          <p:cNvPr id="6" name="Rectangle 5">
            <a:extLst>
              <a:ext uri="{FF2B5EF4-FFF2-40B4-BE49-F238E27FC236}">
                <a16:creationId xmlns:a16="http://schemas.microsoft.com/office/drawing/2014/main" id="{47D4010A-0834-4D63-924A-F3062FA8E1A6}"/>
              </a:ext>
            </a:extLst>
          </p:cNvPr>
          <p:cNvSpPr/>
          <p:nvPr/>
        </p:nvSpPr>
        <p:spPr>
          <a:xfrm>
            <a:off x="6691313" y="3895725"/>
            <a:ext cx="1973263" cy="2316163"/>
          </a:xfrm>
          <a:prstGeom prst="rect">
            <a:avLst/>
          </a:prstGeom>
        </p:spPr>
        <p:txBody>
          <a:bodyPr wrap="square" anchor="t">
            <a:normAutofit fontScale="77500" lnSpcReduction="20000"/>
          </a:bodyPr>
          <a:lstStyle/>
          <a:p>
            <a:pPr>
              <a:lnSpc>
                <a:spcPct val="90000"/>
              </a:lnSpc>
              <a:spcAft>
                <a:spcPts val="600"/>
              </a:spcAft>
            </a:pPr>
            <a:endParaRPr lang="en-GB" dirty="0">
              <a:cs typeface="Arial" panose="020B0604020202020204" pitchFamily="34" charset="0"/>
            </a:endParaRPr>
          </a:p>
          <a:p>
            <a:pPr>
              <a:lnSpc>
                <a:spcPct val="90000"/>
              </a:lnSpc>
              <a:spcAft>
                <a:spcPts val="600"/>
              </a:spcAft>
            </a:pPr>
            <a:r>
              <a:rPr lang="en-GB" dirty="0">
                <a:cs typeface="Arial" panose="020B0604020202020204" pitchFamily="34" charset="0"/>
              </a:rPr>
              <a:t>Context by the end of August 2021 there were 3524 applications under the National Trial, 2717 –child, 812 young person.</a:t>
            </a:r>
          </a:p>
          <a:p>
            <a:pPr>
              <a:lnSpc>
                <a:spcPct val="90000"/>
              </a:lnSpc>
              <a:spcAft>
                <a:spcPts val="600"/>
              </a:spcAft>
            </a:pPr>
            <a:endParaRPr lang="en-GB" dirty="0">
              <a:cs typeface="Arial" panose="020B0604020202020204" pitchFamily="34" charset="0"/>
            </a:endParaRPr>
          </a:p>
          <a:p>
            <a:pPr>
              <a:lnSpc>
                <a:spcPct val="90000"/>
              </a:lnSpc>
              <a:spcAft>
                <a:spcPts val="600"/>
              </a:spcAft>
            </a:pPr>
            <a:r>
              <a:rPr lang="en-GB" dirty="0">
                <a:cs typeface="Arial" panose="020B0604020202020204" pitchFamily="34" charset="0"/>
              </a:rPr>
              <a:t>In excess of 75% families are successful across the various areas of challenge </a:t>
            </a:r>
          </a:p>
        </p:txBody>
      </p:sp>
    </p:spTree>
    <p:extLst>
      <p:ext uri="{BB962C8B-B14F-4D97-AF65-F5344CB8AC3E}">
        <p14:creationId xmlns:p14="http://schemas.microsoft.com/office/powerpoint/2010/main" val="70797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27D187F-30F1-4F88-8E95-B98AD6B66349}"/>
              </a:ext>
            </a:extLst>
          </p:cNvPr>
          <p:cNvSpPr/>
          <p:nvPr/>
        </p:nvSpPr>
        <p:spPr>
          <a:xfrm>
            <a:off x="619797" y="586855"/>
            <a:ext cx="3172575" cy="3387497"/>
          </a:xfrm>
          <a:prstGeom prst="rect">
            <a:avLst/>
          </a:prstGeom>
        </p:spPr>
        <p:txBody>
          <a:bodyPr vert="horz" lIns="91440" tIns="45720" rIns="91440" bIns="45720" rtlCol="0" anchor="b">
            <a:normAutofit/>
          </a:bodyPr>
          <a:lstStyle/>
          <a:p>
            <a:pPr marL="450215" indent="-450215" algn="r">
              <a:lnSpc>
                <a:spcPct val="90000"/>
              </a:lnSpc>
              <a:spcBef>
                <a:spcPct val="0"/>
              </a:spcBef>
              <a:spcAft>
                <a:spcPts val="600"/>
              </a:spcAft>
            </a:pPr>
            <a:r>
              <a:rPr lang="en-US" sz="3500" b="1" kern="1200">
                <a:solidFill>
                  <a:srgbClr val="FFFFFF"/>
                </a:solidFill>
                <a:latin typeface="+mj-lt"/>
                <a:ea typeface="+mj-ea"/>
                <a:cs typeface="+mj-cs"/>
              </a:rPr>
              <a:t>Non-binding recommendations – health and social care since 3</a:t>
            </a:r>
            <a:r>
              <a:rPr lang="en-US" sz="3500" b="1" kern="1200" baseline="30000">
                <a:solidFill>
                  <a:srgbClr val="FFFFFF"/>
                </a:solidFill>
                <a:latin typeface="+mj-lt"/>
                <a:ea typeface="+mj-ea"/>
                <a:cs typeface="+mj-cs"/>
              </a:rPr>
              <a:t>rd</a:t>
            </a:r>
            <a:r>
              <a:rPr lang="en-US" sz="3500" b="1" kern="1200">
                <a:solidFill>
                  <a:srgbClr val="FFFFFF"/>
                </a:solidFill>
                <a:latin typeface="+mj-lt"/>
                <a:ea typeface="+mj-ea"/>
                <a:cs typeface="+mj-cs"/>
              </a:rPr>
              <a:t> April 2018</a:t>
            </a:r>
          </a:p>
        </p:txBody>
      </p:sp>
      <p:sp>
        <p:nvSpPr>
          <p:cNvPr id="5" name="Rectangle 4">
            <a:extLst>
              <a:ext uri="{FF2B5EF4-FFF2-40B4-BE49-F238E27FC236}">
                <a16:creationId xmlns:a16="http://schemas.microsoft.com/office/drawing/2014/main" id="{61CB39A0-4D83-49D1-8863-5989E702F3E0}"/>
              </a:ext>
            </a:extLst>
          </p:cNvPr>
          <p:cNvSpPr/>
          <p:nvPr/>
        </p:nvSpPr>
        <p:spPr>
          <a:xfrm>
            <a:off x="4877368" y="649480"/>
            <a:ext cx="3646835" cy="5546047"/>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700" b="1" dirty="0"/>
              <a:t>What this means for health and social care?</a:t>
            </a:r>
            <a:r>
              <a:rPr lang="en-US" sz="1700" dirty="0"/>
              <a:t> </a:t>
            </a:r>
          </a:p>
          <a:p>
            <a:pPr indent="-228600">
              <a:lnSpc>
                <a:spcPct val="90000"/>
              </a:lnSpc>
              <a:buFont typeface="Arial" panose="020B0604020202020204" pitchFamily="34" charset="0"/>
              <a:buChar char="•"/>
            </a:pPr>
            <a:endParaRPr lang="en-US" sz="1700" dirty="0"/>
          </a:p>
          <a:p>
            <a:pPr>
              <a:lnSpc>
                <a:spcPct val="90000"/>
              </a:lnSpc>
            </a:pPr>
            <a:r>
              <a:rPr lang="en-US" sz="1700" dirty="0"/>
              <a:t>It places responsibility on health and  social care to:</a:t>
            </a:r>
          </a:p>
          <a:p>
            <a:pPr marL="342900" indent="-228600">
              <a:lnSpc>
                <a:spcPct val="90000"/>
              </a:lnSpc>
              <a:spcBef>
                <a:spcPts val="600"/>
              </a:spcBef>
              <a:spcAft>
                <a:spcPts val="600"/>
              </a:spcAft>
              <a:buFont typeface="Arial" panose="020B0604020202020204" pitchFamily="34" charset="0"/>
              <a:buChar char="•"/>
            </a:pPr>
            <a:r>
              <a:rPr lang="en-US" sz="1700" dirty="0"/>
              <a:t>Attend the hearing if required</a:t>
            </a:r>
          </a:p>
          <a:p>
            <a:pPr marL="342900" indent="-228600">
              <a:lnSpc>
                <a:spcPct val="90000"/>
              </a:lnSpc>
              <a:spcBef>
                <a:spcPts val="600"/>
              </a:spcBef>
              <a:spcAft>
                <a:spcPts val="600"/>
              </a:spcAft>
              <a:buFont typeface="Arial" panose="020B0604020202020204" pitchFamily="34" charset="0"/>
              <a:buChar char="•"/>
            </a:pPr>
            <a:r>
              <a:rPr lang="en-US" sz="1700" dirty="0"/>
              <a:t>Provide information and assessments required by the tribunal</a:t>
            </a:r>
          </a:p>
          <a:p>
            <a:pPr marL="342900" indent="-228600">
              <a:lnSpc>
                <a:spcPct val="90000"/>
              </a:lnSpc>
              <a:spcBef>
                <a:spcPts val="600"/>
              </a:spcBef>
              <a:spcAft>
                <a:spcPts val="600"/>
              </a:spcAft>
              <a:buFont typeface="Arial" panose="020B0604020202020204" pitchFamily="34" charset="0"/>
              <a:buChar char="•"/>
            </a:pPr>
            <a:r>
              <a:rPr lang="en-US" sz="1700" dirty="0"/>
              <a:t>Following a decision, respond to the family and the LA within 5 weeks setting out the steps they have decided to take or why they are not going to follow the recommendation</a:t>
            </a:r>
          </a:p>
          <a:p>
            <a:pPr marL="342900" indent="-228600">
              <a:lnSpc>
                <a:spcPct val="90000"/>
              </a:lnSpc>
              <a:spcBef>
                <a:spcPts val="600"/>
              </a:spcBef>
              <a:spcAft>
                <a:spcPts val="600"/>
              </a:spcAft>
              <a:buFont typeface="Arial" panose="020B0604020202020204" pitchFamily="34" charset="0"/>
              <a:buChar char="•"/>
            </a:pPr>
            <a:r>
              <a:rPr lang="en-US" sz="1700" dirty="0"/>
              <a:t>You may get asked for input – your DCOs can support so get in touch if you need to .</a:t>
            </a:r>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313642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6F142-C6D9-4264-8E45-A305F38A2AF3}"/>
              </a:ext>
            </a:extLst>
          </p:cNvPr>
          <p:cNvSpPr>
            <a:spLocks noGrp="1"/>
          </p:cNvSpPr>
          <p:nvPr>
            <p:ph type="title"/>
          </p:nvPr>
        </p:nvSpPr>
        <p:spPr>
          <a:xfrm>
            <a:off x="439858" y="1683756"/>
            <a:ext cx="2336449" cy="2396359"/>
          </a:xfrm>
        </p:spPr>
        <p:txBody>
          <a:bodyPr anchor="b">
            <a:normAutofit/>
          </a:bodyPr>
          <a:lstStyle/>
          <a:p>
            <a:pPr algn="r"/>
            <a:r>
              <a:rPr lang="en-GB" sz="3200" b="1">
                <a:solidFill>
                  <a:srgbClr val="FFFFFF"/>
                </a:solidFill>
                <a:latin typeface="Arial" panose="020B0604020202020204" pitchFamily="34" charset="0"/>
                <a:ea typeface="Calibri" panose="020F0502020204030204" pitchFamily="34" charset="0"/>
                <a:cs typeface="Arial" panose="020B0604020202020204" pitchFamily="34" charset="0"/>
              </a:rPr>
              <a:t>Health Top Issues Include:</a:t>
            </a:r>
            <a:br>
              <a:rPr lang="en-GB" sz="3200" b="1">
                <a:solidFill>
                  <a:srgbClr val="FFFFFF"/>
                </a:solidFill>
                <a:latin typeface="Arial" panose="020B0604020202020204" pitchFamily="34" charset="0"/>
                <a:ea typeface="Calibri" panose="020F0502020204030204" pitchFamily="34" charset="0"/>
                <a:cs typeface="Arial" panose="020B0604020202020204" pitchFamily="34" charset="0"/>
              </a:rPr>
            </a:br>
            <a:endParaRPr lang="en-GB" sz="3200">
              <a:solidFill>
                <a:srgbClr val="FFFFFF"/>
              </a:solidFill>
            </a:endParaRPr>
          </a:p>
        </p:txBody>
      </p:sp>
      <p:graphicFrame>
        <p:nvGraphicFramePr>
          <p:cNvPr id="5" name="Content Placeholder 2">
            <a:extLst>
              <a:ext uri="{FF2B5EF4-FFF2-40B4-BE49-F238E27FC236}">
                <a16:creationId xmlns:a16="http://schemas.microsoft.com/office/drawing/2014/main" id="{40F5505F-1476-A764-172A-B0A5C7FF9FEF}"/>
              </a:ext>
            </a:extLst>
          </p:cNvPr>
          <p:cNvGraphicFramePr>
            <a:graphicFrameLocks noGrp="1"/>
          </p:cNvGraphicFramePr>
          <p:nvPr>
            <p:ph idx="1"/>
            <p:extLst>
              <p:ext uri="{D42A27DB-BD31-4B8C-83A1-F6EECF244321}">
                <p14:modId xmlns:p14="http://schemas.microsoft.com/office/powerpoint/2010/main" val="218373763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98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57715A-AEEA-43F6-88CF-A81C43905BC3}"/>
              </a:ext>
            </a:extLst>
          </p:cNvPr>
          <p:cNvSpPr/>
          <p:nvPr/>
        </p:nvSpPr>
        <p:spPr>
          <a:xfrm>
            <a:off x="517864" y="893864"/>
            <a:ext cx="8297057" cy="5326395"/>
          </a:xfrm>
          <a:prstGeom prst="rect">
            <a:avLst/>
          </a:prstGeom>
        </p:spPr>
        <p:txBody>
          <a:bodyPr wrap="square">
            <a:spAutoFit/>
          </a:bodyPr>
          <a:lstStyle/>
          <a:p>
            <a:pPr marL="1257300" indent="-1257300">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A</a:t>
            </a:r>
            <a:r>
              <a:rPr lang="en-GB" sz="1600" dirty="0">
                <a:latin typeface="Arial" panose="020B0604020202020204" pitchFamily="34" charset="0"/>
                <a:cs typeface="Arial" panose="020B0604020202020204" pitchFamily="34" charset="0"/>
              </a:rPr>
              <a:t>     The views, interests and aspirations of the child and their parents, or  of the young person</a:t>
            </a:r>
          </a:p>
          <a:p>
            <a:pPr>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B</a:t>
            </a:r>
            <a:r>
              <a:rPr lang="en-GB" sz="1600" dirty="0">
                <a:latin typeface="Arial" panose="020B0604020202020204" pitchFamily="34" charset="0"/>
                <a:cs typeface="Arial" panose="020B0604020202020204" pitchFamily="34" charset="0"/>
              </a:rPr>
              <a:t>     The child or young person’s SEN</a:t>
            </a:r>
          </a:p>
          <a:p>
            <a:pPr marL="1162050" indent="-1162050">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C</a:t>
            </a:r>
            <a:r>
              <a:rPr lang="en-GB" sz="1600" dirty="0">
                <a:latin typeface="Arial" panose="020B0604020202020204" pitchFamily="34" charset="0"/>
                <a:cs typeface="Arial" panose="020B0604020202020204" pitchFamily="34" charset="0"/>
              </a:rPr>
              <a:t>     The child or young person’s health needs which relate to their SEN</a:t>
            </a:r>
          </a:p>
          <a:p>
            <a:pPr marL="1790700" indent="-1790700">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D</a:t>
            </a:r>
            <a:r>
              <a:rPr lang="en-GB" sz="1600" dirty="0">
                <a:latin typeface="Arial" panose="020B0604020202020204" pitchFamily="34" charset="0"/>
                <a:cs typeface="Arial" panose="020B0604020202020204" pitchFamily="34" charset="0"/>
              </a:rPr>
              <a:t>    The child or young person’s social care needs which relate to their SEN</a:t>
            </a:r>
          </a:p>
          <a:p>
            <a:pPr>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E </a:t>
            </a:r>
            <a:r>
              <a:rPr lang="en-GB" sz="1600" dirty="0">
                <a:latin typeface="Arial" panose="020B0604020202020204" pitchFamily="34" charset="0"/>
                <a:cs typeface="Arial" panose="020B0604020202020204" pitchFamily="34" charset="0"/>
              </a:rPr>
              <a:t>    The outcomes sought for the child or young person</a:t>
            </a:r>
          </a:p>
          <a:p>
            <a:pPr marL="1790700" indent="-1790700">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F </a:t>
            </a:r>
            <a:r>
              <a:rPr lang="en-GB" sz="1600" dirty="0">
                <a:latin typeface="Arial" panose="020B0604020202020204" pitchFamily="34" charset="0"/>
                <a:cs typeface="Arial" panose="020B0604020202020204" pitchFamily="34" charset="0"/>
              </a:rPr>
              <a:t>    The special educational provision required by the child or the young  person</a:t>
            </a:r>
          </a:p>
          <a:p>
            <a:pPr>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G</a:t>
            </a:r>
            <a:r>
              <a:rPr lang="en-GB" sz="1600" dirty="0">
                <a:latin typeface="Arial" panose="020B0604020202020204" pitchFamily="34" charset="0"/>
                <a:cs typeface="Arial" panose="020B0604020202020204" pitchFamily="34" charset="0"/>
              </a:rPr>
              <a:t>     Health provision</a:t>
            </a:r>
          </a:p>
          <a:p>
            <a:pPr>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H1 </a:t>
            </a:r>
            <a:r>
              <a:rPr lang="en-GB" sz="1600" dirty="0">
                <a:latin typeface="Arial" panose="020B0604020202020204" pitchFamily="34" charset="0"/>
                <a:cs typeface="Arial" panose="020B0604020202020204" pitchFamily="34" charset="0"/>
              </a:rPr>
              <a:t>  Social Care provision (resulting from CSDPA)</a:t>
            </a:r>
          </a:p>
          <a:p>
            <a:pPr>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H2</a:t>
            </a:r>
            <a:r>
              <a:rPr lang="en-GB" sz="1600" dirty="0">
                <a:latin typeface="Arial" panose="020B0604020202020204" pitchFamily="34" charset="0"/>
                <a:cs typeface="Arial" panose="020B0604020202020204" pitchFamily="34" charset="0"/>
              </a:rPr>
              <a:t>   Social Care provision </a:t>
            </a:r>
          </a:p>
          <a:p>
            <a:pPr marL="1885950" indent="-1885950">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I       </a:t>
            </a:r>
            <a:r>
              <a:rPr lang="en-GB" sz="1600" dirty="0">
                <a:latin typeface="Arial" panose="020B0604020202020204" pitchFamily="34" charset="0"/>
                <a:cs typeface="Arial" panose="020B0604020202020204" pitchFamily="34" charset="0"/>
              </a:rPr>
              <a:t>Placement</a:t>
            </a:r>
          </a:p>
          <a:p>
            <a:pPr>
              <a:spcBef>
                <a:spcPts val="600"/>
              </a:spcBef>
              <a:spcAft>
                <a:spcPts val="600"/>
              </a:spcAft>
              <a:tabLst>
                <a:tab pos="1790700" algn="l"/>
              </a:tabLs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J</a:t>
            </a:r>
            <a:r>
              <a:rPr lang="en-GB" sz="1600" dirty="0">
                <a:latin typeface="Arial" panose="020B0604020202020204" pitchFamily="34" charset="0"/>
                <a:cs typeface="Arial" panose="020B0604020202020204" pitchFamily="34" charset="0"/>
              </a:rPr>
              <a:t>      Personal Budget</a:t>
            </a:r>
          </a:p>
          <a:p>
            <a:pPr>
              <a:spcBef>
                <a:spcPts val="600"/>
              </a:spcBef>
              <a:spcAft>
                <a:spcPts val="600"/>
              </a:spcAft>
            </a:pPr>
            <a:r>
              <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rPr>
              <a:t>Section K</a:t>
            </a:r>
            <a:r>
              <a:rPr lang="en-GB" sz="1600" dirty="0">
                <a:latin typeface="Arial" panose="020B0604020202020204" pitchFamily="34" charset="0"/>
                <a:cs typeface="Arial" panose="020B0604020202020204" pitchFamily="34" charset="0"/>
              </a:rPr>
              <a:t>      Advice and Information</a:t>
            </a:r>
          </a:p>
          <a:p>
            <a:pPr marL="450215" indent="-450215" algn="ctr">
              <a:lnSpc>
                <a:spcPct val="107000"/>
              </a:lnSpc>
              <a:spcAft>
                <a:spcPts val="0"/>
              </a:spcAft>
            </a:pPr>
            <a:endParaRPr lang="en-GB" sz="1600" b="1" dirty="0">
              <a:solidFill>
                <a:srgbClr val="800080"/>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5FC5932-DB79-4FDB-9DA7-4960DDFA49CC}"/>
              </a:ext>
            </a:extLst>
          </p:cNvPr>
          <p:cNvSpPr/>
          <p:nvPr/>
        </p:nvSpPr>
        <p:spPr>
          <a:xfrm>
            <a:off x="2487200" y="1"/>
            <a:ext cx="3546164" cy="750975"/>
          </a:xfrm>
          <a:prstGeom prst="rect">
            <a:avLst/>
          </a:prstGeom>
        </p:spPr>
        <p:txBody>
          <a:bodyPr wrap="none">
            <a:spAutoFit/>
          </a:bodyPr>
          <a:lstStyle/>
          <a:p>
            <a:pPr marL="450215" indent="-450215" algn="ctr">
              <a:lnSpc>
                <a:spcPct val="107000"/>
              </a:lnSpc>
              <a:spcAft>
                <a:spcPts val="0"/>
              </a:spcAft>
            </a:pPr>
            <a:r>
              <a:rPr lang="en-GB" sz="4000" b="1" dirty="0">
                <a:solidFill>
                  <a:srgbClr val="800080"/>
                </a:solidFill>
                <a:latin typeface="Arial" panose="020B0604020202020204" pitchFamily="34" charset="0"/>
                <a:ea typeface="Calibri" panose="020F0502020204030204" pitchFamily="34" charset="0"/>
                <a:cs typeface="Arial" panose="020B0604020202020204" pitchFamily="34" charset="0"/>
              </a:rPr>
              <a:t>EHC Sections</a:t>
            </a:r>
          </a:p>
        </p:txBody>
      </p:sp>
    </p:spTree>
    <p:extLst>
      <p:ext uri="{BB962C8B-B14F-4D97-AF65-F5344CB8AC3E}">
        <p14:creationId xmlns:p14="http://schemas.microsoft.com/office/powerpoint/2010/main" val="58568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B588927-93C2-401A-A19B-AA1728CB290B}"/>
              </a:ext>
            </a:extLst>
          </p:cNvPr>
          <p:cNvGraphicFramePr/>
          <p:nvPr>
            <p:extLst>
              <p:ext uri="{D42A27DB-BD31-4B8C-83A1-F6EECF244321}">
                <p14:modId xmlns:p14="http://schemas.microsoft.com/office/powerpoint/2010/main" val="117054788"/>
              </p:ext>
            </p:extLst>
          </p:nvPr>
        </p:nvGraphicFramePr>
        <p:xfrm>
          <a:off x="1639155" y="1775470"/>
          <a:ext cx="5056237" cy="4747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Rectangle 36">
            <a:extLst>
              <a:ext uri="{FF2B5EF4-FFF2-40B4-BE49-F238E27FC236}">
                <a16:creationId xmlns:a16="http://schemas.microsoft.com/office/drawing/2014/main" id="{C8672B1D-2B3F-48C1-9468-DE454075F35C}"/>
              </a:ext>
            </a:extLst>
          </p:cNvPr>
          <p:cNvSpPr/>
          <p:nvPr/>
        </p:nvSpPr>
        <p:spPr>
          <a:xfrm>
            <a:off x="2403282" y="999870"/>
            <a:ext cx="3527981" cy="1409617"/>
          </a:xfrm>
          <a:prstGeom prst="rect">
            <a:avLst/>
          </a:prstGeom>
        </p:spPr>
        <p:txBody>
          <a:bodyPr wrap="square">
            <a:spAutoFit/>
          </a:bodyPr>
          <a:lstStyle/>
          <a:p>
            <a:pPr marL="450215" indent="-450215" algn="ctr">
              <a:lnSpc>
                <a:spcPct val="107000"/>
              </a:lnSpc>
              <a:spcAft>
                <a:spcPts val="0"/>
              </a:spcAft>
            </a:pPr>
            <a:r>
              <a:rPr lang="en-GB" sz="40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The golden thread</a:t>
            </a:r>
          </a:p>
        </p:txBody>
      </p:sp>
      <p:sp>
        <p:nvSpPr>
          <p:cNvPr id="38" name="Rectangle 37">
            <a:extLst>
              <a:ext uri="{FF2B5EF4-FFF2-40B4-BE49-F238E27FC236}">
                <a16:creationId xmlns:a16="http://schemas.microsoft.com/office/drawing/2014/main" id="{9FF35B28-7492-465A-883E-F581D1C75BCE}"/>
              </a:ext>
            </a:extLst>
          </p:cNvPr>
          <p:cNvSpPr/>
          <p:nvPr/>
        </p:nvSpPr>
        <p:spPr>
          <a:xfrm>
            <a:off x="100646" y="242929"/>
            <a:ext cx="8842485" cy="750975"/>
          </a:xfrm>
          <a:prstGeom prst="rect">
            <a:avLst/>
          </a:prstGeom>
        </p:spPr>
        <p:txBody>
          <a:bodyPr wrap="none">
            <a:spAutoFit/>
          </a:bodyPr>
          <a:lstStyle/>
          <a:p>
            <a:pPr marL="450215" indent="-450215" algn="ctr">
              <a:lnSpc>
                <a:spcPct val="107000"/>
              </a:lnSpc>
              <a:spcAft>
                <a:spcPts val="0"/>
              </a:spcAft>
            </a:pPr>
            <a:r>
              <a:rPr lang="en-GB" sz="4000" b="1" dirty="0">
                <a:solidFill>
                  <a:srgbClr val="800080"/>
                </a:solidFill>
                <a:latin typeface="Arial" panose="020B0604020202020204" pitchFamily="34" charset="0"/>
                <a:ea typeface="Calibri" panose="020F0502020204030204" pitchFamily="34" charset="0"/>
                <a:cs typeface="Arial" panose="020B0604020202020204" pitchFamily="34" charset="0"/>
              </a:rPr>
              <a:t>Developing a high quality EHC Plan</a:t>
            </a:r>
          </a:p>
        </p:txBody>
      </p:sp>
    </p:spTree>
    <p:extLst>
      <p:ext uri="{BB962C8B-B14F-4D97-AF65-F5344CB8AC3E}">
        <p14:creationId xmlns:p14="http://schemas.microsoft.com/office/powerpoint/2010/main" val="203405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6B5652-C661-4C58-B937-F0F490F7FC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936867-6407-43FB-9DE6-1B0879D0C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D0B258-678B-4A8C-894F-848AF24A19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8D58395-74AF-401A-AF2F-76B6FCF71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2F003F3F-F118-41D2-AA3F-74DB0D197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5118" y="457201"/>
            <a:ext cx="2133600" cy="3588870"/>
          </a:xfrm>
        </p:spPr>
        <p:txBody>
          <a:bodyPr anchor="b">
            <a:normAutofit/>
          </a:bodyPr>
          <a:lstStyle/>
          <a:p>
            <a:pPr algn="r"/>
            <a:r>
              <a:rPr lang="en-GB" sz="3500">
                <a:solidFill>
                  <a:srgbClr val="FFFFFF"/>
                </a:solidFill>
              </a:rPr>
              <a:t>            </a:t>
            </a:r>
            <a:r>
              <a:rPr lang="en-GB" sz="3500" b="1">
                <a:solidFill>
                  <a:srgbClr val="FFFFFF"/>
                </a:solidFill>
              </a:rPr>
              <a:t>Training Content </a:t>
            </a:r>
          </a:p>
        </p:txBody>
      </p:sp>
      <p:sp>
        <p:nvSpPr>
          <p:cNvPr id="3" name="Content Placeholder 2"/>
          <p:cNvSpPr>
            <a:spLocks noGrp="1"/>
          </p:cNvSpPr>
          <p:nvPr>
            <p:ph idx="1"/>
          </p:nvPr>
        </p:nvSpPr>
        <p:spPr>
          <a:xfrm>
            <a:off x="3486933" y="669363"/>
            <a:ext cx="2467935" cy="5534211"/>
          </a:xfrm>
        </p:spPr>
        <p:txBody>
          <a:bodyPr anchor="ctr">
            <a:normAutofit/>
          </a:bodyPr>
          <a:lstStyle/>
          <a:p>
            <a:pPr>
              <a:lnSpc>
                <a:spcPct val="90000"/>
              </a:lnSpc>
            </a:pPr>
            <a:r>
              <a:rPr lang="en-GB" sz="1400" dirty="0"/>
              <a:t>Background and relevant legislation</a:t>
            </a:r>
          </a:p>
          <a:p>
            <a:pPr>
              <a:lnSpc>
                <a:spcPct val="90000"/>
              </a:lnSpc>
            </a:pPr>
            <a:r>
              <a:rPr lang="en-GB" sz="1400" dirty="0"/>
              <a:t>SEND Review Green Paper  </a:t>
            </a:r>
          </a:p>
          <a:p>
            <a:pPr>
              <a:lnSpc>
                <a:spcPct val="90000"/>
              </a:lnSpc>
            </a:pPr>
            <a:r>
              <a:rPr lang="en-GB" sz="1400" dirty="0"/>
              <a:t>What is a Special Educational Need (SEN)</a:t>
            </a:r>
          </a:p>
          <a:p>
            <a:pPr>
              <a:lnSpc>
                <a:spcPct val="90000"/>
              </a:lnSpc>
            </a:pPr>
            <a:r>
              <a:rPr lang="en-GB" sz="1400" dirty="0"/>
              <a:t>The graduated approach </a:t>
            </a:r>
          </a:p>
          <a:p>
            <a:pPr>
              <a:lnSpc>
                <a:spcPct val="90000"/>
              </a:lnSpc>
            </a:pPr>
            <a:r>
              <a:rPr lang="en-GB" sz="1400" dirty="0"/>
              <a:t>EHC Plan processes and timescales </a:t>
            </a:r>
          </a:p>
          <a:p>
            <a:pPr>
              <a:lnSpc>
                <a:spcPct val="90000"/>
              </a:lnSpc>
            </a:pPr>
            <a:r>
              <a:rPr lang="en-GB" sz="1400" dirty="0"/>
              <a:t>Tribunals and the National Trial </a:t>
            </a:r>
          </a:p>
          <a:p>
            <a:pPr>
              <a:lnSpc>
                <a:spcPct val="90000"/>
              </a:lnSpc>
            </a:pPr>
            <a:r>
              <a:rPr lang="en-GB" sz="1400" dirty="0"/>
              <a:t>What is and isn't included in an EHC Plan </a:t>
            </a:r>
          </a:p>
          <a:p>
            <a:pPr>
              <a:lnSpc>
                <a:spcPct val="90000"/>
              </a:lnSpc>
            </a:pPr>
            <a:r>
              <a:rPr lang="en-GB" sz="1400" dirty="0"/>
              <a:t>Your contribution to the EHC Plan</a:t>
            </a:r>
          </a:p>
          <a:p>
            <a:pPr>
              <a:lnSpc>
                <a:spcPct val="90000"/>
              </a:lnSpc>
            </a:pPr>
            <a:r>
              <a:rPr lang="en-GB" sz="1400" dirty="0"/>
              <a:t>Writing outcome focused advice</a:t>
            </a:r>
          </a:p>
          <a:p>
            <a:pPr>
              <a:lnSpc>
                <a:spcPct val="90000"/>
              </a:lnSpc>
            </a:pPr>
            <a:r>
              <a:rPr lang="en-GB" sz="1400" dirty="0"/>
              <a:t>What does a good EHC Plan look like </a:t>
            </a:r>
          </a:p>
          <a:p>
            <a:pPr>
              <a:lnSpc>
                <a:spcPct val="90000"/>
              </a:lnSpc>
            </a:pPr>
            <a:r>
              <a:rPr lang="en-GB" sz="1400" dirty="0"/>
              <a:t>Discussion</a:t>
            </a:r>
          </a:p>
          <a:p>
            <a:pPr>
              <a:lnSpc>
                <a:spcPct val="90000"/>
              </a:lnSpc>
            </a:pPr>
            <a:r>
              <a:rPr lang="en-GB" sz="1400" dirty="0"/>
              <a:t>Session feedback</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6660232" y="139347"/>
            <a:ext cx="2117689" cy="1014104"/>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bwMode="auto">
          <a:xfrm>
            <a:off x="6948264" y="5581253"/>
            <a:ext cx="2117689" cy="1109996"/>
          </a:xfrm>
          <a:prstGeom prst="rect">
            <a:avLst/>
          </a:prstGeom>
          <a:noFill/>
        </p:spPr>
      </p:pic>
    </p:spTree>
    <p:extLst>
      <p:ext uri="{BB962C8B-B14F-4D97-AF65-F5344CB8AC3E}">
        <p14:creationId xmlns:p14="http://schemas.microsoft.com/office/powerpoint/2010/main" val="325392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 with Plan 3">
            <a:extLst>
              <a:ext uri="{FF2B5EF4-FFF2-40B4-BE49-F238E27FC236}">
                <a16:creationId xmlns:a16="http://schemas.microsoft.com/office/drawing/2014/main" id="{56D7F0D6-16F5-4FE1-B68B-57A8411FA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544" y="2661232"/>
            <a:ext cx="1285184" cy="21599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B705DE34-AEF8-4071-B9B5-C790AC4E4349}"/>
              </a:ext>
            </a:extLst>
          </p:cNvPr>
          <p:cNvGraphicFramePr/>
          <p:nvPr>
            <p:extLst>
              <p:ext uri="{D42A27DB-BD31-4B8C-83A1-F6EECF244321}">
                <p14:modId xmlns:p14="http://schemas.microsoft.com/office/powerpoint/2010/main" val="3206235808"/>
              </p:ext>
            </p:extLst>
          </p:nvPr>
        </p:nvGraphicFramePr>
        <p:xfrm>
          <a:off x="107504" y="1196752"/>
          <a:ext cx="5623614" cy="5369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a:extLst>
              <a:ext uri="{FF2B5EF4-FFF2-40B4-BE49-F238E27FC236}">
                <a16:creationId xmlns:a16="http://schemas.microsoft.com/office/drawing/2014/main" id="{9336816A-7520-42BF-9ED1-5750E29F9B15}"/>
              </a:ext>
            </a:extLst>
          </p:cNvPr>
          <p:cNvSpPr/>
          <p:nvPr/>
        </p:nvSpPr>
        <p:spPr>
          <a:xfrm>
            <a:off x="0" y="206415"/>
            <a:ext cx="9154181" cy="619272"/>
          </a:xfrm>
          <a:prstGeom prst="rect">
            <a:avLst/>
          </a:prstGeom>
        </p:spPr>
        <p:txBody>
          <a:bodyPr wrap="square">
            <a:spAutoFit/>
          </a:bodyPr>
          <a:lstStyle/>
          <a:p>
            <a:pPr marL="450215" indent="-450215" algn="ctr">
              <a:lnSpc>
                <a:spcPct val="107000"/>
              </a:lnSpc>
              <a:spcAft>
                <a:spcPts val="0"/>
              </a:spcAft>
            </a:pPr>
            <a:r>
              <a:rPr lang="en-GB" sz="3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Promoting the voice of the child or young person  </a:t>
            </a:r>
          </a:p>
        </p:txBody>
      </p:sp>
      <p:sp>
        <p:nvSpPr>
          <p:cNvPr id="9" name="Rectangle 8">
            <a:extLst>
              <a:ext uri="{FF2B5EF4-FFF2-40B4-BE49-F238E27FC236}">
                <a16:creationId xmlns:a16="http://schemas.microsoft.com/office/drawing/2014/main" id="{55D4054E-414A-4FF8-8B7C-3AE00E69161A}"/>
              </a:ext>
            </a:extLst>
          </p:cNvPr>
          <p:cNvSpPr/>
          <p:nvPr/>
        </p:nvSpPr>
        <p:spPr>
          <a:xfrm>
            <a:off x="6189822" y="2463945"/>
            <a:ext cx="3008671" cy="2308324"/>
          </a:xfrm>
          <a:prstGeom prst="rect">
            <a:avLst/>
          </a:prstGeom>
        </p:spPr>
        <p:txBody>
          <a:bodyPr wrap="square">
            <a:spAutoFit/>
          </a:bodyPr>
          <a:lstStyle/>
          <a:p>
            <a:r>
              <a:rPr lang="en-GB" sz="1600" b="1" dirty="0">
                <a:solidFill>
                  <a:srgbClr val="7030A0"/>
                </a:solidFill>
              </a:rPr>
              <a:t>Focus on:</a:t>
            </a:r>
          </a:p>
          <a:p>
            <a:pPr marL="285750" indent="-285750">
              <a:buFont typeface="Arial" panose="020B0604020202020204" pitchFamily="34" charset="0"/>
              <a:buChar char="•"/>
            </a:pPr>
            <a:r>
              <a:rPr lang="en-GB" sz="1600" b="1" dirty="0">
                <a:solidFill>
                  <a:srgbClr val="7030A0"/>
                </a:solidFill>
              </a:rPr>
              <a:t>The ‘GOLDEN THREAD’ linking aspirations, needs and provision.</a:t>
            </a:r>
          </a:p>
          <a:p>
            <a:pPr marL="285750" indent="-285750">
              <a:buFont typeface="Arial" panose="020B0604020202020204" pitchFamily="34" charset="0"/>
              <a:buChar char="•"/>
            </a:pPr>
            <a:r>
              <a:rPr lang="en-GB" sz="1600" b="1" dirty="0">
                <a:solidFill>
                  <a:srgbClr val="7030A0"/>
                </a:solidFill>
              </a:rPr>
              <a:t>How does the child/ YP manage at school?</a:t>
            </a:r>
          </a:p>
          <a:p>
            <a:pPr marL="285750" indent="-285750">
              <a:buFont typeface="Arial" panose="020B0604020202020204" pitchFamily="34" charset="0"/>
              <a:buChar char="•"/>
            </a:pPr>
            <a:r>
              <a:rPr lang="en-GB" sz="1600" b="1" dirty="0">
                <a:solidFill>
                  <a:srgbClr val="7030A0"/>
                </a:solidFill>
              </a:rPr>
              <a:t>If the child is non-verbal what are their likes and dislikes?</a:t>
            </a:r>
          </a:p>
          <a:p>
            <a:endParaRPr lang="en-GB" sz="1600" b="1" dirty="0">
              <a:solidFill>
                <a:srgbClr val="7030A0"/>
              </a:solidFill>
            </a:endParaRPr>
          </a:p>
        </p:txBody>
      </p:sp>
    </p:spTree>
    <p:extLst>
      <p:ext uri="{BB962C8B-B14F-4D97-AF65-F5344CB8AC3E}">
        <p14:creationId xmlns:p14="http://schemas.microsoft.com/office/powerpoint/2010/main" val="410256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39858" y="1683756"/>
            <a:ext cx="2336449" cy="2396359"/>
          </a:xfrm>
        </p:spPr>
        <p:txBody>
          <a:bodyPr anchor="b">
            <a:normAutofit/>
          </a:bodyPr>
          <a:lstStyle/>
          <a:p>
            <a:pPr algn="r">
              <a:lnSpc>
                <a:spcPct val="90000"/>
              </a:lnSpc>
            </a:pPr>
            <a:r>
              <a:rPr lang="en-GB" sz="3200" b="1">
                <a:solidFill>
                  <a:srgbClr val="FFFFFF"/>
                </a:solidFill>
                <a:latin typeface="Arial" panose="020B0604020202020204" pitchFamily="34" charset="0"/>
                <a:ea typeface="Calibri" panose="020F0502020204030204" pitchFamily="34" charset="0"/>
                <a:cs typeface="Arial" panose="020B0604020202020204" pitchFamily="34" charset="0"/>
              </a:rPr>
              <a:t/>
            </a:r>
            <a:br>
              <a:rPr lang="en-GB" sz="3200" b="1">
                <a:solidFill>
                  <a:srgbClr val="FFFFFF"/>
                </a:solidFill>
                <a:latin typeface="Arial" panose="020B0604020202020204" pitchFamily="34" charset="0"/>
                <a:ea typeface="Calibri" panose="020F0502020204030204" pitchFamily="34" charset="0"/>
                <a:cs typeface="Arial" panose="020B0604020202020204" pitchFamily="34" charset="0"/>
              </a:rPr>
            </a:br>
            <a:r>
              <a:rPr lang="en-GB" sz="3200" b="1">
                <a:solidFill>
                  <a:srgbClr val="FFFFFF"/>
                </a:solidFill>
                <a:ea typeface="Calibri" panose="020F0502020204030204" pitchFamily="34" charset="0"/>
                <a:cs typeface="Arial" panose="020B0604020202020204" pitchFamily="34" charset="0"/>
              </a:rPr>
              <a:t>Describing Health Needs</a:t>
            </a:r>
            <a:br>
              <a:rPr lang="en-GB" sz="3200" b="1">
                <a:solidFill>
                  <a:srgbClr val="FFFFFF"/>
                </a:solidFill>
                <a:ea typeface="Calibri" panose="020F0502020204030204" pitchFamily="34" charset="0"/>
                <a:cs typeface="Arial" panose="020B0604020202020204" pitchFamily="34" charset="0"/>
              </a:rPr>
            </a:br>
            <a:endParaRPr lang="en-GB" sz="3200">
              <a:solidFill>
                <a:srgbClr val="FFFFFF"/>
              </a:solidFill>
            </a:endParaRPr>
          </a:p>
        </p:txBody>
      </p:sp>
      <p:graphicFrame>
        <p:nvGraphicFramePr>
          <p:cNvPr id="7" name="Content Placeholder 3">
            <a:extLst>
              <a:ext uri="{FF2B5EF4-FFF2-40B4-BE49-F238E27FC236}">
                <a16:creationId xmlns:a16="http://schemas.microsoft.com/office/drawing/2014/main" id="{969CA67A-F698-7179-778D-ADE9B4F32807}"/>
              </a:ext>
            </a:extLst>
          </p:cNvPr>
          <p:cNvGraphicFramePr>
            <a:graphicFrameLocks noGrp="1"/>
          </p:cNvGraphicFramePr>
          <p:nvPr>
            <p:ph idx="1"/>
            <p:extLst>
              <p:ext uri="{D42A27DB-BD31-4B8C-83A1-F6EECF244321}">
                <p14:modId xmlns:p14="http://schemas.microsoft.com/office/powerpoint/2010/main" val="37654397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9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500" b="1">
                <a:solidFill>
                  <a:srgbClr val="FFFFFF"/>
                </a:solidFill>
              </a:rPr>
              <a:t>Outcomes</a:t>
            </a:r>
          </a:p>
        </p:txBody>
      </p:sp>
      <p:graphicFrame>
        <p:nvGraphicFramePr>
          <p:cNvPr id="6" name="Content Placeholder 2">
            <a:extLst>
              <a:ext uri="{FF2B5EF4-FFF2-40B4-BE49-F238E27FC236}">
                <a16:creationId xmlns:a16="http://schemas.microsoft.com/office/drawing/2014/main" id="{24C0DEC2-FA2B-1D05-DB80-2CFB1B6A436E}"/>
              </a:ext>
            </a:extLst>
          </p:cNvPr>
          <p:cNvGraphicFramePr>
            <a:graphicFrameLocks noGrp="1"/>
          </p:cNvGraphicFramePr>
          <p:nvPr>
            <p:ph idx="1"/>
            <p:extLst>
              <p:ext uri="{D42A27DB-BD31-4B8C-83A1-F6EECF244321}">
                <p14:modId xmlns:p14="http://schemas.microsoft.com/office/powerpoint/2010/main" val="34969007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91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FCE5B6-C1F4-42C3-B15A-3063899BC874}"/>
              </a:ext>
            </a:extLst>
          </p:cNvPr>
          <p:cNvPicPr>
            <a:picLocks noGrp="1" noChangeAspect="1"/>
          </p:cNvPicPr>
          <p:nvPr>
            <p:ph idx="1"/>
          </p:nvPr>
        </p:nvPicPr>
        <p:blipFill>
          <a:blip r:embed="rId2"/>
          <a:stretch>
            <a:fillRect/>
          </a:stretch>
        </p:blipFill>
        <p:spPr>
          <a:xfrm>
            <a:off x="609600" y="457200"/>
            <a:ext cx="7924800" cy="5943600"/>
          </a:xfrm>
          <a:prstGeom prst="rect">
            <a:avLst/>
          </a:prstGeom>
        </p:spPr>
      </p:pic>
    </p:spTree>
    <p:extLst>
      <p:ext uri="{BB962C8B-B14F-4D97-AF65-F5344CB8AC3E}">
        <p14:creationId xmlns:p14="http://schemas.microsoft.com/office/powerpoint/2010/main" val="345007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583616"/>
            <a:ext cx="2791605" cy="5520579"/>
          </a:xfrm>
        </p:spPr>
        <p:txBody>
          <a:bodyPr>
            <a:normAutofit/>
          </a:bodyPr>
          <a:lstStyle/>
          <a:p>
            <a:r>
              <a:rPr lang="en-GB" b="1">
                <a:solidFill>
                  <a:srgbClr val="FFFFFF"/>
                </a:solidFill>
              </a:rPr>
              <a:t>Example Outcome </a:t>
            </a:r>
            <a:r>
              <a:rPr lang="en-GB">
                <a:solidFill>
                  <a:srgbClr val="FFFFFF"/>
                </a:solidFill>
              </a:rPr>
              <a:t> </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CFB067A-2E5E-052E-2021-8E3D99BF609F}"/>
              </a:ext>
            </a:extLst>
          </p:cNvPr>
          <p:cNvGraphicFramePr>
            <a:graphicFrameLocks noGrp="1"/>
          </p:cNvGraphicFramePr>
          <p:nvPr>
            <p:ph idx="1"/>
            <p:extLst>
              <p:ext uri="{D42A27DB-BD31-4B8C-83A1-F6EECF244321}">
                <p14:modId xmlns:p14="http://schemas.microsoft.com/office/powerpoint/2010/main" val="1021294740"/>
              </p:ext>
            </p:extLst>
          </p:nvPr>
        </p:nvGraphicFramePr>
        <p:xfrm>
          <a:off x="3700462" y="584200"/>
          <a:ext cx="4945856"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96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500" b="1">
                <a:solidFill>
                  <a:srgbClr val="FFFFFF"/>
                </a:solidFill>
              </a:rPr>
              <a:t>Co-Produced</a:t>
            </a:r>
            <a:r>
              <a:rPr lang="en-GB" sz="3500">
                <a:solidFill>
                  <a:srgbClr val="FFFFFF"/>
                </a:solidFill>
              </a:rPr>
              <a:t> </a:t>
            </a:r>
            <a:r>
              <a:rPr lang="en-GB" sz="3500" b="1">
                <a:solidFill>
                  <a:srgbClr val="FFFFFF"/>
                </a:solidFill>
              </a:rPr>
              <a:t>Outcomes</a:t>
            </a:r>
            <a:r>
              <a:rPr lang="en-GB" sz="3500">
                <a:solidFill>
                  <a:srgbClr val="FFFFFF"/>
                </a:solidFill>
              </a:rPr>
              <a:t>  </a:t>
            </a:r>
          </a:p>
        </p:txBody>
      </p:sp>
      <p:graphicFrame>
        <p:nvGraphicFramePr>
          <p:cNvPr id="5" name="Content Placeholder 2">
            <a:extLst>
              <a:ext uri="{FF2B5EF4-FFF2-40B4-BE49-F238E27FC236}">
                <a16:creationId xmlns:a16="http://schemas.microsoft.com/office/drawing/2014/main" id="{1849F150-4303-92FC-D124-9E03195290E6}"/>
              </a:ext>
            </a:extLst>
          </p:cNvPr>
          <p:cNvGraphicFramePr>
            <a:graphicFrameLocks noGrp="1"/>
          </p:cNvGraphicFramePr>
          <p:nvPr>
            <p:ph idx="1"/>
            <p:extLst>
              <p:ext uri="{D42A27DB-BD31-4B8C-83A1-F6EECF244321}">
                <p14:modId xmlns:p14="http://schemas.microsoft.com/office/powerpoint/2010/main" val="45171222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58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GB" sz="3500" b="1">
                <a:solidFill>
                  <a:srgbClr val="FFFFFF"/>
                </a:solidFill>
              </a:rPr>
              <a:t>Provision</a:t>
            </a:r>
          </a:p>
        </p:txBody>
      </p:sp>
      <p:sp>
        <p:nvSpPr>
          <p:cNvPr id="3" name="Content Placeholder 2"/>
          <p:cNvSpPr>
            <a:spLocks noGrp="1"/>
          </p:cNvSpPr>
          <p:nvPr>
            <p:ph idx="1"/>
          </p:nvPr>
        </p:nvSpPr>
        <p:spPr>
          <a:xfrm>
            <a:off x="3607694" y="649480"/>
            <a:ext cx="4916510" cy="5546047"/>
          </a:xfrm>
        </p:spPr>
        <p:txBody>
          <a:bodyPr anchor="ctr">
            <a:normAutofit/>
          </a:bodyPr>
          <a:lstStyle/>
          <a:p>
            <a:pPr marL="0" indent="0">
              <a:buNone/>
            </a:pPr>
            <a:r>
              <a:rPr lang="en-GB" sz="1700" b="1"/>
              <a:t>Health Provision </a:t>
            </a:r>
            <a:r>
              <a:rPr lang="en-GB" sz="1700"/>
              <a:t>should meet the </a:t>
            </a:r>
            <a:r>
              <a:rPr lang="en-GB" sz="1700" b="1"/>
              <a:t>Health Needs </a:t>
            </a:r>
            <a:r>
              <a:rPr lang="en-GB" sz="1700"/>
              <a:t>identified in Section C and clearly show how it will support the </a:t>
            </a:r>
            <a:r>
              <a:rPr lang="en-GB" sz="1700" b="1"/>
              <a:t>Outcomes</a:t>
            </a:r>
            <a:r>
              <a:rPr lang="en-GB" sz="1700"/>
              <a:t> sought in Section E  (including those secured through Personal (Health) Budgets).  Provision that ‘</a:t>
            </a:r>
            <a:r>
              <a:rPr lang="en-GB" sz="1700" b="1"/>
              <a:t>educates or trains</a:t>
            </a:r>
            <a:r>
              <a:rPr lang="en-GB" sz="1700"/>
              <a:t>’ must be in Section F, </a:t>
            </a:r>
          </a:p>
          <a:p>
            <a:pPr marL="0" indent="0">
              <a:buNone/>
            </a:pPr>
            <a:endParaRPr lang="en-GB" sz="1700" b="1"/>
          </a:p>
          <a:p>
            <a:pPr marL="0" indent="0">
              <a:buNone/>
            </a:pPr>
            <a:r>
              <a:rPr lang="en-GB" sz="1700" b="1"/>
              <a:t>Provisions</a:t>
            </a:r>
            <a:r>
              <a:rPr lang="en-GB" sz="1700"/>
              <a:t> should be detailed, specific and quantified – </a:t>
            </a:r>
          </a:p>
          <a:p>
            <a:r>
              <a:rPr lang="en-GB" sz="1700"/>
              <a:t>What?</a:t>
            </a:r>
          </a:p>
          <a:p>
            <a:r>
              <a:rPr lang="en-GB" sz="1700"/>
              <a:t>Who is going to do it, what skills or training they need?</a:t>
            </a:r>
          </a:p>
          <a:p>
            <a:r>
              <a:rPr lang="en-GB" sz="1700"/>
              <a:t>How often?</a:t>
            </a:r>
          </a:p>
          <a:p>
            <a:r>
              <a:rPr lang="en-GB" sz="1700"/>
              <a:t>When will it be reviewed?</a:t>
            </a:r>
          </a:p>
          <a:p>
            <a:endParaRPr lang="en-GB" sz="1700"/>
          </a:p>
          <a:p>
            <a:endParaRPr lang="en-GB" sz="1700"/>
          </a:p>
        </p:txBody>
      </p:sp>
    </p:spTree>
    <p:extLst>
      <p:ext uri="{BB962C8B-B14F-4D97-AF65-F5344CB8AC3E}">
        <p14:creationId xmlns:p14="http://schemas.microsoft.com/office/powerpoint/2010/main" val="2083323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GB" sz="3300" b="1">
                <a:solidFill>
                  <a:srgbClr val="FFFFFF"/>
                </a:solidFill>
              </a:rPr>
              <a:t>Example Provision:</a:t>
            </a:r>
            <a:endParaRPr lang="en-GB" sz="330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815964-144F-8D91-DCC2-0CF47E9903EF}"/>
              </a:ext>
            </a:extLst>
          </p:cNvPr>
          <p:cNvGraphicFramePr>
            <a:graphicFrameLocks noGrp="1"/>
          </p:cNvGraphicFramePr>
          <p:nvPr>
            <p:ph idx="1"/>
            <p:extLst>
              <p:ext uri="{D42A27DB-BD31-4B8C-83A1-F6EECF244321}">
                <p14:modId xmlns:p14="http://schemas.microsoft.com/office/powerpoint/2010/main" val="4059684566"/>
              </p:ext>
            </p:extLst>
          </p:nvPr>
        </p:nvGraphicFramePr>
        <p:xfrm>
          <a:off x="3284934" y="687388"/>
          <a:ext cx="5278041"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758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51DAEE-4837-42BF-8592-A38BC2EDAA08}"/>
              </a:ext>
            </a:extLst>
          </p:cNvPr>
          <p:cNvSpPr/>
          <p:nvPr/>
        </p:nvSpPr>
        <p:spPr>
          <a:xfrm>
            <a:off x="284657" y="190389"/>
            <a:ext cx="8425543" cy="750975"/>
          </a:xfrm>
          <a:prstGeom prst="rect">
            <a:avLst/>
          </a:prstGeom>
        </p:spPr>
        <p:txBody>
          <a:bodyPr wrap="square">
            <a:spAutoFit/>
          </a:bodyPr>
          <a:lstStyle/>
          <a:p>
            <a:pPr marL="450215" indent="-450215" algn="ctr">
              <a:lnSpc>
                <a:spcPct val="107000"/>
              </a:lnSpc>
              <a:spcAft>
                <a:spcPts val="0"/>
              </a:spcAft>
            </a:pPr>
            <a:r>
              <a:rPr lang="en-GB" sz="4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Preparing for adult (PFA) outcomes</a:t>
            </a:r>
          </a:p>
        </p:txBody>
      </p:sp>
      <p:pic>
        <p:nvPicPr>
          <p:cNvPr id="3" name="Picture 2" descr="A screenshot of a social media post&#10;&#10;Description automatically generated">
            <a:extLst>
              <a:ext uri="{FF2B5EF4-FFF2-40B4-BE49-F238E27FC236}">
                <a16:creationId xmlns:a16="http://schemas.microsoft.com/office/drawing/2014/main" id="{CD23D5F1-BB98-4BF4-8C5A-F295E93839A7}"/>
              </a:ext>
            </a:extLst>
          </p:cNvPr>
          <p:cNvPicPr>
            <a:picLocks noChangeAspect="1"/>
          </p:cNvPicPr>
          <p:nvPr/>
        </p:nvPicPr>
        <p:blipFill rotWithShape="1">
          <a:blip r:embed="rId2">
            <a:extLst>
              <a:ext uri="{28A0092B-C50C-407E-A947-70E740481C1C}">
                <a14:useLocalDpi xmlns:a14="http://schemas.microsoft.com/office/drawing/2010/main" val="0"/>
              </a:ext>
            </a:extLst>
          </a:blip>
          <a:srcRect l="18788" t="15666" r="19269" b="8453"/>
          <a:stretch/>
        </p:blipFill>
        <p:spPr>
          <a:xfrm>
            <a:off x="1201919" y="866943"/>
            <a:ext cx="6313601" cy="5800669"/>
          </a:xfrm>
          <a:prstGeom prst="rect">
            <a:avLst/>
          </a:prstGeom>
        </p:spPr>
      </p:pic>
      <p:sp>
        <p:nvSpPr>
          <p:cNvPr id="5" name="Oval 4">
            <a:hlinkClick r:id="rId3" action="ppaction://hlinksldjump"/>
            <a:extLst>
              <a:ext uri="{FF2B5EF4-FFF2-40B4-BE49-F238E27FC236}">
                <a16:creationId xmlns:a16="http://schemas.microsoft.com/office/drawing/2014/main" id="{5E089C3A-EB3C-46DB-973F-E62EE235D5E8}"/>
              </a:ext>
            </a:extLst>
          </p:cNvPr>
          <p:cNvSpPr/>
          <p:nvPr/>
        </p:nvSpPr>
        <p:spPr>
          <a:xfrm>
            <a:off x="8468633" y="5744828"/>
            <a:ext cx="356348" cy="4751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180776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3D13C-08C1-021B-3D29-809DAEE98483}"/>
              </a:ext>
            </a:extLst>
          </p:cNvPr>
          <p:cNvSpPr>
            <a:spLocks noGrp="1"/>
          </p:cNvSpPr>
          <p:nvPr>
            <p:ph type="title"/>
          </p:nvPr>
        </p:nvSpPr>
        <p:spPr>
          <a:xfrm>
            <a:off x="429369" y="238539"/>
            <a:ext cx="8263890" cy="1434415"/>
          </a:xfrm>
        </p:spPr>
        <p:txBody>
          <a:bodyPr anchor="b">
            <a:normAutofit/>
          </a:bodyPr>
          <a:lstStyle/>
          <a:p>
            <a:pPr>
              <a:lnSpc>
                <a:spcPct val="90000"/>
              </a:lnSpc>
            </a:pPr>
            <a:r>
              <a:rPr lang="en-GB" sz="3600" b="1">
                <a:latin typeface="Calibri" panose="020F0502020204030204" pitchFamily="34" charset="0"/>
                <a:ea typeface="Calibri" panose="020F0502020204030204" pitchFamily="34" charset="0"/>
                <a:cs typeface="Times New Roman" panose="02020603050405020304" pitchFamily="18" charset="0"/>
              </a:rPr>
              <a:t>Annual Learning Disability Health Checks</a:t>
            </a:r>
            <a:br>
              <a:rPr lang="en-GB" sz="3600" b="1">
                <a:latin typeface="Calibri" panose="020F0502020204030204" pitchFamily="34" charset="0"/>
                <a:ea typeface="Calibri" panose="020F0502020204030204" pitchFamily="34" charset="0"/>
                <a:cs typeface="Times New Roman" panose="02020603050405020304" pitchFamily="18" charset="0"/>
              </a:rPr>
            </a:br>
            <a:endParaRPr lang="en-GB" sz="3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001293-AEE8-05C6-D9FD-5ABB0A64E775}"/>
              </a:ext>
            </a:extLst>
          </p:cNvPr>
          <p:cNvSpPr>
            <a:spLocks noGrp="1"/>
          </p:cNvSpPr>
          <p:nvPr>
            <p:ph idx="1"/>
          </p:nvPr>
        </p:nvSpPr>
        <p:spPr>
          <a:xfrm>
            <a:off x="429369" y="2071316"/>
            <a:ext cx="5035164" cy="4119172"/>
          </a:xfrm>
        </p:spPr>
        <p:txBody>
          <a:bodyPr anchor="t">
            <a:normAutofit/>
          </a:bodyPr>
          <a:lstStyle/>
          <a:p>
            <a:pPr marL="0" indent="0">
              <a:lnSpc>
                <a:spcPct val="90000"/>
              </a:lnSpc>
              <a:buNone/>
            </a:pPr>
            <a:r>
              <a:rPr lang="en-GB" sz="1000" dirty="0"/>
              <a:t>The check is offered/ available to young people aged 14 years and over who are on the GP Learning Disability register. </a:t>
            </a:r>
          </a:p>
          <a:p>
            <a:pPr marL="0" indent="0">
              <a:lnSpc>
                <a:spcPct val="90000"/>
              </a:lnSpc>
              <a:buNone/>
            </a:pPr>
            <a:endParaRPr lang="en-GB" sz="1000" dirty="0"/>
          </a:p>
          <a:p>
            <a:pPr marL="0" indent="0">
              <a:lnSpc>
                <a:spcPct val="90000"/>
              </a:lnSpc>
              <a:buNone/>
            </a:pPr>
            <a:r>
              <a:rPr lang="en-GB" sz="1000" dirty="0"/>
              <a:t>The checks were initiated as children/ young people with a Learning Disability can sometimes have difficulty in recognising they are unwell and find it a challenge to verbalise this to others. This affects in turn their health outcomes in the future. (NHS England)</a:t>
            </a:r>
          </a:p>
          <a:p>
            <a:pPr marL="0" indent="0">
              <a:lnSpc>
                <a:spcPct val="90000"/>
              </a:lnSpc>
              <a:buNone/>
            </a:pPr>
            <a:endParaRPr lang="en-GB" sz="1000" dirty="0"/>
          </a:p>
          <a:p>
            <a:pPr marL="0" indent="0">
              <a:lnSpc>
                <a:spcPct val="90000"/>
              </a:lnSpc>
              <a:buNone/>
            </a:pPr>
            <a:r>
              <a:rPr lang="en-GB" sz="1000" dirty="0"/>
              <a:t>The NHS Long Term Plan set an ambition that by 2023/24, at least 75% of people aged 14 or over with a learning disability will have had an annual health check. </a:t>
            </a:r>
          </a:p>
          <a:p>
            <a:pPr marL="0" indent="0">
              <a:lnSpc>
                <a:spcPct val="90000"/>
              </a:lnSpc>
              <a:buNone/>
            </a:pPr>
            <a:endParaRPr lang="en-GB" sz="1000" dirty="0"/>
          </a:p>
          <a:p>
            <a:pPr marL="0" indent="0">
              <a:lnSpc>
                <a:spcPct val="90000"/>
              </a:lnSpc>
              <a:buNone/>
            </a:pPr>
            <a:r>
              <a:rPr lang="en-GB" sz="1000" dirty="0"/>
              <a:t>Recent BLMK data indicates that only 20.82% of YP aged 14-25 years have accessed the checks in 2023/24.</a:t>
            </a:r>
          </a:p>
          <a:p>
            <a:pPr marL="0" indent="0">
              <a:lnSpc>
                <a:spcPct val="90000"/>
              </a:lnSpc>
              <a:buNone/>
            </a:pPr>
            <a:endParaRPr lang="en-GB" sz="1000" dirty="0"/>
          </a:p>
          <a:p>
            <a:pPr marL="0" indent="0">
              <a:lnSpc>
                <a:spcPct val="90000"/>
              </a:lnSpc>
              <a:buNone/>
            </a:pPr>
            <a:r>
              <a:rPr lang="en-GB" sz="1000" dirty="0"/>
              <a:t>What are the aims of the Learning Disability Annual Health Check? </a:t>
            </a:r>
          </a:p>
          <a:p>
            <a:pPr>
              <a:lnSpc>
                <a:spcPct val="90000"/>
              </a:lnSpc>
            </a:pPr>
            <a:r>
              <a:rPr lang="en-GB" sz="1000" dirty="0"/>
              <a:t>Give the child/ young person and their family an opportunity to speak to their doctors/GP about their concerns and worries. </a:t>
            </a:r>
          </a:p>
          <a:p>
            <a:pPr>
              <a:lnSpc>
                <a:spcPct val="90000"/>
              </a:lnSpc>
            </a:pPr>
            <a:r>
              <a:rPr lang="en-GB" sz="1000" dirty="0"/>
              <a:t>Better health through identifying problems earlier. </a:t>
            </a:r>
          </a:p>
          <a:p>
            <a:pPr>
              <a:lnSpc>
                <a:spcPct val="90000"/>
              </a:lnSpc>
            </a:pPr>
            <a:r>
              <a:rPr lang="en-GB" sz="1000" dirty="0"/>
              <a:t>Young person and family can get used to visiting their GP practice. </a:t>
            </a:r>
          </a:p>
          <a:p>
            <a:pPr>
              <a:lnSpc>
                <a:spcPct val="90000"/>
              </a:lnSpc>
            </a:pPr>
            <a:r>
              <a:rPr lang="en-GB" sz="1000" dirty="0"/>
              <a:t>Completion of a GP Heath Action Plan. </a:t>
            </a:r>
          </a:p>
          <a:p>
            <a:pPr>
              <a:lnSpc>
                <a:spcPct val="90000"/>
              </a:lnSpc>
            </a:pPr>
            <a:endParaRPr lang="en-GB" sz="1000" dirty="0"/>
          </a:p>
          <a:p>
            <a:pPr marL="0" indent="0">
              <a:lnSpc>
                <a:spcPct val="90000"/>
              </a:lnSpc>
              <a:buNone/>
            </a:pPr>
            <a:r>
              <a:rPr lang="en-GB" sz="1000" u="sng"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https://www.england.nhs.uk/learning-disabilities/improving-health/annual-health-checks/#:~:text=People%20with%20a%20learning%20disability%20can%20sometimes%20find%20it%20hard,going%20to%20visit%20the%20doctor</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90000"/>
              </a:lnSpc>
              <a:buNone/>
            </a:pPr>
            <a:endParaRPr lang="en-GB" sz="1000" dirty="0"/>
          </a:p>
          <a:p>
            <a:pPr>
              <a:lnSpc>
                <a:spcPct val="90000"/>
              </a:lnSpc>
            </a:pPr>
            <a:endParaRPr lang="en-GB" sz="1000" dirty="0"/>
          </a:p>
        </p:txBody>
      </p:sp>
      <p:pic>
        <p:nvPicPr>
          <p:cNvPr id="4" name="Picture 3">
            <a:extLst>
              <a:ext uri="{FF2B5EF4-FFF2-40B4-BE49-F238E27FC236}">
                <a16:creationId xmlns:a16="http://schemas.microsoft.com/office/drawing/2014/main" id="{662BF501-3A47-9C5D-94FD-408F69FEFE25}"/>
              </a:ext>
            </a:extLst>
          </p:cNvPr>
          <p:cNvPicPr>
            <a:picLocks noChangeAspect="1"/>
          </p:cNvPicPr>
          <p:nvPr/>
        </p:nvPicPr>
        <p:blipFill rotWithShape="1">
          <a:blip r:embed="rId3">
            <a:extLst>
              <a:ext uri="{28A0092B-C50C-407E-A947-70E740481C1C}">
                <a14:useLocalDpi xmlns:a14="http://schemas.microsoft.com/office/drawing/2010/main" val="0"/>
              </a:ext>
            </a:extLst>
          </a:blip>
          <a:srcRect r="27844" b="-3"/>
          <a:stretch/>
        </p:blipFill>
        <p:spPr bwMode="auto">
          <a:xfrm>
            <a:off x="5756743" y="2093976"/>
            <a:ext cx="2955798" cy="4096512"/>
          </a:xfrm>
          <a:prstGeom prst="rect">
            <a:avLst/>
          </a:prstGeom>
          <a:noFill/>
        </p:spPr>
      </p:pic>
    </p:spTree>
    <p:extLst>
      <p:ext uri="{BB962C8B-B14F-4D97-AF65-F5344CB8AC3E}">
        <p14:creationId xmlns:p14="http://schemas.microsoft.com/office/powerpoint/2010/main" val="131033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Facts and Figures – SEND data for 22/23</a:t>
            </a:r>
          </a:p>
        </p:txBody>
      </p:sp>
      <p:graphicFrame>
        <p:nvGraphicFramePr>
          <p:cNvPr id="5" name="Content Placeholder 2">
            <a:extLst>
              <a:ext uri="{FF2B5EF4-FFF2-40B4-BE49-F238E27FC236}">
                <a16:creationId xmlns:a16="http://schemas.microsoft.com/office/drawing/2014/main" id="{30785357-23B3-64FB-BC43-60B6917E82ED}"/>
              </a:ext>
            </a:extLst>
          </p:cNvPr>
          <p:cNvGraphicFramePr>
            <a:graphicFrameLocks noGrp="1"/>
          </p:cNvGraphicFramePr>
          <p:nvPr>
            <p:ph idx="1"/>
            <p:extLst>
              <p:ext uri="{D42A27DB-BD31-4B8C-83A1-F6EECF244321}">
                <p14:modId xmlns:p14="http://schemas.microsoft.com/office/powerpoint/2010/main" val="416873390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730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51DAEE-4837-42BF-8592-A38BC2EDAA08}"/>
              </a:ext>
            </a:extLst>
          </p:cNvPr>
          <p:cNvSpPr/>
          <p:nvPr/>
        </p:nvSpPr>
        <p:spPr>
          <a:xfrm>
            <a:off x="350041" y="586855"/>
            <a:ext cx="2401025" cy="3387497"/>
          </a:xfrm>
          <a:prstGeom prst="rect">
            <a:avLst/>
          </a:prstGeom>
        </p:spPr>
        <p:txBody>
          <a:bodyPr vert="horz" lIns="91440" tIns="45720" rIns="91440" bIns="45720" rtlCol="0" anchor="b">
            <a:normAutofit/>
          </a:bodyPr>
          <a:lstStyle/>
          <a:p>
            <a:pPr marL="450215" indent="-450215" algn="r">
              <a:lnSpc>
                <a:spcPct val="90000"/>
              </a:lnSpc>
              <a:spcBef>
                <a:spcPct val="0"/>
              </a:spcBef>
              <a:spcAft>
                <a:spcPts val="600"/>
              </a:spcAft>
            </a:pPr>
            <a:r>
              <a:rPr lang="en-US" sz="3500" b="1" kern="1200">
                <a:solidFill>
                  <a:srgbClr val="FFFFFF"/>
                </a:solidFill>
                <a:latin typeface="+mj-lt"/>
                <a:ea typeface="+mj-ea"/>
                <a:cs typeface="+mj-cs"/>
              </a:rPr>
              <a:t>Review of an EHC Plan</a:t>
            </a:r>
          </a:p>
        </p:txBody>
      </p:sp>
      <p:sp>
        <p:nvSpPr>
          <p:cNvPr id="2" name="Rectangle 1">
            <a:extLst>
              <a:ext uri="{FF2B5EF4-FFF2-40B4-BE49-F238E27FC236}">
                <a16:creationId xmlns:a16="http://schemas.microsoft.com/office/drawing/2014/main" id="{361DCE0B-000C-419B-80EB-C85F44230F43}"/>
              </a:ext>
            </a:extLst>
          </p:cNvPr>
          <p:cNvSpPr/>
          <p:nvPr/>
        </p:nvSpPr>
        <p:spPr>
          <a:xfrm>
            <a:off x="3607694" y="649480"/>
            <a:ext cx="4916510" cy="5546047"/>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700"/>
              <a:t>EHC plans should be used to actively monitor children and young people’s progress towards their outcomes and longer term aspirations.</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Reviews should focus on a child’s or young person’s progress towards achieving outcomes specified in the EHC plan.</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EHC’s should be reviewed minimally every 12 months.</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The first review must be held within 12 months of the date when the initial EHC Plan was issued, and then within 12 months of any previous review.</a:t>
            </a:r>
          </a:p>
          <a:p>
            <a:pPr marL="342900"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a:t>Professionals across education, health and Social Care must co-operate with local authorities during reviews</a:t>
            </a:r>
          </a:p>
        </p:txBody>
      </p:sp>
    </p:spTree>
    <p:extLst>
      <p:ext uri="{BB962C8B-B14F-4D97-AF65-F5344CB8AC3E}">
        <p14:creationId xmlns:p14="http://schemas.microsoft.com/office/powerpoint/2010/main" val="1174405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200" b="1">
                <a:solidFill>
                  <a:srgbClr val="FFFFFF"/>
                </a:solidFill>
                <a:latin typeface="Calibri" panose="020F0502020204030204" pitchFamily="34" charset="0"/>
                <a:ea typeface="Calibri" panose="020F0502020204030204" pitchFamily="34" charset="0"/>
                <a:cs typeface="Times New Roman" panose="02020603050405020304" pitchFamily="18" charset="0"/>
              </a:rPr>
              <a:t>What should good Health Advice Include </a:t>
            </a:r>
            <a:endParaRPr lang="en-GB" sz="3200">
              <a:solidFill>
                <a:srgbClr val="FFFFFF"/>
              </a:solidFill>
            </a:endParaRPr>
          </a:p>
        </p:txBody>
      </p:sp>
      <p:graphicFrame>
        <p:nvGraphicFramePr>
          <p:cNvPr id="5" name="Content Placeholder 2">
            <a:extLst>
              <a:ext uri="{FF2B5EF4-FFF2-40B4-BE49-F238E27FC236}">
                <a16:creationId xmlns:a16="http://schemas.microsoft.com/office/drawing/2014/main" id="{DD353A35-5E64-18F5-917A-9626C62CFEF2}"/>
              </a:ext>
            </a:extLst>
          </p:cNvPr>
          <p:cNvGraphicFramePr>
            <a:graphicFrameLocks noGrp="1"/>
          </p:cNvGraphicFramePr>
          <p:nvPr>
            <p:ph idx="1"/>
            <p:extLst>
              <p:ext uri="{D42A27DB-BD31-4B8C-83A1-F6EECF244321}">
                <p14:modId xmlns:p14="http://schemas.microsoft.com/office/powerpoint/2010/main" val="54827907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87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GB" sz="3500" b="1" dirty="0">
                <a:solidFill>
                  <a:srgbClr val="FFFFFF"/>
                </a:solidFill>
                <a:latin typeface="Calibri" panose="020F0502020204030204" pitchFamily="34" charset="0"/>
                <a:cs typeface="Times New Roman" panose="02020603050405020304" pitchFamily="18" charset="0"/>
              </a:rPr>
              <a:t>Check your advice – consider using the audit tool as a guide ? </a:t>
            </a:r>
            <a:r>
              <a:rPr lang="en-GB" sz="3500" dirty="0">
                <a:solidFill>
                  <a:srgbClr val="FFFFFF"/>
                </a:solidFill>
              </a:rPr>
              <a:t> </a:t>
            </a:r>
          </a:p>
        </p:txBody>
      </p:sp>
      <p:sp>
        <p:nvSpPr>
          <p:cNvPr id="3" name="Content Placeholder 2"/>
          <p:cNvSpPr>
            <a:spLocks noGrp="1"/>
          </p:cNvSpPr>
          <p:nvPr>
            <p:ph idx="1"/>
          </p:nvPr>
        </p:nvSpPr>
        <p:spPr>
          <a:xfrm>
            <a:off x="3607694" y="649480"/>
            <a:ext cx="4916510" cy="5546047"/>
          </a:xfrm>
        </p:spPr>
        <p:txBody>
          <a:bodyPr anchor="ctr">
            <a:normAutofit/>
          </a:bodyPr>
          <a:lstStyle/>
          <a:p>
            <a:pPr>
              <a:lnSpc>
                <a:spcPct val="90000"/>
              </a:lnSpc>
            </a:pPr>
            <a:r>
              <a:rPr lang="en-GB" sz="1400"/>
              <a:t>Health information and advice submitted clearly shows where other professional views have been sought (if applicable)	</a:t>
            </a:r>
          </a:p>
          <a:p>
            <a:pPr>
              <a:lnSpc>
                <a:spcPct val="90000"/>
              </a:lnSpc>
            </a:pPr>
            <a:r>
              <a:rPr lang="en-GB" sz="1400"/>
              <a:t>Diagnosis and medical information is present	under “Needs”</a:t>
            </a:r>
          </a:p>
          <a:p>
            <a:pPr>
              <a:lnSpc>
                <a:spcPct val="90000"/>
              </a:lnSpc>
            </a:pPr>
            <a:r>
              <a:rPr lang="en-GB" sz="1400"/>
              <a:t>Health needs relating to the child or young person’s SEND and what impact this would have in accessing their education is clearly identified. 	 </a:t>
            </a:r>
          </a:p>
          <a:p>
            <a:pPr>
              <a:lnSpc>
                <a:spcPct val="90000"/>
              </a:lnSpc>
            </a:pPr>
            <a:r>
              <a:rPr lang="en-GB" sz="1400"/>
              <a:t>Health provision relating to the child or young person’s SEND and what is required to support them in meeting their needs to access their education is clearly identified.	</a:t>
            </a:r>
          </a:p>
          <a:p>
            <a:pPr>
              <a:lnSpc>
                <a:spcPct val="90000"/>
              </a:lnSpc>
            </a:pPr>
            <a:r>
              <a:rPr lang="en-GB" sz="1400"/>
              <a:t>Health Provision required to meet the child’s SEND needs states if the service is able to provide this in core commissioned health service or clearly indicates additional resource is needed above the service available and what action has been taken				</a:t>
            </a:r>
          </a:p>
          <a:p>
            <a:pPr>
              <a:lnSpc>
                <a:spcPct val="90000"/>
              </a:lnSpc>
            </a:pPr>
            <a:r>
              <a:rPr lang="en-GB" sz="1400"/>
              <a:t>The desired or predicted outcomes from the provision being provided is clearly outlined in the report		</a:t>
            </a:r>
          </a:p>
          <a:p>
            <a:pPr>
              <a:lnSpc>
                <a:spcPct val="90000"/>
              </a:lnSpc>
            </a:pPr>
            <a:r>
              <a:rPr lang="en-GB" sz="1400"/>
              <a:t>The advice includes measures in place to monitor progress and/or change in need and provision </a:t>
            </a:r>
          </a:p>
          <a:p>
            <a:pPr>
              <a:lnSpc>
                <a:spcPct val="90000"/>
              </a:lnSpc>
            </a:pPr>
            <a:r>
              <a:rPr lang="en-GB" sz="1400"/>
              <a:t>Are the Outcomes stated SMART?</a:t>
            </a:r>
          </a:p>
          <a:p>
            <a:pPr>
              <a:lnSpc>
                <a:spcPct val="90000"/>
              </a:lnSpc>
            </a:pPr>
            <a:r>
              <a:rPr lang="en-GB" sz="1400"/>
              <a:t>Outcomes include a Preparing for Adulthood focus – this must be present if young person is in year 9 or beyond </a:t>
            </a:r>
          </a:p>
          <a:p>
            <a:pPr>
              <a:lnSpc>
                <a:spcPct val="90000"/>
              </a:lnSpc>
            </a:pPr>
            <a:endParaRPr lang="en-GB" sz="1400"/>
          </a:p>
        </p:txBody>
      </p:sp>
    </p:spTree>
    <p:extLst>
      <p:ext uri="{BB962C8B-B14F-4D97-AF65-F5344CB8AC3E}">
        <p14:creationId xmlns:p14="http://schemas.microsoft.com/office/powerpoint/2010/main" val="475336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1470025"/>
          </a:xfrm>
        </p:spPr>
        <p:txBody>
          <a:bodyPr/>
          <a:lstStyle/>
          <a:p>
            <a:r>
              <a:rPr lang="en-GB" b="1" dirty="0">
                <a:solidFill>
                  <a:srgbClr val="7030A0"/>
                </a:solidFill>
              </a:rPr>
              <a:t>Health Advice </a:t>
            </a:r>
            <a:r>
              <a:rPr lang="en-GB" b="1">
                <a:solidFill>
                  <a:srgbClr val="7030A0"/>
                </a:solidFill>
              </a:rPr>
              <a:t>Template Completion -Practice </a:t>
            </a:r>
            <a:r>
              <a:rPr lang="en-GB" b="1" dirty="0">
                <a:solidFill>
                  <a:srgbClr val="7030A0"/>
                </a:solidFill>
              </a:rPr>
              <a:t>Session</a:t>
            </a:r>
          </a:p>
        </p:txBody>
      </p:sp>
      <p:sp>
        <p:nvSpPr>
          <p:cNvPr id="4" name="Subtitle 3"/>
          <p:cNvSpPr>
            <a:spLocks noGrp="1"/>
          </p:cNvSpPr>
          <p:nvPr>
            <p:ph type="subTitle" idx="1"/>
          </p:nvPr>
        </p:nvSpPr>
        <p:spPr>
          <a:xfrm>
            <a:off x="1331640" y="3429000"/>
            <a:ext cx="6400800" cy="1752600"/>
          </a:xfrm>
        </p:spPr>
        <p:txBody>
          <a:bodyPr/>
          <a:lstStyle/>
          <a:p>
            <a:endParaRPr lang="en-GB" dirty="0"/>
          </a:p>
        </p:txBody>
      </p:sp>
      <p:pic>
        <p:nvPicPr>
          <p:cNvPr id="6" name="Picture 5" descr="cid:image002.png@01D133FB.8B8015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11760" y="3356992"/>
            <a:ext cx="3851275" cy="271208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1871980" cy="97282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70860"/>
            <a:ext cx="2592070" cy="1616710"/>
          </a:xfrm>
          <a:prstGeom prst="rect">
            <a:avLst/>
          </a:prstGeom>
          <a:noFill/>
          <a:ln>
            <a:noFill/>
          </a:ln>
        </p:spPr>
      </p:pic>
    </p:spTree>
    <p:extLst>
      <p:ext uri="{BB962C8B-B14F-4D97-AF65-F5344CB8AC3E}">
        <p14:creationId xmlns:p14="http://schemas.microsoft.com/office/powerpoint/2010/main" val="3208368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800080"/>
                </a:solidFill>
                <a:latin typeface="Calibri" panose="020F0502020204030204" pitchFamily="34" charset="0"/>
                <a:cs typeface="Times New Roman" panose="02020603050405020304" pitchFamily="18" charset="0"/>
              </a:rPr>
              <a:t>Useful Resources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a:hlinkClick r:id="rId2"/>
            </a:endParaRPr>
          </a:p>
          <a:p>
            <a:r>
              <a:rPr lang="en-GB" dirty="0">
                <a:hlinkClick r:id="rId2"/>
              </a:rPr>
              <a:t>https://www.gov.uk/government/publications/send-code-of-practice-0-to-25</a:t>
            </a:r>
          </a:p>
          <a:p>
            <a:r>
              <a:rPr lang="en-GB" dirty="0">
                <a:hlinkClick r:id="rId2"/>
              </a:rPr>
              <a:t>https://www.legislation.gov.uk/ukpga/2014/6/contents/enacted</a:t>
            </a:r>
          </a:p>
          <a:p>
            <a:r>
              <a:rPr lang="en-GB" dirty="0">
                <a:hlinkClick r:id="rId2"/>
              </a:rPr>
              <a:t>https://councilfordisabledchildren.org.uk</a:t>
            </a:r>
            <a:endParaRPr lang="en-GB" dirty="0"/>
          </a:p>
          <a:p>
            <a:r>
              <a:rPr lang="en-GB" u="sng" dirty="0">
                <a:solidFill>
                  <a:srgbClr val="7030A0"/>
                </a:solidFill>
              </a:rPr>
              <a:t>https://www.ndti.org.uk/resources/preparing-for-adulthood-all-tools-resources/pfa-ehc-planning</a:t>
            </a: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6672"/>
            <a:ext cx="1871980" cy="972820"/>
          </a:xfrm>
          <a:prstGeom prst="rect">
            <a:avLst/>
          </a:prstGeom>
          <a:noFill/>
          <a:ln>
            <a:noFill/>
          </a:ln>
        </p:spPr>
      </p:pic>
    </p:spTree>
    <p:extLst>
      <p:ext uri="{BB962C8B-B14F-4D97-AF65-F5344CB8AC3E}">
        <p14:creationId xmlns:p14="http://schemas.microsoft.com/office/powerpoint/2010/main" val="564336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1470025"/>
          </a:xfrm>
        </p:spPr>
        <p:txBody>
          <a:bodyPr/>
          <a:lstStyle/>
          <a:p>
            <a:r>
              <a:rPr lang="en-GB" b="1" dirty="0">
                <a:solidFill>
                  <a:srgbClr val="7030A0"/>
                </a:solidFill>
              </a:rPr>
              <a:t>Discussion and Questions</a:t>
            </a:r>
          </a:p>
        </p:txBody>
      </p:sp>
      <p:sp>
        <p:nvSpPr>
          <p:cNvPr id="4" name="Subtitle 3"/>
          <p:cNvSpPr>
            <a:spLocks noGrp="1"/>
          </p:cNvSpPr>
          <p:nvPr>
            <p:ph type="subTitle" idx="1"/>
          </p:nvPr>
        </p:nvSpPr>
        <p:spPr>
          <a:xfrm>
            <a:off x="1331640" y="3429000"/>
            <a:ext cx="6400800" cy="1752600"/>
          </a:xfrm>
        </p:spPr>
        <p:txBody>
          <a:bodyPr/>
          <a:lstStyle/>
          <a:p>
            <a:endParaRPr lang="en-GB" dirty="0"/>
          </a:p>
        </p:txBody>
      </p:sp>
      <p:pic>
        <p:nvPicPr>
          <p:cNvPr id="6" name="Picture 5" descr="cid:image002.png@01D133FB.8B8015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11760" y="3356992"/>
            <a:ext cx="3851275" cy="271208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871980" cy="97282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16632"/>
            <a:ext cx="2592070" cy="1616710"/>
          </a:xfrm>
          <a:prstGeom prst="rect">
            <a:avLst/>
          </a:prstGeom>
          <a:noFill/>
          <a:ln>
            <a:noFill/>
          </a:ln>
        </p:spPr>
      </p:pic>
    </p:spTree>
    <p:extLst>
      <p:ext uri="{BB962C8B-B14F-4D97-AF65-F5344CB8AC3E}">
        <p14:creationId xmlns:p14="http://schemas.microsoft.com/office/powerpoint/2010/main" val="1102161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Contacts</a:t>
            </a:r>
            <a:endParaRPr lang="en-GB" dirty="0">
              <a:solidFill>
                <a:srgbClr val="7030A0"/>
              </a:solidFill>
            </a:endParaRPr>
          </a:p>
        </p:txBody>
      </p:sp>
      <p:sp>
        <p:nvSpPr>
          <p:cNvPr id="3" name="Content Placeholder 2"/>
          <p:cNvSpPr>
            <a:spLocks noGrp="1"/>
          </p:cNvSpPr>
          <p:nvPr>
            <p:ph idx="1"/>
          </p:nvPr>
        </p:nvSpPr>
        <p:spPr/>
        <p:txBody>
          <a:bodyPr>
            <a:normAutofit/>
          </a:bodyPr>
          <a:lstStyle/>
          <a:p>
            <a:r>
              <a:rPr lang="en-GB" dirty="0"/>
              <a:t>Helen Watson- Designated Clinical Officer (DCO). </a:t>
            </a:r>
            <a:r>
              <a:rPr lang="en-GB" u="sng" dirty="0">
                <a:solidFill>
                  <a:srgbClr val="0070C0"/>
                </a:solidFill>
              </a:rPr>
              <a:t>h</a:t>
            </a:r>
            <a:r>
              <a:rPr lang="en-GB" dirty="0">
                <a:hlinkClick r:id="rId2"/>
              </a:rPr>
              <a:t>elen.watson25@nhs.net</a:t>
            </a:r>
            <a:r>
              <a:rPr lang="en-GB" dirty="0"/>
              <a:t> 07855951685</a:t>
            </a:r>
          </a:p>
          <a:p>
            <a:r>
              <a:rPr lang="en-GB" dirty="0"/>
              <a:t>Rosie </a:t>
            </a:r>
            <a:r>
              <a:rPr lang="en-GB" dirty="0" err="1"/>
              <a:t>Newbigging</a:t>
            </a:r>
            <a:r>
              <a:rPr lang="en-GB" dirty="0"/>
              <a:t> -SEND lead for CAMHS.</a:t>
            </a:r>
            <a:r>
              <a:rPr lang="en-GB" b="1" dirty="0"/>
              <a:t> </a:t>
            </a:r>
            <a:r>
              <a:rPr lang="en-GB" dirty="0">
                <a:hlinkClick r:id="rId3"/>
              </a:rPr>
              <a:t>Rosie.newbigging@nhs.net</a:t>
            </a:r>
            <a:endParaRPr lang="en-GB" dirty="0"/>
          </a:p>
          <a:p>
            <a:endParaRPr lang="en-GB" dirty="0"/>
          </a:p>
          <a:p>
            <a:pPr marL="0" indent="0">
              <a:buNone/>
            </a:pPr>
            <a:endParaRPr lang="en-GB"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542008" y="260648"/>
            <a:ext cx="2592070" cy="1296144"/>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323528" y="260648"/>
            <a:ext cx="1871980" cy="972820"/>
          </a:xfrm>
          <a:prstGeom prst="rect">
            <a:avLst/>
          </a:prstGeom>
          <a:noFill/>
          <a:ln>
            <a:noFill/>
          </a:ln>
        </p:spPr>
      </p:pic>
    </p:spTree>
    <p:extLst>
      <p:ext uri="{BB962C8B-B14F-4D97-AF65-F5344CB8AC3E}">
        <p14:creationId xmlns:p14="http://schemas.microsoft.com/office/powerpoint/2010/main" val="197485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86101" y="1836257"/>
            <a:ext cx="4229099" cy="3416320"/>
          </a:xfrm>
          <a:prstGeom prst="rect">
            <a:avLst/>
          </a:prstGeom>
        </p:spPr>
        <p:txBody>
          <a:bodyPr wrap="square">
            <a:spAutoFit/>
          </a:bodyPr>
          <a:lstStyle/>
          <a:p>
            <a:endParaRPr lang="en-GB" sz="1350" b="1" dirty="0">
              <a:solidFill>
                <a:prstClr val="black"/>
              </a:solidFill>
              <a:latin typeface="Palatino Linotype"/>
            </a:endParaRPr>
          </a:p>
          <a:p>
            <a:endParaRPr lang="en-GB" sz="1350" b="1" dirty="0">
              <a:solidFill>
                <a:prstClr val="black"/>
              </a:solidFill>
              <a:latin typeface="Palatino Linotype"/>
            </a:endParaRPr>
          </a:p>
          <a:p>
            <a:r>
              <a:rPr lang="en-GB" sz="1350" dirty="0">
                <a:solidFill>
                  <a:prstClr val="black"/>
                </a:solidFill>
                <a:latin typeface="Palatino Linotype"/>
              </a:rPr>
              <a:t>Luton SENAT </a:t>
            </a:r>
          </a:p>
          <a:p>
            <a:r>
              <a:rPr lang="en-GB" sz="1350" dirty="0">
                <a:solidFill>
                  <a:prstClr val="black"/>
                </a:solidFill>
                <a:latin typeface="Palatino Linotype"/>
              </a:rPr>
              <a:t>Luton Council</a:t>
            </a:r>
          </a:p>
          <a:p>
            <a:r>
              <a:rPr lang="en-GB" sz="1350" dirty="0">
                <a:solidFill>
                  <a:prstClr val="black"/>
                </a:solidFill>
                <a:latin typeface="Palatino Linotype"/>
              </a:rPr>
              <a:t>Town Hall Extension</a:t>
            </a:r>
          </a:p>
          <a:p>
            <a:r>
              <a:rPr lang="en-GB" sz="1350" dirty="0">
                <a:solidFill>
                  <a:prstClr val="black"/>
                </a:solidFill>
                <a:latin typeface="Palatino Linotype"/>
              </a:rPr>
              <a:t>Upper George Street</a:t>
            </a:r>
          </a:p>
          <a:p>
            <a:r>
              <a:rPr lang="en-GB" sz="1350" dirty="0">
                <a:solidFill>
                  <a:prstClr val="black"/>
                </a:solidFill>
                <a:latin typeface="Palatino Linotype"/>
              </a:rPr>
              <a:t>Luton</a:t>
            </a:r>
          </a:p>
          <a:p>
            <a:r>
              <a:rPr lang="en-GB" sz="1350" dirty="0">
                <a:solidFill>
                  <a:prstClr val="black"/>
                </a:solidFill>
                <a:latin typeface="Palatino Linotype"/>
              </a:rPr>
              <a:t>LU1 2BQ</a:t>
            </a:r>
          </a:p>
          <a:p>
            <a:r>
              <a:rPr lang="en-GB" sz="1350" dirty="0">
                <a:solidFill>
                  <a:prstClr val="black"/>
                </a:solidFill>
                <a:latin typeface="Palatino Linotype"/>
              </a:rPr>
              <a:t>Tel: 01582 548 132</a:t>
            </a:r>
          </a:p>
          <a:p>
            <a:r>
              <a:rPr lang="en-GB" sz="1350" dirty="0">
                <a:solidFill>
                  <a:prstClr val="black"/>
                </a:solidFill>
                <a:latin typeface="Palatino Linotype"/>
              </a:rPr>
              <a:t>Email: </a:t>
            </a:r>
            <a:r>
              <a:rPr lang="en-GB" sz="1350" u="sng" dirty="0">
                <a:solidFill>
                  <a:prstClr val="black"/>
                </a:solidFill>
                <a:latin typeface="Palatino Linotype"/>
                <a:hlinkClick r:id="rId2"/>
              </a:rPr>
              <a:t>senat@luton.gov.uk</a:t>
            </a:r>
            <a:endParaRPr lang="en-GB" sz="1350" dirty="0">
              <a:solidFill>
                <a:prstClr val="black"/>
              </a:solidFill>
              <a:latin typeface="Palatino Linotype"/>
            </a:endParaRPr>
          </a:p>
          <a:p>
            <a:r>
              <a:rPr lang="en-GB" sz="1350" dirty="0">
                <a:solidFill>
                  <a:prstClr val="black"/>
                </a:solidFill>
                <a:latin typeface="Palatino Linotype"/>
              </a:rPr>
              <a:t> </a:t>
            </a:r>
          </a:p>
          <a:p>
            <a:r>
              <a:rPr lang="en-GB" sz="1350" dirty="0">
                <a:solidFill>
                  <a:prstClr val="black"/>
                </a:solidFill>
                <a:latin typeface="Palatino Linotype"/>
              </a:rPr>
              <a:t> </a:t>
            </a:r>
          </a:p>
          <a:p>
            <a:r>
              <a:rPr lang="en-GB" sz="1350" dirty="0">
                <a:solidFill>
                  <a:prstClr val="black"/>
                </a:solidFill>
                <a:latin typeface="Palatino Linotype"/>
              </a:rPr>
              <a:t>Luton SENDIAS </a:t>
            </a:r>
          </a:p>
          <a:p>
            <a:r>
              <a:rPr lang="en-GB" sz="1350" dirty="0">
                <a:solidFill>
                  <a:prstClr val="black"/>
                </a:solidFill>
                <a:latin typeface="Palatino Linotype"/>
              </a:rPr>
              <a:t>Tel: 01582 548 156</a:t>
            </a:r>
          </a:p>
          <a:p>
            <a:r>
              <a:rPr lang="en-GB" sz="1350" dirty="0">
                <a:solidFill>
                  <a:prstClr val="black"/>
                </a:solidFill>
                <a:latin typeface="Palatino Linotype"/>
              </a:rPr>
              <a:t>Email: </a:t>
            </a:r>
            <a:r>
              <a:rPr lang="en-GB" sz="1350" u="sng" dirty="0">
                <a:solidFill>
                  <a:prstClr val="black"/>
                </a:solidFill>
                <a:latin typeface="Palatino Linotype"/>
                <a:hlinkClick r:id="rId3"/>
              </a:rPr>
              <a:t>sendias@luton.gov.uk</a:t>
            </a:r>
            <a:endParaRPr lang="en-GB" sz="1350" dirty="0">
              <a:solidFill>
                <a:prstClr val="black"/>
              </a:solidFill>
              <a:latin typeface="Palatino Linotype"/>
            </a:endParaRPr>
          </a:p>
          <a:p>
            <a:r>
              <a:rPr lang="en-GB" sz="1350" dirty="0">
                <a:solidFill>
                  <a:prstClr val="black"/>
                </a:solidFill>
                <a:latin typeface="Palatino Linotype"/>
              </a:rPr>
              <a:t>Website: </a:t>
            </a:r>
            <a:r>
              <a:rPr lang="en-GB" sz="1350" u="sng" dirty="0">
                <a:solidFill>
                  <a:prstClr val="black"/>
                </a:solidFill>
                <a:latin typeface="Palatino Linotype"/>
                <a:hlinkClick r:id="rId4"/>
              </a:rPr>
              <a:t>www.sendiasluton.co.uk</a:t>
            </a:r>
            <a:r>
              <a:rPr lang="en-GB" sz="1350" dirty="0">
                <a:solidFill>
                  <a:prstClr val="black"/>
                </a:solidFill>
                <a:latin typeface="Palatino Linotype"/>
              </a:rPr>
              <a:t> </a:t>
            </a:r>
          </a:p>
        </p:txBody>
      </p:sp>
      <p:sp>
        <p:nvSpPr>
          <p:cNvPr id="11" name="Title 10"/>
          <p:cNvSpPr>
            <a:spLocks noGrp="1"/>
          </p:cNvSpPr>
          <p:nvPr>
            <p:ph type="title"/>
          </p:nvPr>
        </p:nvSpPr>
        <p:spPr/>
        <p:txBody>
          <a:bodyPr>
            <a:normAutofit/>
          </a:bodyPr>
          <a:lstStyle/>
          <a:p>
            <a:r>
              <a:rPr lang="en-GB" sz="3000" b="1" dirty="0"/>
              <a:t>Local SENAT and SENDIAS </a:t>
            </a:r>
            <a:br>
              <a:rPr lang="en-GB" sz="3000" b="1" dirty="0"/>
            </a:br>
            <a:r>
              <a:rPr lang="en-GB" sz="3000" b="1" dirty="0"/>
              <a:t>Service Contact Details </a:t>
            </a:r>
            <a:endParaRPr lang="en-GB" sz="3000" dirty="0"/>
          </a:p>
        </p:txBody>
      </p:sp>
      <p:sp>
        <p:nvSpPr>
          <p:cNvPr id="2" name="Content Placeholder 1">
            <a:extLst>
              <a:ext uri="{FF2B5EF4-FFF2-40B4-BE49-F238E27FC236}">
                <a16:creationId xmlns:a16="http://schemas.microsoft.com/office/drawing/2014/main" id="{8B117532-B2A4-CE40-3BE6-6040A35826E0}"/>
              </a:ext>
            </a:extLst>
          </p:cNvPr>
          <p:cNvSpPr>
            <a:spLocks noGrp="1"/>
          </p:cNvSpPr>
          <p:nvPr>
            <p:ph idx="1"/>
          </p:nvPr>
        </p:nvSpPr>
        <p:spPr/>
        <p:txBody>
          <a:bodyPr/>
          <a:lstStyle/>
          <a:p>
            <a:endParaRPr lang="en-GB" dirty="0"/>
          </a:p>
        </p:txBody>
      </p:sp>
      <p:pic>
        <p:nvPicPr>
          <p:cNvPr id="3" name="Picture 2">
            <a:extLst>
              <a:ext uri="{FF2B5EF4-FFF2-40B4-BE49-F238E27FC236}">
                <a16:creationId xmlns:a16="http://schemas.microsoft.com/office/drawing/2014/main" id="{9C09DF5B-B430-29CB-2D65-4A227C4014A4}"/>
              </a:ext>
            </a:extLst>
          </p:cNvPr>
          <p:cNvPicPr>
            <a:picLocks noChangeAspect="1"/>
          </p:cNvPicPr>
          <p:nvPr/>
        </p:nvPicPr>
        <p:blipFill>
          <a:blip r:embed="rId5"/>
          <a:stretch>
            <a:fillRect/>
          </a:stretch>
        </p:blipFill>
        <p:spPr>
          <a:xfrm>
            <a:off x="179512" y="361464"/>
            <a:ext cx="1871634" cy="969348"/>
          </a:xfrm>
          <a:prstGeom prst="rect">
            <a:avLst/>
          </a:prstGeom>
        </p:spPr>
      </p:pic>
      <p:pic>
        <p:nvPicPr>
          <p:cNvPr id="4" name="Picture 3">
            <a:extLst>
              <a:ext uri="{FF2B5EF4-FFF2-40B4-BE49-F238E27FC236}">
                <a16:creationId xmlns:a16="http://schemas.microsoft.com/office/drawing/2014/main" id="{8C03E09A-5715-C421-D6DE-78995F23036F}"/>
              </a:ext>
            </a:extLst>
          </p:cNvPr>
          <p:cNvPicPr>
            <a:picLocks noChangeAspect="1"/>
          </p:cNvPicPr>
          <p:nvPr/>
        </p:nvPicPr>
        <p:blipFill>
          <a:blip r:embed="rId6"/>
          <a:stretch>
            <a:fillRect/>
          </a:stretch>
        </p:blipFill>
        <p:spPr>
          <a:xfrm>
            <a:off x="6552975" y="108516"/>
            <a:ext cx="2591025" cy="1222296"/>
          </a:xfrm>
          <a:prstGeom prst="rect">
            <a:avLst/>
          </a:prstGeom>
        </p:spPr>
      </p:pic>
    </p:spTree>
    <p:extLst>
      <p:ext uri="{BB962C8B-B14F-4D97-AF65-F5344CB8AC3E}">
        <p14:creationId xmlns:p14="http://schemas.microsoft.com/office/powerpoint/2010/main" val="1983591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3970318"/>
          </a:xfrm>
          <a:prstGeom prst="rect">
            <a:avLst/>
          </a:prstGeom>
        </p:spPr>
        <p:txBody>
          <a:bodyPr>
            <a:spAutoFit/>
          </a:bodyPr>
          <a:lstStyle/>
          <a:p>
            <a:r>
              <a:rPr lang="en-GB" b="1" dirty="0"/>
              <a:t>Central Bedfordshire: </a:t>
            </a:r>
            <a:endParaRPr lang="en-GB" dirty="0"/>
          </a:p>
          <a:p>
            <a:r>
              <a:rPr lang="en-GB" b="1" dirty="0"/>
              <a:t> </a:t>
            </a:r>
            <a:endParaRPr lang="en-GB" dirty="0"/>
          </a:p>
          <a:p>
            <a:r>
              <a:rPr lang="en-GB" u="sng" dirty="0"/>
              <a:t>SEND Team</a:t>
            </a:r>
            <a:endParaRPr lang="en-GB" dirty="0"/>
          </a:p>
          <a:p>
            <a:r>
              <a:rPr lang="en-GB" dirty="0"/>
              <a:t> </a:t>
            </a:r>
          </a:p>
          <a:p>
            <a:r>
              <a:rPr lang="en-GB" dirty="0"/>
              <a:t>Email:</a:t>
            </a:r>
            <a:r>
              <a:rPr lang="en-GB" b="1" dirty="0"/>
              <a:t> </a:t>
            </a:r>
            <a:r>
              <a:rPr lang="en-GB" u="sng" dirty="0">
                <a:hlinkClick r:id="rId2"/>
              </a:rPr>
              <a:t>statass@centralbedfordshire.gov.uk</a:t>
            </a:r>
            <a:endParaRPr lang="en-GB" dirty="0"/>
          </a:p>
          <a:p>
            <a:r>
              <a:rPr lang="en-GB" dirty="0"/>
              <a:t> </a:t>
            </a:r>
          </a:p>
          <a:p>
            <a:r>
              <a:rPr lang="en-GB" dirty="0"/>
              <a:t>Telephone: 0300 300 8356</a:t>
            </a:r>
          </a:p>
          <a:p>
            <a:r>
              <a:rPr lang="en-GB" dirty="0"/>
              <a:t> </a:t>
            </a:r>
          </a:p>
          <a:p>
            <a:r>
              <a:rPr lang="en-GB" dirty="0"/>
              <a:t> </a:t>
            </a:r>
          </a:p>
          <a:p>
            <a:r>
              <a:rPr lang="en-GB" dirty="0"/>
              <a:t>Central Beds SENDIASS</a:t>
            </a:r>
          </a:p>
          <a:p>
            <a:r>
              <a:rPr lang="en-GB" dirty="0"/>
              <a:t>Tel: 0300 300 8088</a:t>
            </a:r>
          </a:p>
          <a:p>
            <a:r>
              <a:rPr lang="en-GB" dirty="0" err="1"/>
              <a:t>Email:sendiass@centralbedfordshire.gov.uk</a:t>
            </a:r>
            <a:endParaRPr lang="en-GB" dirty="0"/>
          </a:p>
          <a:p>
            <a:r>
              <a:rPr lang="en-GB" dirty="0"/>
              <a:t>Website: https://cbsendiass.org/contact/</a:t>
            </a:r>
          </a:p>
          <a:p>
            <a:r>
              <a:rPr lang="en-GB"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8716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46978"/>
            <a:ext cx="2592070" cy="1296144"/>
          </a:xfrm>
          <a:prstGeom prst="rect">
            <a:avLst/>
          </a:prstGeom>
          <a:noFill/>
          <a:ln>
            <a:noFill/>
          </a:ln>
        </p:spPr>
      </p:pic>
    </p:spTree>
    <p:extLst>
      <p:ext uri="{BB962C8B-B14F-4D97-AF65-F5344CB8AC3E}">
        <p14:creationId xmlns:p14="http://schemas.microsoft.com/office/powerpoint/2010/main" val="2034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4572000" cy="3693319"/>
          </a:xfrm>
          <a:prstGeom prst="rect">
            <a:avLst/>
          </a:prstGeom>
        </p:spPr>
        <p:txBody>
          <a:bodyPr>
            <a:spAutoFit/>
          </a:bodyPr>
          <a:lstStyle/>
          <a:p>
            <a:r>
              <a:rPr lang="en-GB" b="1" dirty="0"/>
              <a:t>Bedford Borough:</a:t>
            </a:r>
            <a:endParaRPr lang="en-GB" dirty="0"/>
          </a:p>
          <a:p>
            <a:r>
              <a:rPr lang="en-GB" b="1" dirty="0"/>
              <a:t> </a:t>
            </a:r>
            <a:endParaRPr lang="en-GB" dirty="0"/>
          </a:p>
          <a:p>
            <a:r>
              <a:rPr lang="en-GB" u="sng" dirty="0"/>
              <a:t>SEND Team</a:t>
            </a:r>
            <a:endParaRPr lang="en-GB" dirty="0"/>
          </a:p>
          <a:p>
            <a:r>
              <a:rPr lang="en-GB" dirty="0"/>
              <a:t> </a:t>
            </a:r>
          </a:p>
          <a:p>
            <a:r>
              <a:rPr lang="en-GB" dirty="0"/>
              <a:t>Email: </a:t>
            </a:r>
            <a:r>
              <a:rPr lang="en-GB" u="sng" dirty="0">
                <a:hlinkClick r:id="rId2"/>
              </a:rPr>
              <a:t>sendteam@bedford.gov.uk</a:t>
            </a:r>
            <a:endParaRPr lang="en-GB" dirty="0"/>
          </a:p>
          <a:p>
            <a:r>
              <a:rPr lang="en-GB" dirty="0"/>
              <a:t> </a:t>
            </a:r>
          </a:p>
          <a:p>
            <a:r>
              <a:rPr lang="en-GB" dirty="0"/>
              <a:t>Telephone: 01234 228 375</a:t>
            </a:r>
          </a:p>
          <a:p>
            <a:r>
              <a:rPr lang="en-GB" dirty="0"/>
              <a:t> </a:t>
            </a:r>
          </a:p>
          <a:p>
            <a:r>
              <a:rPr lang="en-GB" dirty="0"/>
              <a:t> </a:t>
            </a:r>
          </a:p>
          <a:p>
            <a:r>
              <a:rPr lang="en-GB" dirty="0"/>
              <a:t>Bedford SENDIASS </a:t>
            </a:r>
          </a:p>
          <a:p>
            <a:r>
              <a:rPr lang="en-GB" dirty="0"/>
              <a:t>Tel: 01234 276 267</a:t>
            </a:r>
          </a:p>
          <a:p>
            <a:r>
              <a:rPr lang="en-GB" dirty="0"/>
              <a:t>Email: </a:t>
            </a:r>
            <a:r>
              <a:rPr lang="en-GB" u="sng" dirty="0">
                <a:hlinkClick r:id="rId3"/>
              </a:rPr>
              <a:t>Sendiass@bedford.gov.uk</a:t>
            </a:r>
            <a:r>
              <a:rPr lang="en-GB" dirty="0"/>
              <a:t> </a:t>
            </a:r>
          </a:p>
          <a:p>
            <a:r>
              <a:rPr lang="en-GB" dirty="0"/>
              <a:t>Website: </a:t>
            </a:r>
            <a:r>
              <a:rPr lang="en-GB" u="sng" dirty="0">
                <a:hlinkClick r:id="rId4"/>
              </a:rPr>
              <a:t>https://bedfordsendiass.org</a:t>
            </a:r>
            <a:r>
              <a:rPr lang="en-GB" dirty="0"/>
              <a:t>/</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60648"/>
            <a:ext cx="18716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99516"/>
            <a:ext cx="25908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72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924712"/>
          </a:xfrm>
        </p:spPr>
        <p:txBody>
          <a:bodyPr>
            <a:normAutofit fontScale="90000"/>
          </a:bodyPr>
          <a:lstStyle/>
          <a:p>
            <a:r>
              <a:rPr lang="en-GB" dirty="0"/>
              <a:t>	</a:t>
            </a:r>
            <a:r>
              <a:rPr lang="en-GB" dirty="0">
                <a:solidFill>
                  <a:srgbClr val="800080"/>
                </a:solidFill>
                <a:latin typeface="+mn-lt"/>
              </a:rPr>
              <a:t>	</a:t>
            </a:r>
            <a:r>
              <a:rPr lang="en-GB" sz="4000" b="1" dirty="0">
                <a:solidFill>
                  <a:srgbClr val="800080"/>
                </a:solidFill>
                <a:latin typeface="+mn-lt"/>
              </a:rPr>
              <a:t>Relevant Legislation and Guidance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0137449"/>
              </p:ext>
            </p:extLst>
          </p:nvPr>
        </p:nvGraphicFramePr>
        <p:xfrm>
          <a:off x="457200" y="1401385"/>
          <a:ext cx="8435280" cy="533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251520" y="260648"/>
            <a:ext cx="1871980" cy="972820"/>
          </a:xfrm>
          <a:prstGeom prst="rect">
            <a:avLst/>
          </a:prstGeom>
          <a:noFill/>
          <a:ln>
            <a:noFill/>
          </a:ln>
        </p:spPr>
      </p:pic>
    </p:spTree>
    <p:extLst>
      <p:ext uri="{BB962C8B-B14F-4D97-AF65-F5344CB8AC3E}">
        <p14:creationId xmlns:p14="http://schemas.microsoft.com/office/powerpoint/2010/main" val="4023902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9744F9-A53C-9C46-D678-5CF30ED224C1}"/>
              </a:ext>
            </a:extLst>
          </p:cNvPr>
          <p:cNvSpPr txBox="1"/>
          <p:nvPr/>
        </p:nvSpPr>
        <p:spPr>
          <a:xfrm>
            <a:off x="827584" y="2415694"/>
            <a:ext cx="7704856" cy="2677656"/>
          </a:xfrm>
          <a:prstGeom prst="rect">
            <a:avLst/>
          </a:prstGeom>
          <a:noFill/>
        </p:spPr>
        <p:txBody>
          <a:bodyPr wrap="square">
            <a:spAutoFit/>
          </a:bodyPr>
          <a:lstStyle/>
          <a:p>
            <a:r>
              <a:rPr lang="en-GB" sz="2400" b="1" dirty="0">
                <a:solidFill>
                  <a:srgbClr val="7030A0"/>
                </a:solidFill>
              </a:rPr>
              <a:t/>
            </a:r>
            <a:br>
              <a:rPr lang="en-GB" sz="2400" b="1" dirty="0">
                <a:solidFill>
                  <a:srgbClr val="7030A0"/>
                </a:solidFill>
              </a:rPr>
            </a:br>
            <a:r>
              <a:rPr lang="en-GB" sz="2400" b="1" dirty="0">
                <a:solidFill>
                  <a:srgbClr val="7030A0"/>
                </a:solidFill>
              </a:rPr>
              <a:t/>
            </a:r>
            <a:br>
              <a:rPr lang="en-GB" sz="2400" b="1" dirty="0">
                <a:solidFill>
                  <a:srgbClr val="7030A0"/>
                </a:solidFill>
              </a:rPr>
            </a:br>
            <a:r>
              <a:rPr lang="en-GB" sz="2400" b="1" dirty="0">
                <a:solidFill>
                  <a:srgbClr val="7030A0"/>
                </a:solidFill>
              </a:rPr>
              <a:t>Central Beds - http://www.snappcf.org.uk/</a:t>
            </a:r>
            <a:br>
              <a:rPr lang="en-GB" sz="2400" b="1" dirty="0">
                <a:solidFill>
                  <a:srgbClr val="7030A0"/>
                </a:solidFill>
              </a:rPr>
            </a:br>
            <a:r>
              <a:rPr lang="en-GB" sz="2400" b="1" dirty="0">
                <a:solidFill>
                  <a:srgbClr val="7030A0"/>
                </a:solidFill>
              </a:rPr>
              <a:t/>
            </a:r>
            <a:br>
              <a:rPr lang="en-GB" sz="2400" b="1" dirty="0">
                <a:solidFill>
                  <a:srgbClr val="7030A0"/>
                </a:solidFill>
              </a:rPr>
            </a:br>
            <a:r>
              <a:rPr lang="en-GB" sz="2400" b="1" dirty="0">
                <a:solidFill>
                  <a:srgbClr val="7030A0"/>
                </a:solidFill>
              </a:rPr>
              <a:t>Luton - https://www.epiclutonpcf.org/</a:t>
            </a:r>
            <a:br>
              <a:rPr lang="en-GB" sz="2400" b="1" dirty="0">
                <a:solidFill>
                  <a:srgbClr val="7030A0"/>
                </a:solidFill>
              </a:rPr>
            </a:br>
            <a:r>
              <a:rPr lang="en-GB" sz="2400" b="1" dirty="0">
                <a:solidFill>
                  <a:srgbClr val="7030A0"/>
                </a:solidFill>
              </a:rPr>
              <a:t/>
            </a:r>
            <a:br>
              <a:rPr lang="en-GB" sz="2400" b="1" dirty="0">
                <a:solidFill>
                  <a:srgbClr val="7030A0"/>
                </a:solidFill>
              </a:rPr>
            </a:br>
            <a:r>
              <a:rPr lang="en-GB" sz="2400" b="1" dirty="0">
                <a:solidFill>
                  <a:srgbClr val="7030A0"/>
                </a:solidFill>
              </a:rPr>
              <a:t>Bedford - https://www.bbpcf.co.uk/</a:t>
            </a:r>
            <a:endParaRPr lang="en-GB" sz="2400" dirty="0"/>
          </a:p>
        </p:txBody>
      </p:sp>
      <p:sp>
        <p:nvSpPr>
          <p:cNvPr id="8" name="Title 7">
            <a:extLst>
              <a:ext uri="{FF2B5EF4-FFF2-40B4-BE49-F238E27FC236}">
                <a16:creationId xmlns:a16="http://schemas.microsoft.com/office/drawing/2014/main" id="{8554EAE3-D2C9-BC88-B7D7-2A7624A2F0F1}"/>
              </a:ext>
            </a:extLst>
          </p:cNvPr>
          <p:cNvSpPr>
            <a:spLocks noGrp="1"/>
          </p:cNvSpPr>
          <p:nvPr>
            <p:ph type="title"/>
          </p:nvPr>
        </p:nvSpPr>
        <p:spPr/>
        <p:txBody>
          <a:bodyPr/>
          <a:lstStyle/>
          <a:p>
            <a:r>
              <a:rPr lang="en-GB" dirty="0"/>
              <a:t>Parent Carer Forums </a:t>
            </a:r>
          </a:p>
        </p:txBody>
      </p:sp>
      <p:sp>
        <p:nvSpPr>
          <p:cNvPr id="9" name="Content Placeholder 8">
            <a:extLst>
              <a:ext uri="{FF2B5EF4-FFF2-40B4-BE49-F238E27FC236}">
                <a16:creationId xmlns:a16="http://schemas.microsoft.com/office/drawing/2014/main" id="{1A7ECE7B-1099-0CC5-D8A0-C5A9AF47C26A}"/>
              </a:ext>
            </a:extLst>
          </p:cNvPr>
          <p:cNvSpPr>
            <a:spLocks noGrp="1"/>
          </p:cNvSpPr>
          <p:nvPr>
            <p:ph idx="1"/>
          </p:nvPr>
        </p:nvSpPr>
        <p:spPr/>
        <p:txBody>
          <a:bodyPr/>
          <a:lstStyle/>
          <a:p>
            <a:pPr marL="0" indent="0">
              <a:buNone/>
            </a:pPr>
            <a:endParaRPr lang="en-GB" dirty="0"/>
          </a:p>
        </p:txBody>
      </p:sp>
      <p:pic>
        <p:nvPicPr>
          <p:cNvPr id="10" name="Picture 9">
            <a:extLst>
              <a:ext uri="{FF2B5EF4-FFF2-40B4-BE49-F238E27FC236}">
                <a16:creationId xmlns:a16="http://schemas.microsoft.com/office/drawing/2014/main" id="{568DAE12-A3D1-C0D9-265E-58F9EDFEA84F}"/>
              </a:ext>
            </a:extLst>
          </p:cNvPr>
          <p:cNvPicPr>
            <a:picLocks noChangeAspect="1"/>
          </p:cNvPicPr>
          <p:nvPr/>
        </p:nvPicPr>
        <p:blipFill>
          <a:blip r:embed="rId2"/>
          <a:stretch>
            <a:fillRect/>
          </a:stretch>
        </p:blipFill>
        <p:spPr>
          <a:xfrm>
            <a:off x="251520" y="397314"/>
            <a:ext cx="1871634" cy="969348"/>
          </a:xfrm>
          <a:prstGeom prst="rect">
            <a:avLst/>
          </a:prstGeom>
        </p:spPr>
      </p:pic>
      <p:pic>
        <p:nvPicPr>
          <p:cNvPr id="11" name="Picture 10">
            <a:extLst>
              <a:ext uri="{FF2B5EF4-FFF2-40B4-BE49-F238E27FC236}">
                <a16:creationId xmlns:a16="http://schemas.microsoft.com/office/drawing/2014/main" id="{C8BF4261-479A-84EA-50B7-B3C9E18F622E}"/>
              </a:ext>
            </a:extLst>
          </p:cNvPr>
          <p:cNvPicPr>
            <a:picLocks noChangeAspect="1"/>
          </p:cNvPicPr>
          <p:nvPr/>
        </p:nvPicPr>
        <p:blipFill>
          <a:blip r:embed="rId3"/>
          <a:stretch>
            <a:fillRect/>
          </a:stretch>
        </p:blipFill>
        <p:spPr>
          <a:xfrm>
            <a:off x="7020271" y="96914"/>
            <a:ext cx="2016225" cy="1292464"/>
          </a:xfrm>
          <a:prstGeom prst="rect">
            <a:avLst/>
          </a:prstGeom>
        </p:spPr>
      </p:pic>
    </p:spTree>
    <p:extLst>
      <p:ext uri="{BB962C8B-B14F-4D97-AF65-F5344CB8AC3E}">
        <p14:creationId xmlns:p14="http://schemas.microsoft.com/office/powerpoint/2010/main" val="40701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CCBA1-C7BA-5C28-0295-7E59DCB099B1}"/>
              </a:ext>
            </a:extLst>
          </p:cNvPr>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Human Rights Act </a:t>
            </a:r>
          </a:p>
        </p:txBody>
      </p:sp>
      <p:graphicFrame>
        <p:nvGraphicFramePr>
          <p:cNvPr id="5" name="Content Placeholder 2">
            <a:extLst>
              <a:ext uri="{FF2B5EF4-FFF2-40B4-BE49-F238E27FC236}">
                <a16:creationId xmlns:a16="http://schemas.microsoft.com/office/drawing/2014/main" id="{3FCA90EE-44C0-0B33-33FC-4CD8FA81496B}"/>
              </a:ext>
            </a:extLst>
          </p:cNvPr>
          <p:cNvGraphicFramePr>
            <a:graphicFrameLocks noGrp="1"/>
          </p:cNvGraphicFramePr>
          <p:nvPr>
            <p:ph idx="1"/>
            <p:extLst>
              <p:ext uri="{D42A27DB-BD31-4B8C-83A1-F6EECF244321}">
                <p14:modId xmlns:p14="http://schemas.microsoft.com/office/powerpoint/2010/main" val="235655951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3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F112F90-540E-4A7E-A3EB-1FFA36F3A7D1}"/>
              </a:ext>
            </a:extLst>
          </p:cNvPr>
          <p:cNvSpPr>
            <a:spLocks noGrp="1"/>
          </p:cNvSpPr>
          <p:nvPr>
            <p:ph type="title"/>
          </p:nvPr>
        </p:nvSpPr>
        <p:spPr>
          <a:xfrm>
            <a:off x="515125" y="1153572"/>
            <a:ext cx="2400300" cy="4461163"/>
          </a:xfrm>
        </p:spPr>
        <p:txBody>
          <a:bodyPr>
            <a:normAutofit/>
          </a:bodyPr>
          <a:lstStyle/>
          <a:p>
            <a:pPr marR="0" lvl="0" defTabSz="914400" rtl="0" eaLnBrk="1" fontAlgn="auto" latinLnBrk="0" hangingPunct="1">
              <a:lnSpc>
                <a:spcPct val="90000"/>
              </a:lnSpc>
              <a:spcBef>
                <a:spcPct val="20000"/>
              </a:spcBef>
              <a:spcAft>
                <a:spcPts val="0"/>
              </a:spcAft>
              <a:buClrTx/>
              <a:buSzTx/>
              <a:tabLst/>
              <a:defRPr/>
            </a:pPr>
            <a:r>
              <a:rPr lang="en-GB" sz="2100">
                <a:solidFill>
                  <a:srgbClr val="FFFFFF"/>
                </a:solidFill>
              </a:rPr>
              <a:t>SEND Review </a:t>
            </a:r>
            <a:r>
              <a:rPr kumimoji="0" lang="en-GB" sz="2100" b="0" i="0" u="none" strike="noStrike" kern="1200" cap="none" spc="0" normalizeH="0" baseline="0" noProof="0">
                <a:ln>
                  <a:noFill/>
                </a:ln>
                <a:solidFill>
                  <a:srgbClr val="FFFFFF"/>
                </a:solidFill>
                <a:effectLst/>
                <a:uLnTx/>
                <a:uFillTx/>
                <a:latin typeface="Calibri"/>
                <a:ea typeface="+mn-ea"/>
                <a:cs typeface="+mn-cs"/>
              </a:rPr>
              <a:t>The Government’s Green paper – SEND and Alternative Provision Review – Right Support, Right Place, Right time was published in March 2022 following a two year delay. </a:t>
            </a:r>
            <a:br>
              <a:rPr kumimoji="0" lang="en-GB" sz="2100" b="0" i="0" u="none" strike="noStrike" kern="1200" cap="none" spc="0" normalizeH="0" baseline="0" noProof="0">
                <a:ln>
                  <a:noFill/>
                </a:ln>
                <a:solidFill>
                  <a:srgbClr val="FFFFFF"/>
                </a:solidFill>
                <a:effectLst/>
                <a:uLnTx/>
                <a:uFillTx/>
                <a:latin typeface="Calibri"/>
                <a:ea typeface="+mn-ea"/>
                <a:cs typeface="+mn-cs"/>
              </a:rPr>
            </a:br>
            <a:endParaRPr lang="en-GB" sz="2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B38DD3D6-C7FE-4CA9-9AF6-8E18FBE8C3A3}"/>
              </a:ext>
            </a:extLst>
          </p:cNvPr>
          <p:cNvSpPr>
            <a:spLocks noGrp="1"/>
          </p:cNvSpPr>
          <p:nvPr>
            <p:ph idx="1"/>
          </p:nvPr>
        </p:nvSpPr>
        <p:spPr>
          <a:xfrm>
            <a:off x="3335481" y="591344"/>
            <a:ext cx="5179868" cy="5585619"/>
          </a:xfrm>
        </p:spPr>
        <p:txBody>
          <a:bodyPr anchor="ctr">
            <a:normAutofit/>
          </a:bodyPr>
          <a:lstStyle/>
          <a:p>
            <a:pPr>
              <a:lnSpc>
                <a:spcPct val="90000"/>
              </a:lnSpc>
            </a:pPr>
            <a:endParaRPr lang="en-GB" sz="1300" b="0" i="0" u="none" strike="noStrike" baseline="0" dirty="0">
              <a:latin typeface="Arial" panose="020B0604020202020204" pitchFamily="34" charset="0"/>
            </a:endParaRPr>
          </a:p>
          <a:p>
            <a:pPr>
              <a:lnSpc>
                <a:spcPct val="90000"/>
              </a:lnSpc>
            </a:pPr>
            <a:r>
              <a:rPr lang="en-GB" sz="1300" b="0" i="0" u="none" strike="noStrike" baseline="0" dirty="0"/>
              <a:t>The paper is a joint publication from the Secretaries of State for Health and Education</a:t>
            </a:r>
          </a:p>
          <a:p>
            <a:pPr>
              <a:lnSpc>
                <a:spcPct val="90000"/>
              </a:lnSpc>
            </a:pPr>
            <a:r>
              <a:rPr lang="en-GB" sz="1300" b="0" i="0" u="none" strike="noStrike" baseline="0" dirty="0"/>
              <a:t>The review is highly critical of the current system and the negative experiences children and young people face within the SEND System. </a:t>
            </a:r>
          </a:p>
          <a:p>
            <a:pPr>
              <a:lnSpc>
                <a:spcPct val="90000"/>
              </a:lnSpc>
            </a:pPr>
            <a:endParaRPr lang="en-GB" sz="1300" b="0" i="0" u="none" strike="noStrike" baseline="0" dirty="0"/>
          </a:p>
          <a:p>
            <a:pPr>
              <a:lnSpc>
                <a:spcPct val="90000"/>
              </a:lnSpc>
            </a:pPr>
            <a:r>
              <a:rPr lang="en-GB" sz="1300" b="0" i="0" u="none" strike="noStrike" baseline="0" dirty="0"/>
              <a:t>The review has identified 3 key challenges facing the SEND and alternative provision system. </a:t>
            </a:r>
          </a:p>
          <a:p>
            <a:pPr>
              <a:lnSpc>
                <a:spcPct val="90000"/>
              </a:lnSpc>
            </a:pPr>
            <a:r>
              <a:rPr lang="en-GB" sz="1300" b="0" i="0" u="none" strike="noStrike" baseline="0" dirty="0"/>
              <a:t>• </a:t>
            </a:r>
            <a:r>
              <a:rPr lang="en-GB" sz="1300" b="1" i="0" u="none" strike="noStrike" baseline="0" dirty="0"/>
              <a:t>Navigating the SEND system and alternative provision is not a positive experience for too many children, young people and their families. </a:t>
            </a:r>
            <a:endParaRPr lang="en-GB" sz="1300" b="0" i="0" u="none" strike="noStrike" baseline="0" dirty="0"/>
          </a:p>
          <a:p>
            <a:pPr>
              <a:lnSpc>
                <a:spcPct val="90000"/>
              </a:lnSpc>
            </a:pPr>
            <a:r>
              <a:rPr lang="en-GB" sz="1300" b="0" i="0" u="none" strike="noStrike" baseline="0" dirty="0"/>
              <a:t>• </a:t>
            </a:r>
            <a:r>
              <a:rPr lang="en-GB" sz="1300" b="1" i="0" u="none" strike="noStrike" baseline="0" dirty="0"/>
              <a:t>Outcomes for children and young people with SEND or in alternative provision are consistently worse than their peers across every measure. </a:t>
            </a:r>
            <a:endParaRPr lang="en-GB" sz="1300" b="0" i="0" u="none" strike="noStrike" baseline="0" dirty="0"/>
          </a:p>
          <a:p>
            <a:pPr>
              <a:lnSpc>
                <a:spcPct val="90000"/>
              </a:lnSpc>
            </a:pPr>
            <a:r>
              <a:rPr lang="en-GB" sz="1300" b="1" i="0" u="none" strike="noStrike" baseline="0" dirty="0"/>
              <a:t>• Despite the continuing and unprecedented investment, the system is not financially sustainable. </a:t>
            </a:r>
          </a:p>
          <a:p>
            <a:pPr>
              <a:lnSpc>
                <a:spcPct val="90000"/>
              </a:lnSpc>
            </a:pPr>
            <a:endParaRPr lang="en-GB" sz="1300" b="0" i="0" u="none" strike="noStrike" baseline="0" dirty="0"/>
          </a:p>
          <a:p>
            <a:pPr>
              <a:lnSpc>
                <a:spcPct val="90000"/>
              </a:lnSpc>
            </a:pPr>
            <a:r>
              <a:rPr lang="en-GB" sz="1300" b="0" i="0" u="none" strike="noStrike" baseline="0" dirty="0"/>
              <a:t>The SEND review will deliver the changes through 5 key areas which health are an integral partner in: </a:t>
            </a:r>
          </a:p>
          <a:p>
            <a:pPr>
              <a:lnSpc>
                <a:spcPct val="90000"/>
              </a:lnSpc>
            </a:pPr>
            <a:r>
              <a:rPr lang="en-GB" sz="1300" b="1" i="0" u="none" strike="noStrike" baseline="0" dirty="0"/>
              <a:t>• A single national SEND and alternative provision system- </a:t>
            </a:r>
          </a:p>
          <a:p>
            <a:pPr>
              <a:lnSpc>
                <a:spcPct val="90000"/>
              </a:lnSpc>
            </a:pPr>
            <a:r>
              <a:rPr lang="en-GB" sz="1300" b="1" i="0" u="none" strike="noStrike" baseline="0" dirty="0"/>
              <a:t>• Excellent provision from early years to adulthood </a:t>
            </a:r>
          </a:p>
          <a:p>
            <a:pPr>
              <a:lnSpc>
                <a:spcPct val="90000"/>
              </a:lnSpc>
            </a:pPr>
            <a:r>
              <a:rPr lang="en-GB" sz="1300" b="1" i="0" u="none" strike="noStrike" baseline="0" dirty="0"/>
              <a:t>• A reformed and integrated role for alternative provision </a:t>
            </a:r>
          </a:p>
          <a:p>
            <a:pPr>
              <a:lnSpc>
                <a:spcPct val="90000"/>
              </a:lnSpc>
            </a:pPr>
            <a:r>
              <a:rPr lang="en-GB" sz="1300" b="1" i="0" u="none" strike="noStrike" baseline="0" dirty="0"/>
              <a:t>• System roles, accountabilities and funding reform </a:t>
            </a:r>
          </a:p>
          <a:p>
            <a:pPr>
              <a:lnSpc>
                <a:spcPct val="90000"/>
              </a:lnSpc>
            </a:pPr>
            <a:r>
              <a:rPr lang="en-GB" sz="1300" b="1" i="0" u="none" strike="noStrike" baseline="0" dirty="0"/>
              <a:t>• Delivering change for children and families. </a:t>
            </a:r>
          </a:p>
          <a:p>
            <a:pPr>
              <a:lnSpc>
                <a:spcPct val="90000"/>
              </a:lnSpc>
            </a:pPr>
            <a:endParaRPr lang="en-GB" sz="1300" dirty="0"/>
          </a:p>
        </p:txBody>
      </p:sp>
    </p:spTree>
    <p:extLst>
      <p:ext uri="{BB962C8B-B14F-4D97-AF65-F5344CB8AC3E}">
        <p14:creationId xmlns:p14="http://schemas.microsoft.com/office/powerpoint/2010/main" val="221472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90C96-EABF-EAE5-23FF-3D9D46D51BAD}"/>
              </a:ext>
            </a:extLst>
          </p:cNvPr>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SEND Code of Practice 0-25 Years </a:t>
            </a:r>
          </a:p>
        </p:txBody>
      </p:sp>
      <p:graphicFrame>
        <p:nvGraphicFramePr>
          <p:cNvPr id="5" name="Content Placeholder 2">
            <a:extLst>
              <a:ext uri="{FF2B5EF4-FFF2-40B4-BE49-F238E27FC236}">
                <a16:creationId xmlns:a16="http://schemas.microsoft.com/office/drawing/2014/main" id="{2802A31D-8A64-6E5A-A0BB-594373D745FE}"/>
              </a:ext>
            </a:extLst>
          </p:cNvPr>
          <p:cNvGraphicFramePr>
            <a:graphicFrameLocks noGrp="1"/>
          </p:cNvGraphicFramePr>
          <p:nvPr>
            <p:ph idx="1"/>
            <p:extLst>
              <p:ext uri="{D42A27DB-BD31-4B8C-83A1-F6EECF244321}">
                <p14:modId xmlns:p14="http://schemas.microsoft.com/office/powerpoint/2010/main" val="70783279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6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5">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7">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9">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3">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5">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9AC82B3-F12E-49D7-9BA0-1AFE9CD46154}"/>
              </a:ext>
            </a:extLst>
          </p:cNvPr>
          <p:cNvSpPr/>
          <p:nvPr/>
        </p:nvSpPr>
        <p:spPr>
          <a:xfrm>
            <a:off x="619797" y="586855"/>
            <a:ext cx="3172575" cy="3387497"/>
          </a:xfrm>
          <a:prstGeom prst="rect">
            <a:avLst/>
          </a:prstGeom>
        </p:spPr>
        <p:txBody>
          <a:bodyPr vert="horz" lIns="91440" tIns="45720" rIns="91440" bIns="45720" rtlCol="0" anchor="b">
            <a:normAutofit/>
          </a:bodyPr>
          <a:lstStyle/>
          <a:p>
            <a:pPr marL="450215" indent="-450215" algn="r">
              <a:lnSpc>
                <a:spcPct val="90000"/>
              </a:lnSpc>
              <a:spcBef>
                <a:spcPct val="0"/>
              </a:spcBef>
              <a:spcAft>
                <a:spcPts val="600"/>
              </a:spcAft>
            </a:pPr>
            <a:r>
              <a:rPr lang="en-US" sz="3500" b="1" kern="1200">
                <a:solidFill>
                  <a:srgbClr val="FFFFFF"/>
                </a:solidFill>
                <a:latin typeface="+mj-lt"/>
                <a:ea typeface="+mj-ea"/>
                <a:cs typeface="+mj-cs"/>
              </a:rPr>
              <a:t>What is a Special Educational Need (SEN)?</a:t>
            </a:r>
          </a:p>
        </p:txBody>
      </p:sp>
      <p:sp>
        <p:nvSpPr>
          <p:cNvPr id="10" name="Content Placeholder 2">
            <a:extLst>
              <a:ext uri="{FF2B5EF4-FFF2-40B4-BE49-F238E27FC236}">
                <a16:creationId xmlns:a16="http://schemas.microsoft.com/office/drawing/2014/main" id="{8B64C84B-EF03-4336-95F6-D62E7AA44876}"/>
              </a:ext>
            </a:extLst>
          </p:cNvPr>
          <p:cNvSpPr txBox="1">
            <a:spLocks/>
          </p:cNvSpPr>
          <p:nvPr/>
        </p:nvSpPr>
        <p:spPr>
          <a:xfrm>
            <a:off x="4877368" y="649480"/>
            <a:ext cx="3646835" cy="55460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1700" dirty="0"/>
              <a:t>A child or young person has a SEN if they have a learning difficulty or disability which calls for special educational provision to be made for him or her.</a:t>
            </a:r>
          </a:p>
          <a:p>
            <a:pPr indent="-228600" algn="l">
              <a:buFont typeface="Arial" panose="020B0604020202020204" pitchFamily="34" charset="0"/>
              <a:buChar char="•"/>
            </a:pPr>
            <a:r>
              <a:rPr lang="en-US" sz="1700" dirty="0"/>
              <a:t>A child of compulsory school age or a young person has a learning difficulty or disability if he or she:</a:t>
            </a:r>
          </a:p>
          <a:p>
            <a:pPr marL="342900" indent="-228600" algn="l">
              <a:buFont typeface="Arial" panose="020B0604020202020204" pitchFamily="34" charset="0"/>
              <a:buChar char="•"/>
            </a:pPr>
            <a:r>
              <a:rPr lang="en-US" sz="1700" dirty="0"/>
              <a:t>has  a significantly greater difficulty in learning than the majority of others of the same age, </a:t>
            </a:r>
            <a:r>
              <a:rPr lang="en-US" sz="1700" i="1" dirty="0"/>
              <a:t>or</a:t>
            </a:r>
          </a:p>
          <a:p>
            <a:pPr marL="342900" indent="-228600" algn="l">
              <a:buFont typeface="Arial" panose="020B0604020202020204" pitchFamily="34" charset="0"/>
              <a:buChar char="•"/>
            </a:pPr>
            <a:r>
              <a:rPr lang="en-US" sz="1700" dirty="0"/>
              <a:t>has a disability which prevents or hinders him or her from making use of facilities of a kind generally provided for others of the same age in mainstream schools or mainstream post -16 institutions.            				</a:t>
            </a:r>
            <a:r>
              <a:rPr lang="en-US" sz="1700" i="1" dirty="0"/>
              <a:t>(Code Of Practice, 2015)</a:t>
            </a:r>
            <a:endParaRPr lang="en-US" sz="1700" dirty="0"/>
          </a:p>
        </p:txBody>
      </p:sp>
    </p:spTree>
    <p:extLst>
      <p:ext uri="{BB962C8B-B14F-4D97-AF65-F5344CB8AC3E}">
        <p14:creationId xmlns:p14="http://schemas.microsoft.com/office/powerpoint/2010/main" val="414050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AC82B3-F12E-49D7-9BA0-1AFE9CD46154}"/>
              </a:ext>
            </a:extLst>
          </p:cNvPr>
          <p:cNvSpPr/>
          <p:nvPr/>
        </p:nvSpPr>
        <p:spPr>
          <a:xfrm>
            <a:off x="1134835" y="195562"/>
            <a:ext cx="7062107" cy="1409617"/>
          </a:xfrm>
          <a:prstGeom prst="rect">
            <a:avLst/>
          </a:prstGeom>
        </p:spPr>
        <p:txBody>
          <a:bodyPr wrap="square">
            <a:spAutoFit/>
          </a:bodyPr>
          <a:lstStyle/>
          <a:p>
            <a:pPr marL="450215" indent="-450215" algn="ctr">
              <a:lnSpc>
                <a:spcPct val="107000"/>
              </a:lnSpc>
              <a:spcAft>
                <a:spcPts val="0"/>
              </a:spcAft>
            </a:pPr>
            <a:r>
              <a:rPr lang="en-GB" sz="4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What is a Special Educational Need (SEN)?</a:t>
            </a:r>
          </a:p>
        </p:txBody>
      </p:sp>
      <p:sp>
        <p:nvSpPr>
          <p:cNvPr id="2" name="TextBox 1">
            <a:extLst>
              <a:ext uri="{FF2B5EF4-FFF2-40B4-BE49-F238E27FC236}">
                <a16:creationId xmlns:a16="http://schemas.microsoft.com/office/drawing/2014/main" id="{2E19DD90-38F5-45BD-98E3-D76AA20063AB}"/>
              </a:ext>
            </a:extLst>
          </p:cNvPr>
          <p:cNvSpPr txBox="1"/>
          <p:nvPr/>
        </p:nvSpPr>
        <p:spPr>
          <a:xfrm>
            <a:off x="268937" y="1569272"/>
            <a:ext cx="8690164" cy="1446550"/>
          </a:xfrm>
          <a:prstGeom prst="rect">
            <a:avLst/>
          </a:prstGeom>
          <a:noFill/>
        </p:spPr>
        <p:txBody>
          <a:bodyPr wrap="square" rtlCol="0">
            <a:spAutoFit/>
          </a:bodyPr>
          <a:lstStyle/>
          <a:p>
            <a:r>
              <a:rPr lang="en-GB" sz="2400" dirty="0">
                <a:cs typeface="Arial" panose="020B0604020202020204" pitchFamily="34" charset="0"/>
              </a:rPr>
              <a:t>A child or young person could have a range of different needs at different stages in their life.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Rectangle: Rounded Corners 3">
            <a:hlinkClick r:id="rId2" action="ppaction://hlinksldjump"/>
            <a:extLst>
              <a:ext uri="{FF2B5EF4-FFF2-40B4-BE49-F238E27FC236}">
                <a16:creationId xmlns:a16="http://schemas.microsoft.com/office/drawing/2014/main" id="{451FB911-23F8-4B0C-B98D-B0373E4EB68C}"/>
              </a:ext>
            </a:extLst>
          </p:cNvPr>
          <p:cNvSpPr/>
          <p:nvPr/>
        </p:nvSpPr>
        <p:spPr>
          <a:xfrm>
            <a:off x="198341" y="2770891"/>
            <a:ext cx="1815353" cy="171225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Communication and interaction</a:t>
            </a:r>
          </a:p>
        </p:txBody>
      </p:sp>
      <p:sp>
        <p:nvSpPr>
          <p:cNvPr id="7" name="Rectangle: Rounded Corners 6">
            <a:hlinkClick r:id="rId3" action="ppaction://hlinksldjump"/>
            <a:extLst>
              <a:ext uri="{FF2B5EF4-FFF2-40B4-BE49-F238E27FC236}">
                <a16:creationId xmlns:a16="http://schemas.microsoft.com/office/drawing/2014/main" id="{594EBFC3-F9C0-4A8E-92BA-C1C6FDE4DFA7}"/>
              </a:ext>
            </a:extLst>
          </p:cNvPr>
          <p:cNvSpPr/>
          <p:nvPr/>
        </p:nvSpPr>
        <p:spPr>
          <a:xfrm>
            <a:off x="2531405" y="2770891"/>
            <a:ext cx="1815353" cy="171225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Cognition and learning</a:t>
            </a:r>
          </a:p>
        </p:txBody>
      </p:sp>
      <p:sp>
        <p:nvSpPr>
          <p:cNvPr id="8" name="Rectangle: Rounded Corners 7">
            <a:hlinkClick r:id="rId4" action="ppaction://hlinksldjump"/>
            <a:extLst>
              <a:ext uri="{FF2B5EF4-FFF2-40B4-BE49-F238E27FC236}">
                <a16:creationId xmlns:a16="http://schemas.microsoft.com/office/drawing/2014/main" id="{11AA15AE-6ECE-47FB-8173-4381306A9D7C}"/>
              </a:ext>
            </a:extLst>
          </p:cNvPr>
          <p:cNvSpPr/>
          <p:nvPr/>
        </p:nvSpPr>
        <p:spPr>
          <a:xfrm>
            <a:off x="4797233" y="2694691"/>
            <a:ext cx="1815353" cy="171225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Social, emotional and mental health difficulties</a:t>
            </a:r>
          </a:p>
        </p:txBody>
      </p:sp>
      <p:sp>
        <p:nvSpPr>
          <p:cNvPr id="9" name="Rectangle: Rounded Corners 8">
            <a:hlinkClick r:id="rId5" action="ppaction://hlinksldjump"/>
            <a:extLst>
              <a:ext uri="{FF2B5EF4-FFF2-40B4-BE49-F238E27FC236}">
                <a16:creationId xmlns:a16="http://schemas.microsoft.com/office/drawing/2014/main" id="{59031B45-5EA4-4782-992B-7E2FA5BD6A88}"/>
              </a:ext>
            </a:extLst>
          </p:cNvPr>
          <p:cNvSpPr/>
          <p:nvPr/>
        </p:nvSpPr>
        <p:spPr>
          <a:xfrm>
            <a:off x="7143748" y="2622181"/>
            <a:ext cx="1815353" cy="1712258"/>
          </a:xfrm>
          <a:prstGeom prst="round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Sensory and/or physical needs</a:t>
            </a:r>
          </a:p>
        </p:txBody>
      </p:sp>
      <p:sp>
        <p:nvSpPr>
          <p:cNvPr id="18" name="Rectangle 17">
            <a:extLst>
              <a:ext uri="{FF2B5EF4-FFF2-40B4-BE49-F238E27FC236}">
                <a16:creationId xmlns:a16="http://schemas.microsoft.com/office/drawing/2014/main" id="{D5241063-2555-498C-A053-AB6C884FCF8A}"/>
              </a:ext>
            </a:extLst>
          </p:cNvPr>
          <p:cNvSpPr/>
          <p:nvPr/>
        </p:nvSpPr>
        <p:spPr>
          <a:xfrm>
            <a:off x="729496" y="5155502"/>
            <a:ext cx="7234523" cy="1631216"/>
          </a:xfrm>
          <a:prstGeom prst="rect">
            <a:avLst/>
          </a:prstGeom>
        </p:spPr>
        <p:txBody>
          <a:bodyPr wrap="square">
            <a:spAutoFit/>
          </a:bodyPr>
          <a:lstStyle/>
          <a:p>
            <a:pPr algn="ctr"/>
            <a:r>
              <a:rPr lang="en-GB" sz="2000" dirty="0">
                <a:cs typeface="Arial" panose="020B0604020202020204" pitchFamily="34" charset="0"/>
              </a:rPr>
              <a:t>They may have difficulties in a particular category or it extend to multiple categories.</a:t>
            </a:r>
          </a:p>
          <a:p>
            <a:pPr algn="ctr"/>
            <a:r>
              <a:rPr lang="en-GB" sz="2000" dirty="0">
                <a:cs typeface="Arial" panose="020B0604020202020204" pitchFamily="34" charset="0"/>
              </a:rPr>
              <a:t>  </a:t>
            </a:r>
          </a:p>
          <a:p>
            <a:pPr algn="ctr"/>
            <a:endParaRPr lang="en-GB" sz="2000" dirty="0">
              <a:cs typeface="Arial" panose="020B0604020202020204" pitchFamily="34" charset="0"/>
            </a:endParaRPr>
          </a:p>
          <a:p>
            <a:pPr algn="ctr"/>
            <a:r>
              <a:rPr lang="en-GB" sz="2000" dirty="0">
                <a:cs typeface="Arial" panose="020B0604020202020204" pitchFamily="34" charset="0"/>
              </a:rPr>
              <a:t>They may have mild or major needs in these categories.</a:t>
            </a:r>
          </a:p>
        </p:txBody>
      </p:sp>
    </p:spTree>
    <p:extLst>
      <p:ext uri="{BB962C8B-B14F-4D97-AF65-F5344CB8AC3E}">
        <p14:creationId xmlns:p14="http://schemas.microsoft.com/office/powerpoint/2010/main" val="467096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3281</TotalTime>
  <Words>3528</Words>
  <Application>Microsoft Office PowerPoint</Application>
  <PresentationFormat>On-screen Show (4:3)</PresentationFormat>
  <Paragraphs>379</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Palatino Linotype</vt:lpstr>
      <vt:lpstr>Times New Roman</vt:lpstr>
      <vt:lpstr>Office Theme</vt:lpstr>
      <vt:lpstr>SEND and EHCP Practice for Health Professionals Helen Watson - Designated Clinical Officer Luton/ CBC </vt:lpstr>
      <vt:lpstr>            Training Content </vt:lpstr>
      <vt:lpstr>Facts and Figures – SEND data for 22/23</vt:lpstr>
      <vt:lpstr>  Relevant Legislation and Guidance</vt:lpstr>
      <vt:lpstr>Human Rights Act </vt:lpstr>
      <vt:lpstr>SEND Review The Government’s Green paper – SEND and Alternative Provision Review – Right Support, Right Place, Right time was published in March 2022 following a two year delay.  </vt:lpstr>
      <vt:lpstr>SEND Code of Practice 0-25 Years </vt:lpstr>
      <vt:lpstr>PowerPoint Presentation</vt:lpstr>
      <vt:lpstr>PowerPoint Presentation</vt:lpstr>
      <vt:lpstr>PowerPoint Presentation</vt:lpstr>
      <vt:lpstr>PowerPoint Presentation</vt:lpstr>
      <vt:lpstr>Know your Local Offer </vt:lpstr>
      <vt:lpstr>PowerPoint Presentation</vt:lpstr>
      <vt:lpstr>PowerPoint Presentation</vt:lpstr>
      <vt:lpstr>PowerPoint Presentation</vt:lpstr>
      <vt:lpstr>PowerPoint Presentation</vt:lpstr>
      <vt:lpstr>Health Top Issues Include: </vt:lpstr>
      <vt:lpstr>PowerPoint Presentation</vt:lpstr>
      <vt:lpstr>PowerPoint Presentation</vt:lpstr>
      <vt:lpstr>PowerPoint Presentation</vt:lpstr>
      <vt:lpstr> Describing Health Needs </vt:lpstr>
      <vt:lpstr>Outcomes</vt:lpstr>
      <vt:lpstr>PowerPoint Presentation</vt:lpstr>
      <vt:lpstr>Example Outcome  </vt:lpstr>
      <vt:lpstr>Co-Produced Outcomes  </vt:lpstr>
      <vt:lpstr>Provision</vt:lpstr>
      <vt:lpstr>Example Provision:</vt:lpstr>
      <vt:lpstr>PowerPoint Presentation</vt:lpstr>
      <vt:lpstr>Annual Learning Disability Health Checks </vt:lpstr>
      <vt:lpstr>PowerPoint Presentation</vt:lpstr>
      <vt:lpstr>What should good Health Advice Include </vt:lpstr>
      <vt:lpstr>Check your advice – consider using the audit tool as a guide ?  </vt:lpstr>
      <vt:lpstr>Health Advice Template Completion -Practice Session</vt:lpstr>
      <vt:lpstr>Useful Resources</vt:lpstr>
      <vt:lpstr>Discussion and Questions</vt:lpstr>
      <vt:lpstr>Contacts</vt:lpstr>
      <vt:lpstr>Local SENAT and SENDIAS  Service Contact Details </vt:lpstr>
      <vt:lpstr>PowerPoint Presentation</vt:lpstr>
      <vt:lpstr>PowerPoint Presentation</vt:lpstr>
      <vt:lpstr>Parent Carer Forums </vt:lpstr>
    </vt:vector>
  </TitlesOfParts>
  <Company>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Watson</dc:creator>
  <cp:lastModifiedBy>Siddique, Israr</cp:lastModifiedBy>
  <cp:revision>154</cp:revision>
  <dcterms:created xsi:type="dcterms:W3CDTF">2021-04-19T11:04:33Z</dcterms:created>
  <dcterms:modified xsi:type="dcterms:W3CDTF">2024-01-29T12:33:26Z</dcterms:modified>
</cp:coreProperties>
</file>