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6" r:id="rId2"/>
  </p:sldMasterIdLst>
  <p:sldIdLst>
    <p:sldId id="257" r:id="rId3"/>
    <p:sldId id="258" r:id="rId4"/>
    <p:sldId id="266" r:id="rId5"/>
    <p:sldId id="267" r:id="rId6"/>
    <p:sldId id="268" r:id="rId7"/>
    <p:sldId id="269" r:id="rId8"/>
    <p:sldId id="275" r:id="rId9"/>
    <p:sldId id="276" r:id="rId10"/>
    <p:sldId id="277" r:id="rId11"/>
    <p:sldId id="273" r:id="rId12"/>
    <p:sldId id="274" r:id="rId1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 charset="0"/>
        <a:ea typeface="+mn-ea"/>
        <a:cs typeface="+mn-cs"/>
      </a:defRPr>
    </a:lvl5pPr>
    <a:lvl6pPr marL="2286000" algn="l" defTabSz="914400" rtl="0" eaLnBrk="1" latinLnBrk="0" hangingPunct="1">
      <a:defRPr sz="2400" kern="1200">
        <a:solidFill>
          <a:schemeClr val="tx1"/>
        </a:solidFill>
        <a:latin typeface="Times New Roman" pitchFamily="1" charset="0"/>
        <a:ea typeface="+mn-ea"/>
        <a:cs typeface="+mn-cs"/>
      </a:defRPr>
    </a:lvl6pPr>
    <a:lvl7pPr marL="2743200" algn="l" defTabSz="914400" rtl="0" eaLnBrk="1" latinLnBrk="0" hangingPunct="1">
      <a:defRPr sz="2400" kern="1200">
        <a:solidFill>
          <a:schemeClr val="tx1"/>
        </a:solidFill>
        <a:latin typeface="Times New Roman" pitchFamily="1" charset="0"/>
        <a:ea typeface="+mn-ea"/>
        <a:cs typeface="+mn-cs"/>
      </a:defRPr>
    </a:lvl7pPr>
    <a:lvl8pPr marL="3200400" algn="l" defTabSz="914400" rtl="0" eaLnBrk="1" latinLnBrk="0" hangingPunct="1">
      <a:defRPr sz="2400" kern="1200">
        <a:solidFill>
          <a:schemeClr val="tx1"/>
        </a:solidFill>
        <a:latin typeface="Times New Roman" pitchFamily="1" charset="0"/>
        <a:ea typeface="+mn-ea"/>
        <a:cs typeface="+mn-cs"/>
      </a:defRPr>
    </a:lvl8pPr>
    <a:lvl9pPr marL="3657600" algn="l" defTabSz="914400" rtl="0" eaLnBrk="1" latinLnBrk="0" hangingPunct="1">
      <a:defRPr sz="24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026082475"/>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692032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1196752"/>
            <a:ext cx="2590800" cy="4899248"/>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914400" y="1196752"/>
            <a:ext cx="7569200" cy="489924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08673379"/>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6106128"/>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7130412"/>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3551176"/>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491771294"/>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5975937"/>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0880000"/>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2305710"/>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7368726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6399153"/>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8873303"/>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2049D-306A-4BDE-B9C3-37F8236FBF1D}"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99E3CE-4F14-46A9-BBD1-929D0D9E403B}" type="slidenum">
              <a:rPr lang="en-GB" smtClean="0"/>
              <a:t>‹#›</a:t>
            </a:fld>
            <a:endParaRPr lang="en-GB"/>
          </a:p>
        </p:txBody>
      </p:sp>
    </p:spTree>
    <p:extLst>
      <p:ext uri="{BB962C8B-B14F-4D97-AF65-F5344CB8AC3E}">
        <p14:creationId xmlns:p14="http://schemas.microsoft.com/office/powerpoint/2010/main" val="310534381"/>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2049D-306A-4BDE-B9C3-37F8236FBF1D}"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99E3CE-4F14-46A9-BBD1-929D0D9E403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19533317"/>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2049D-306A-4BDE-B9C3-37F8236FBF1D}"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99E3CE-4F14-46A9-BBD1-929D0D9E403B}" type="slidenum">
              <a:rPr lang="en-GB" smtClean="0"/>
              <a:t>‹#›</a:t>
            </a:fld>
            <a:endParaRPr lang="en-GB"/>
          </a:p>
        </p:txBody>
      </p:sp>
    </p:spTree>
    <p:extLst>
      <p:ext uri="{BB962C8B-B14F-4D97-AF65-F5344CB8AC3E}">
        <p14:creationId xmlns:p14="http://schemas.microsoft.com/office/powerpoint/2010/main" val="3114178703"/>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2049D-306A-4BDE-B9C3-37F8236FBF1D}"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99E3CE-4F14-46A9-BBD1-929D0D9E403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0943802"/>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2049D-306A-4BDE-B9C3-37F8236FBF1D}"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99E3CE-4F14-46A9-BBD1-929D0D9E403B}" type="slidenum">
              <a:rPr lang="en-GB" smtClean="0"/>
              <a:t>‹#›</a:t>
            </a:fld>
            <a:endParaRPr lang="en-GB"/>
          </a:p>
        </p:txBody>
      </p:sp>
    </p:spTree>
    <p:extLst>
      <p:ext uri="{BB962C8B-B14F-4D97-AF65-F5344CB8AC3E}">
        <p14:creationId xmlns:p14="http://schemas.microsoft.com/office/powerpoint/2010/main" val="3304858459"/>
      </p:ext>
    </p:extLst>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337439108"/>
      </p:ext>
    </p:extLst>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969283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105754341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5635893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33872"/>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2276872"/>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924944"/>
            <a:ext cx="5386917"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2276872"/>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924944"/>
            <a:ext cx="5389033"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8560891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3008776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12659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24744"/>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1124745"/>
            <a:ext cx="6815667" cy="50014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2276873"/>
            <a:ext cx="4011084" cy="38492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4266845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1196752"/>
            <a:ext cx="7315200" cy="3530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23839119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903" y="1196752"/>
            <a:ext cx="1036320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2204864"/>
            <a:ext cx="10363200" cy="389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914400" y="6093296"/>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j-lt"/>
              </a:defRPr>
            </a:lvl1pPr>
          </a:lstStyle>
          <a:p>
            <a:fld id="{0BD2049D-306A-4BDE-B9C3-37F8236FBF1D}" type="datetimeFigureOut">
              <a:rPr lang="en-GB" smtClean="0"/>
              <a:t>12/12/2023</a:t>
            </a:fld>
            <a:endParaRPr lang="en-GB"/>
          </a:p>
        </p:txBody>
      </p:sp>
      <p:sp>
        <p:nvSpPr>
          <p:cNvPr id="1029" name="Rectangle 5"/>
          <p:cNvSpPr>
            <a:spLocks noGrp="1" noChangeArrowheads="1"/>
          </p:cNvSpPr>
          <p:nvPr>
            <p:ph type="ftr" sz="quarter" idx="3"/>
          </p:nvPr>
        </p:nvSpPr>
        <p:spPr bwMode="auto">
          <a:xfrm>
            <a:off x="4165600" y="6093296"/>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j-lt"/>
              </a:defRPr>
            </a:lvl1pPr>
          </a:lstStyle>
          <a:p>
            <a:endParaRPr lang="en-GB"/>
          </a:p>
        </p:txBody>
      </p:sp>
      <p:sp>
        <p:nvSpPr>
          <p:cNvPr id="1030" name="Rectangle 6"/>
          <p:cNvSpPr>
            <a:spLocks noGrp="1" noChangeArrowheads="1"/>
          </p:cNvSpPr>
          <p:nvPr>
            <p:ph type="sldNum" sz="quarter" idx="4"/>
          </p:nvPr>
        </p:nvSpPr>
        <p:spPr bwMode="auto">
          <a:xfrm>
            <a:off x="8737600" y="6093296"/>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j-lt"/>
              </a:defRPr>
            </a:lvl1pPr>
          </a:lstStyle>
          <a:p>
            <a:fld id="{3F99E3CE-4F14-46A9-BBD1-929D0D9E403B}" type="slidenum">
              <a:rPr lang="en-GB" smtClean="0"/>
              <a:t>‹#›</a:t>
            </a:fld>
            <a:endParaRPr lang="en-GB"/>
          </a:p>
        </p:txBody>
      </p:sp>
      <p:pic>
        <p:nvPicPr>
          <p:cNvPr id="7"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9349" y="6309321"/>
            <a:ext cx="11453284"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descr="East London NHS Foundation Trust RGB BLUE"/>
          <p:cNvPicPr>
            <a:picLocks noChangeAspect="1" noChangeArrowheads="1"/>
          </p:cNvPicPr>
          <p:nvPr/>
        </p:nvPicPr>
        <p:blipFill>
          <a:blip r:embed="rId14" cstate="print">
            <a:extLst>
              <a:ext uri="{28A0092B-C50C-407E-A947-70E740481C1C}">
                <a14:useLocalDpi xmlns:a14="http://schemas.microsoft.com/office/drawing/2010/main" val="0"/>
              </a:ext>
            </a:extLst>
          </a:blip>
          <a:srcRect l="47881" t="15767" b="32674"/>
          <a:stretch>
            <a:fillRect/>
          </a:stretch>
        </p:blipFill>
        <p:spPr bwMode="auto">
          <a:xfrm>
            <a:off x="9367635" y="188641"/>
            <a:ext cx="2275416" cy="75882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08" y="32512"/>
            <a:ext cx="12190993" cy="1164240"/>
          </a:xfrm>
          <a:prstGeom prst="rect">
            <a:avLst/>
          </a:prstGeom>
        </p:spPr>
      </p:pic>
    </p:spTree>
    <p:extLst>
      <p:ext uri="{BB962C8B-B14F-4D97-AF65-F5344CB8AC3E}">
        <p14:creationId xmlns:p14="http://schemas.microsoft.com/office/powerpoint/2010/main" val="87561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ctr" rtl="0" eaLnBrk="1" fontAlgn="base" hangingPunct="1">
        <a:spcBef>
          <a:spcPct val="0"/>
        </a:spcBef>
        <a:spcAft>
          <a:spcPct val="0"/>
        </a:spcAft>
        <a:defRPr sz="4400">
          <a:solidFill>
            <a:srgbClr val="339933"/>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D2049D-306A-4BDE-B9C3-37F8236FBF1D}" type="datetimeFigureOut">
              <a:rPr lang="en-GB" smtClean="0"/>
              <a:t>12/12/2023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F99E3CE-4F14-46A9-BBD1-929D0D9E403B}" type="slidenum">
              <a:rPr lang="en-GB" smtClean="0"/>
              <a:t>‹#›</a:t>
            </a:fld>
            <a:endParaRPr lang="en-GB"/>
          </a:p>
        </p:txBody>
      </p:sp>
    </p:spTree>
    <p:extLst>
      <p:ext uri="{BB962C8B-B14F-4D97-AF65-F5344CB8AC3E}">
        <p14:creationId xmlns:p14="http://schemas.microsoft.com/office/powerpoint/2010/main" val="171164419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ransition spd="slow">
    <p:fad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592" y="2517552"/>
            <a:ext cx="10363200" cy="936104"/>
          </a:xfrm>
        </p:spPr>
        <p:txBody>
          <a:bodyPr>
            <a:normAutofit/>
          </a:bodyPr>
          <a:lstStyle/>
          <a:p>
            <a:pPr algn="ctr"/>
            <a:r>
              <a:rPr lang="en-GB" sz="4800" b="1" dirty="0">
                <a:solidFill>
                  <a:schemeClr val="accent2">
                    <a:lumMod val="75000"/>
                  </a:schemeClr>
                </a:solidFill>
              </a:rPr>
              <a:t>Home Treatment Team Report</a:t>
            </a:r>
          </a:p>
        </p:txBody>
      </p:sp>
      <p:pic>
        <p:nvPicPr>
          <p:cNvPr id="5" name="Picture 4"/>
          <p:cNvPicPr>
            <a:picLocks noChangeAspect="1"/>
          </p:cNvPicPr>
          <p:nvPr/>
        </p:nvPicPr>
        <p:blipFill>
          <a:blip r:embed="rId2"/>
          <a:stretch>
            <a:fillRect/>
          </a:stretch>
        </p:blipFill>
        <p:spPr>
          <a:xfrm>
            <a:off x="7318095" y="104279"/>
            <a:ext cx="1933845" cy="885949"/>
          </a:xfrm>
          <a:prstGeom prst="rect">
            <a:avLst/>
          </a:prstGeom>
        </p:spPr>
      </p:pic>
      <p:pic>
        <p:nvPicPr>
          <p:cNvPr id="6" name="Picture 5"/>
          <p:cNvPicPr>
            <a:picLocks noChangeAspect="1"/>
          </p:cNvPicPr>
          <p:nvPr/>
        </p:nvPicPr>
        <p:blipFill>
          <a:blip r:embed="rId3"/>
          <a:stretch>
            <a:fillRect/>
          </a:stretch>
        </p:blipFill>
        <p:spPr>
          <a:xfrm>
            <a:off x="760839" y="6073580"/>
            <a:ext cx="8235380" cy="714475"/>
          </a:xfrm>
          <a:prstGeom prst="rect">
            <a:avLst/>
          </a:prstGeom>
        </p:spPr>
      </p:pic>
      <p:sp>
        <p:nvSpPr>
          <p:cNvPr id="7" name="TextBox 6"/>
          <p:cNvSpPr txBox="1"/>
          <p:nvPr/>
        </p:nvSpPr>
        <p:spPr>
          <a:xfrm>
            <a:off x="2503055" y="3759200"/>
            <a:ext cx="5689600" cy="461665"/>
          </a:xfrm>
          <a:prstGeom prst="rect">
            <a:avLst/>
          </a:prstGeom>
          <a:noFill/>
        </p:spPr>
        <p:txBody>
          <a:bodyPr wrap="square" rtlCol="0">
            <a:spAutoFit/>
          </a:bodyPr>
          <a:lstStyle/>
          <a:p>
            <a:pPr algn="ctr"/>
            <a:r>
              <a:rPr lang="en-GB" dirty="0">
                <a:solidFill>
                  <a:schemeClr val="accent2">
                    <a:lumMod val="75000"/>
                  </a:schemeClr>
                </a:solidFill>
                <a:latin typeface="+mj-lt"/>
              </a:rPr>
              <a:t>South CAMHS Luton – Dunstable - Beds</a:t>
            </a:r>
          </a:p>
        </p:txBody>
      </p:sp>
    </p:spTree>
    <p:extLst>
      <p:ext uri="{BB962C8B-B14F-4D97-AF65-F5344CB8AC3E}">
        <p14:creationId xmlns:p14="http://schemas.microsoft.com/office/powerpoint/2010/main" val="3623130102"/>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95919" y="1091679"/>
            <a:ext cx="7600161"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Conclusion</a:t>
            </a:r>
          </a:p>
        </p:txBody>
      </p:sp>
      <p:sp>
        <p:nvSpPr>
          <p:cNvPr id="2" name="Rounded Rectangle 4">
            <a:extLst>
              <a:ext uri="{FF2B5EF4-FFF2-40B4-BE49-F238E27FC236}">
                <a16:creationId xmlns:a16="http://schemas.microsoft.com/office/drawing/2014/main" id="{B4495F8A-E7A1-7071-BAA2-53133176611C}"/>
              </a:ext>
            </a:extLst>
          </p:cNvPr>
          <p:cNvSpPr/>
          <p:nvPr/>
        </p:nvSpPr>
        <p:spPr bwMode="auto">
          <a:xfrm>
            <a:off x="593697" y="1900361"/>
            <a:ext cx="11004604" cy="4182386"/>
          </a:xfrm>
          <a:prstGeom prst="roundRect">
            <a:avLst/>
          </a:prstGeom>
          <a:solidFill>
            <a:schemeClr val="accent5">
              <a:lumMod val="40000"/>
              <a:lumOff val="60000"/>
            </a:schemeClr>
          </a:solidFill>
          <a:ln w="19050" cap="flat" cmpd="sng" algn="ctr">
            <a:solidFill>
              <a:schemeClr val="bg1">
                <a:lumMod val="50000"/>
              </a:schemeClr>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pPr algn="just"/>
            <a:r>
              <a:rPr lang="en-GB" sz="1800" dirty="0">
                <a:latin typeface="Trebuchet MS" panose="020B0603020202020204" pitchFamily="34" charset="0"/>
                <a:cs typeface="Calibri" panose="020F0502020204030204" pitchFamily="34" charset="0"/>
              </a:rPr>
              <a:t>The Luton &amp; South Bedfordshire Home Treatment </a:t>
            </a:r>
            <a:r>
              <a:rPr lang="en-GB" sz="1800" dirty="0" smtClean="0">
                <a:latin typeface="Trebuchet MS" panose="020B0603020202020204" pitchFamily="34" charset="0"/>
                <a:cs typeface="Calibri" panose="020F0502020204030204" pitchFamily="34" charset="0"/>
              </a:rPr>
              <a:t>Team has now been operational for approximately 18 months. </a:t>
            </a:r>
            <a:r>
              <a:rPr lang="en-GB" sz="1800" dirty="0">
                <a:latin typeface="Trebuchet MS" panose="020B0603020202020204" pitchFamily="34" charset="0"/>
              </a:rPr>
              <a:t>Since going live the team has received 127 referrals to </a:t>
            </a:r>
            <a:r>
              <a:rPr lang="en-GB" sz="1800" dirty="0" smtClean="0">
                <a:latin typeface="Trebuchet MS" panose="020B0603020202020204" pitchFamily="34" charset="0"/>
              </a:rPr>
              <a:t>date and receive, on average, 9 referrals per month.</a:t>
            </a:r>
          </a:p>
          <a:p>
            <a:pPr algn="just"/>
            <a:endParaRPr lang="en-GB" sz="1800" dirty="0" smtClean="0">
              <a:latin typeface="Trebuchet MS" panose="020B0603020202020204" pitchFamily="34" charset="0"/>
            </a:endParaRPr>
          </a:p>
          <a:p>
            <a:pPr algn="just"/>
            <a:r>
              <a:rPr lang="en-GB" sz="1800" dirty="0" smtClean="0">
                <a:latin typeface="Trebuchet MS" panose="020B0603020202020204" pitchFamily="34" charset="0"/>
              </a:rPr>
              <a:t>Quantitative </a:t>
            </a:r>
            <a:r>
              <a:rPr lang="en-GB" sz="1800" dirty="0">
                <a:latin typeface="Trebuchet MS" panose="020B0603020202020204" pitchFamily="34" charset="0"/>
              </a:rPr>
              <a:t>data suggest that </a:t>
            </a:r>
            <a:r>
              <a:rPr lang="en-GB" sz="1800" dirty="0" smtClean="0">
                <a:latin typeface="Trebuchet MS" panose="020B0603020202020204" pitchFamily="34" charset="0"/>
              </a:rPr>
              <a:t>the team is </a:t>
            </a:r>
            <a:r>
              <a:rPr lang="en-GB" sz="1800" dirty="0">
                <a:latin typeface="Trebuchet MS" panose="020B0603020202020204" pitchFamily="34" charset="0"/>
              </a:rPr>
              <a:t>accepting more referrals, primarily coming from </a:t>
            </a:r>
            <a:r>
              <a:rPr lang="en-GB" sz="1800" dirty="0" smtClean="0">
                <a:latin typeface="Trebuchet MS" panose="020B0603020202020204" pitchFamily="34" charset="0"/>
              </a:rPr>
              <a:t>in-house </a:t>
            </a:r>
            <a:r>
              <a:rPr lang="en-GB" sz="1800" dirty="0">
                <a:latin typeface="Trebuchet MS" panose="020B0603020202020204" pitchFamily="34" charset="0"/>
              </a:rPr>
              <a:t>CAMHS </a:t>
            </a:r>
            <a:r>
              <a:rPr lang="en-GB" sz="1800" dirty="0" smtClean="0">
                <a:latin typeface="Trebuchet MS" panose="020B0603020202020204" pitchFamily="34" charset="0"/>
              </a:rPr>
              <a:t>teams</a:t>
            </a:r>
            <a:r>
              <a:rPr lang="en-GB" sz="1800" dirty="0">
                <a:latin typeface="Trebuchet MS" panose="020B0603020202020204" pitchFamily="34" charset="0"/>
              </a:rPr>
              <a:t>, with the young person and their families engaging and working well with their treatment. This is reflected in the DNA rate within the team. The average length of treatment contact is 12 weeks</a:t>
            </a:r>
            <a:r>
              <a:rPr lang="en-GB" sz="1800" dirty="0" smtClean="0">
                <a:latin typeface="Trebuchet MS" panose="020B0603020202020204" pitchFamily="34" charset="0"/>
              </a:rPr>
              <a:t>.</a:t>
            </a:r>
          </a:p>
          <a:p>
            <a:pPr algn="just"/>
            <a:endParaRPr lang="en-GB" sz="1800" dirty="0" smtClean="0">
              <a:latin typeface="Trebuchet MS" panose="020B0603020202020204" pitchFamily="34" charset="0"/>
            </a:endParaRPr>
          </a:p>
          <a:p>
            <a:pPr algn="just"/>
            <a:r>
              <a:rPr lang="en-GB" sz="1800" dirty="0">
                <a:latin typeface="Trebuchet MS" panose="020B0603020202020204" pitchFamily="34" charset="0"/>
              </a:rPr>
              <a:t>Qualitative data suggests that since the Home Treatment Team became operational the team has impacted on the number of bed days CAMHS young people are admitted on to our local Paediatric ward for. Those CAMHS young people that have a lengthy tend to have more complicated social issues that delay discharge</a:t>
            </a:r>
            <a:r>
              <a:rPr lang="en-GB" sz="1800" dirty="0" smtClean="0">
                <a:latin typeface="Trebuchet MS" panose="020B0603020202020204" pitchFamily="34" charset="0"/>
              </a:rPr>
              <a:t>.</a:t>
            </a:r>
            <a:endParaRPr lang="en-GB" sz="1800" dirty="0">
              <a:latin typeface="Trebuchet MS" panose="020B0603020202020204" pitchFamily="34" charset="0"/>
            </a:endParaRPr>
          </a:p>
        </p:txBody>
      </p:sp>
    </p:spTree>
    <p:extLst>
      <p:ext uri="{BB962C8B-B14F-4D97-AF65-F5344CB8AC3E}">
        <p14:creationId xmlns:p14="http://schemas.microsoft.com/office/powerpoint/2010/main" val="83579212"/>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95919" y="1091679"/>
            <a:ext cx="7600161"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Conclusion</a:t>
            </a:r>
          </a:p>
        </p:txBody>
      </p:sp>
      <p:sp>
        <p:nvSpPr>
          <p:cNvPr id="2" name="Rounded Rectangle 4">
            <a:extLst>
              <a:ext uri="{FF2B5EF4-FFF2-40B4-BE49-F238E27FC236}">
                <a16:creationId xmlns:a16="http://schemas.microsoft.com/office/drawing/2014/main" id="{B4495F8A-E7A1-7071-BAA2-53133176611C}"/>
              </a:ext>
            </a:extLst>
          </p:cNvPr>
          <p:cNvSpPr/>
          <p:nvPr/>
        </p:nvSpPr>
        <p:spPr bwMode="auto">
          <a:xfrm>
            <a:off x="1388826" y="1892410"/>
            <a:ext cx="9414345" cy="2957886"/>
          </a:xfrm>
          <a:prstGeom prst="roundRect">
            <a:avLst/>
          </a:prstGeom>
          <a:solidFill>
            <a:schemeClr val="accent5">
              <a:lumMod val="40000"/>
              <a:lumOff val="60000"/>
            </a:schemeClr>
          </a:solidFill>
          <a:ln w="19050" cap="flat" cmpd="sng" algn="ctr">
            <a:solidFill>
              <a:schemeClr val="bg1">
                <a:lumMod val="50000"/>
              </a:schemeClr>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pPr algn="just"/>
            <a:r>
              <a:rPr lang="en-GB" sz="1800" dirty="0" smtClean="0">
                <a:latin typeface="Trebuchet MS" panose="020B0603020202020204" pitchFamily="34" charset="0"/>
              </a:rPr>
              <a:t>The </a:t>
            </a:r>
            <a:r>
              <a:rPr lang="en-GB" sz="1800" dirty="0">
                <a:latin typeface="Trebuchet MS" panose="020B0603020202020204" pitchFamily="34" charset="0"/>
              </a:rPr>
              <a:t>team have also had a positive impact on the number of cases live on the Crisis team, thus allowing our Crisis Team colleagues the opportunity to work more efficiently and creatively. </a:t>
            </a:r>
            <a:endParaRPr lang="en-GB" sz="1800" dirty="0" smtClean="0">
              <a:latin typeface="Trebuchet MS" panose="020B0603020202020204" pitchFamily="34" charset="0"/>
            </a:endParaRPr>
          </a:p>
          <a:p>
            <a:pPr algn="just"/>
            <a:endParaRPr lang="en-GB" sz="1800" dirty="0">
              <a:latin typeface="Trebuchet MS" panose="020B0603020202020204" pitchFamily="34" charset="0"/>
            </a:endParaRPr>
          </a:p>
          <a:p>
            <a:pPr algn="just"/>
            <a:r>
              <a:rPr lang="en-GB" sz="1800" dirty="0" smtClean="0">
                <a:latin typeface="Trebuchet MS" panose="020B0603020202020204" pitchFamily="34" charset="0"/>
              </a:rPr>
              <a:t>From </a:t>
            </a:r>
            <a:r>
              <a:rPr lang="en-GB" sz="1800" dirty="0">
                <a:latin typeface="Trebuchet MS" panose="020B0603020202020204" pitchFamily="34" charset="0"/>
              </a:rPr>
              <a:t>the teams humble beginnings we can see that the team is moving in the right direction in the service they are delivering to young people and their </a:t>
            </a:r>
            <a:r>
              <a:rPr lang="en-GB" sz="1800" dirty="0" smtClean="0">
                <a:latin typeface="Trebuchet MS" panose="020B0603020202020204" pitchFamily="34" charset="0"/>
              </a:rPr>
              <a:t>families.</a:t>
            </a:r>
          </a:p>
          <a:p>
            <a:pPr algn="just"/>
            <a:endParaRPr lang="en-GB" sz="1800" dirty="0">
              <a:latin typeface="Trebuchet MS" panose="020B0603020202020204" pitchFamily="34" charset="0"/>
            </a:endParaRPr>
          </a:p>
          <a:p>
            <a:pPr algn="just"/>
            <a:r>
              <a:rPr lang="en-GB" sz="1800" dirty="0" smtClean="0">
                <a:latin typeface="Trebuchet MS" panose="020B0603020202020204" pitchFamily="34" charset="0"/>
              </a:rPr>
              <a:t>The </a:t>
            </a:r>
            <a:r>
              <a:rPr lang="en-GB" sz="1800" dirty="0">
                <a:latin typeface="Trebuchet MS" panose="020B0603020202020204" pitchFamily="34" charset="0"/>
              </a:rPr>
              <a:t>Team needs to continue to strengthen its processes and continue to develop clear lines of communication with the core CAMHS Team.</a:t>
            </a:r>
          </a:p>
          <a:p>
            <a:pPr algn="just"/>
            <a:endParaRPr kumimoji="0" lang="en-GB" sz="1800" b="0" i="0" u="none" strike="noStrike" kern="1200" cap="none" spc="0" normalizeH="0" baseline="0" noProof="0" dirty="0">
              <a:ln>
                <a:noFill/>
              </a:ln>
              <a:solidFill>
                <a:srgbClr val="000000"/>
              </a:solidFill>
              <a:effectLst/>
              <a:uLnTx/>
              <a:uFillTx/>
              <a:latin typeface="Trebuchet MS" panose="020B0603020202020204" pitchFamily="34" charset="0"/>
              <a:cs typeface="Calibri" panose="020F0502020204030204" pitchFamily="34" charset="0"/>
            </a:endParaRPr>
          </a:p>
          <a:p>
            <a:pPr algn="just"/>
            <a:endParaRPr kumimoji="0" lang="en-GB" sz="1800" b="0" i="0" u="none" strike="noStrike" kern="1200" cap="none" spc="0" normalizeH="0" baseline="0" noProof="0" dirty="0">
              <a:ln>
                <a:noFill/>
              </a:ln>
              <a:solidFill>
                <a:srgbClr val="000000"/>
              </a:solidFill>
              <a:effectLst/>
              <a:uLnTx/>
              <a:uFillTx/>
              <a:latin typeface="Trebuchet MS" panose="020B0603020202020204" pitchFamily="34" charset="0"/>
              <a:cs typeface="Calibri" panose="020F0502020204030204" pitchFamily="34" charset="0"/>
            </a:endParaRPr>
          </a:p>
        </p:txBody>
      </p:sp>
    </p:spTree>
    <p:extLst>
      <p:ext uri="{BB962C8B-B14F-4D97-AF65-F5344CB8AC3E}">
        <p14:creationId xmlns:p14="http://schemas.microsoft.com/office/powerpoint/2010/main" val="6725761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978159" y="1930777"/>
            <a:ext cx="10235682" cy="3770227"/>
          </a:xfrm>
          <a:prstGeom prst="roundRect">
            <a:avLst/>
          </a:prstGeom>
          <a:solidFill>
            <a:schemeClr val="accent5">
              <a:lumMod val="40000"/>
              <a:lumOff val="60000"/>
            </a:schemeClr>
          </a:solidFill>
          <a:ln w="38100" cap="flat" cmpd="sng" algn="ctr">
            <a:solidFill>
              <a:schemeClr val="bg1">
                <a:lumMod val="50000"/>
              </a:schemeClr>
            </a:solidFill>
            <a:prstDash val="solid"/>
            <a:round/>
            <a:headEnd type="none" w="med" len="med"/>
            <a:tailEnd type="none" w="med" len="med"/>
          </a:ln>
          <a:effectLst>
            <a:glow rad="139700">
              <a:schemeClr val="accent3">
                <a:lumMod val="25000"/>
                <a:alpha val="40000"/>
              </a:schemeClr>
            </a:glow>
          </a:effectLst>
        </p:spPr>
        <p:txBody>
          <a:bodyPr vert="horz" wrap="square" lIns="91440" tIns="45720" rIns="91440" bIns="45720" numCol="1" rtlCol="0" anchor="t" anchorCtr="0" compatLnSpc="1">
            <a:prstTxWarp prst="textNoShape">
              <a:avLst/>
            </a:prstTxWarp>
          </a:bodyPr>
          <a:lstStyle/>
          <a:p>
            <a:pPr algn="just"/>
            <a:r>
              <a:rPr lang="en-GB" sz="2000" dirty="0">
                <a:solidFill>
                  <a:schemeClr val="accent1">
                    <a:lumMod val="50000"/>
                  </a:schemeClr>
                </a:solidFill>
                <a:latin typeface="Trebuchet MS" panose="020B0603020202020204" pitchFamily="34" charset="0"/>
                <a:cs typeface="Calibri" panose="020F0502020204030204" pitchFamily="34" charset="0"/>
              </a:rPr>
              <a:t>The crisis home treatment service became operational in the Luton and South Bedfordshire area on 1st March 2022.</a:t>
            </a:r>
          </a:p>
          <a:p>
            <a:pPr algn="just"/>
            <a:endParaRPr lang="en-GB" sz="2000" dirty="0">
              <a:solidFill>
                <a:schemeClr val="accent1">
                  <a:lumMod val="50000"/>
                </a:schemeClr>
              </a:solidFill>
              <a:latin typeface="Trebuchet MS" panose="020B0603020202020204" pitchFamily="34" charset="0"/>
              <a:cs typeface="Calibri" panose="020F0502020204030204" pitchFamily="34" charset="0"/>
            </a:endParaRPr>
          </a:p>
          <a:p>
            <a:pPr algn="just"/>
            <a:r>
              <a:rPr lang="en-GB" sz="2000" dirty="0">
                <a:solidFill>
                  <a:schemeClr val="accent1">
                    <a:lumMod val="50000"/>
                  </a:schemeClr>
                </a:solidFill>
                <a:latin typeface="Trebuchet MS" panose="020B0603020202020204" pitchFamily="34" charset="0"/>
                <a:cs typeface="Calibri" panose="020F0502020204030204" pitchFamily="34" charset="0"/>
              </a:rPr>
              <a:t>The service is available to young people aged 0-17 in a mental health crisis who have presented/been referred through agreed crisis referral pathways and/or may be at risk of Tier 4 adolescent inpatient admission.</a:t>
            </a:r>
          </a:p>
          <a:p>
            <a:pPr algn="just"/>
            <a:endParaRPr lang="en-GB" sz="2000" dirty="0">
              <a:solidFill>
                <a:schemeClr val="accent1">
                  <a:lumMod val="50000"/>
                </a:schemeClr>
              </a:solidFill>
              <a:latin typeface="Trebuchet MS" panose="020B0603020202020204" pitchFamily="34" charset="0"/>
              <a:cs typeface="Calibri" panose="020F0502020204030204" pitchFamily="34" charset="0"/>
            </a:endParaRPr>
          </a:p>
          <a:p>
            <a:pPr algn="just"/>
            <a:r>
              <a:rPr lang="en-GB" sz="2000" dirty="0">
                <a:solidFill>
                  <a:schemeClr val="accent1">
                    <a:lumMod val="50000"/>
                  </a:schemeClr>
                </a:solidFill>
                <a:latin typeface="Trebuchet MS" panose="020B0603020202020204" pitchFamily="34" charset="0"/>
                <a:cs typeface="Calibri" panose="020F0502020204030204" pitchFamily="34" charset="0"/>
              </a:rPr>
              <a:t>The team covers Luton and South Bedfordshire offering crisis assessment, brief intervention and intensive home treatment intervention as an alternative to inpatient admission and to facilitate early/timely discharge for young people in Tier 4 settings.</a:t>
            </a:r>
          </a:p>
          <a:p>
            <a:pPr algn="just"/>
            <a:endParaRPr lang="en-GB" sz="2000" dirty="0">
              <a:solidFill>
                <a:schemeClr val="accent1">
                  <a:lumMod val="50000"/>
                </a:schemeClr>
              </a:solidFill>
              <a:latin typeface="Trebuchet MS" panose="020B0603020202020204" pitchFamily="34" charset="0"/>
              <a:cs typeface="Calibri" panose="020F0502020204030204" pitchFamily="34" charset="0"/>
            </a:endParaRPr>
          </a:p>
        </p:txBody>
      </p:sp>
      <p:sp>
        <p:nvSpPr>
          <p:cNvPr id="8" name="TextBox 7"/>
          <p:cNvSpPr txBox="1"/>
          <p:nvPr/>
        </p:nvSpPr>
        <p:spPr>
          <a:xfrm>
            <a:off x="3276223" y="891310"/>
            <a:ext cx="5639554"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Introduction: What We Do</a:t>
            </a:r>
          </a:p>
        </p:txBody>
      </p:sp>
    </p:spTree>
    <p:extLst>
      <p:ext uri="{BB962C8B-B14F-4D97-AF65-F5344CB8AC3E}">
        <p14:creationId xmlns:p14="http://schemas.microsoft.com/office/powerpoint/2010/main" val="370835041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978159" y="1930777"/>
            <a:ext cx="10235682" cy="3135745"/>
          </a:xfrm>
          <a:prstGeom prst="roundRect">
            <a:avLst/>
          </a:prstGeom>
          <a:solidFill>
            <a:schemeClr val="accent5">
              <a:lumMod val="40000"/>
              <a:lumOff val="60000"/>
            </a:schemeClr>
          </a:solidFill>
          <a:ln w="38100" cap="flat" cmpd="sng" algn="ctr">
            <a:solidFill>
              <a:schemeClr val="bg1">
                <a:lumMod val="50000"/>
              </a:schemeClr>
            </a:solidFill>
            <a:prstDash val="solid"/>
            <a:round/>
            <a:headEnd type="none" w="med" len="med"/>
            <a:tailEnd type="none" w="med" len="med"/>
          </a:ln>
          <a:effectLst>
            <a:glow rad="139700">
              <a:schemeClr val="accent3">
                <a:lumMod val="25000"/>
                <a:alpha val="40000"/>
              </a:schemeClr>
            </a:glow>
          </a:effectLst>
        </p:spPr>
        <p:txBody>
          <a:bodyPr vert="horz" wrap="square" lIns="91440" tIns="45720" rIns="91440" bIns="45720" numCol="1" rtlCol="0" anchor="t" anchorCtr="0" compatLnSpc="1">
            <a:prstTxWarp prst="textNoShape">
              <a:avLst/>
            </a:prstTxWarp>
          </a:bodyPr>
          <a:lstStyle/>
          <a:p>
            <a:pPr algn="just"/>
            <a:r>
              <a:rPr lang="en-GB" sz="2000" dirty="0">
                <a:solidFill>
                  <a:schemeClr val="accent1">
                    <a:lumMod val="50000"/>
                  </a:schemeClr>
                </a:solidFill>
                <a:latin typeface="Trebuchet MS" panose="020B0603020202020204" pitchFamily="34" charset="0"/>
                <a:cs typeface="Calibri" panose="020F0502020204030204" pitchFamily="34" charset="0"/>
              </a:rPr>
              <a:t>Our service aims to provide assessment and on-going intervention (where indicated) for young people who:</a:t>
            </a:r>
          </a:p>
          <a:p>
            <a:pPr algn="just"/>
            <a:endParaRPr lang="en-GB" sz="2000" dirty="0">
              <a:solidFill>
                <a:schemeClr val="accent1">
                  <a:lumMod val="50000"/>
                </a:schemeClr>
              </a:solidFill>
              <a:latin typeface="Trebuchet MS" panose="020B0603020202020204" pitchFamily="34" charset="0"/>
              <a:cs typeface="Calibri" panose="020F0502020204030204" pitchFamily="34" charset="0"/>
            </a:endParaRPr>
          </a:p>
          <a:p>
            <a:pPr marL="342900" indent="-342900" algn="just">
              <a:buFontTx/>
              <a:buChar char="-"/>
            </a:pPr>
            <a:r>
              <a:rPr lang="en-GB" sz="2000" dirty="0">
                <a:solidFill>
                  <a:schemeClr val="accent1">
                    <a:lumMod val="50000"/>
                  </a:schemeClr>
                </a:solidFill>
                <a:latin typeface="Trebuchet MS" panose="020B0603020202020204" pitchFamily="34" charset="0"/>
                <a:cs typeface="Calibri" panose="020F0502020204030204" pitchFamily="34" charset="0"/>
              </a:rPr>
              <a:t>Are on our local crisis pathway through A&amp;E or NHS 111.</a:t>
            </a:r>
          </a:p>
          <a:p>
            <a:pPr marL="342900" indent="-342900" algn="just">
              <a:buFontTx/>
              <a:buChar char="-"/>
            </a:pPr>
            <a:r>
              <a:rPr lang="en-GB" sz="2000" dirty="0">
                <a:solidFill>
                  <a:schemeClr val="accent1">
                    <a:lumMod val="50000"/>
                  </a:schemeClr>
                </a:solidFill>
                <a:latin typeface="Trebuchet MS" panose="020B0603020202020204" pitchFamily="34" charset="0"/>
                <a:cs typeface="Calibri" panose="020F0502020204030204" pitchFamily="34" charset="0"/>
              </a:rPr>
              <a:t>Have been referred by an agreed recognised professional who believes the young person may be presenting with a mental health crisis.</a:t>
            </a:r>
          </a:p>
          <a:p>
            <a:pPr marL="342900" indent="-342900" algn="just">
              <a:buFontTx/>
              <a:buChar char="-"/>
            </a:pPr>
            <a:r>
              <a:rPr lang="en-GB" sz="2000" dirty="0">
                <a:solidFill>
                  <a:schemeClr val="accent1">
                    <a:lumMod val="50000"/>
                  </a:schemeClr>
                </a:solidFill>
                <a:latin typeface="Trebuchet MS" panose="020B0603020202020204" pitchFamily="34" charset="0"/>
                <a:cs typeface="Calibri" panose="020F0502020204030204" pitchFamily="34" charset="0"/>
              </a:rPr>
              <a:t>May be at immediate or imminent risk of being admitted to a Tier 4 CAMHS Provision (Mental Health Inpatient Unit) without crisis and/or home treatment intervention.</a:t>
            </a:r>
          </a:p>
          <a:p>
            <a:pPr algn="just"/>
            <a:endParaRPr lang="en-GB" sz="2000" dirty="0">
              <a:solidFill>
                <a:schemeClr val="accent1">
                  <a:lumMod val="50000"/>
                </a:schemeClr>
              </a:solidFill>
              <a:latin typeface="Trebuchet MS" panose="020B0603020202020204" pitchFamily="34" charset="0"/>
              <a:cs typeface="Calibri" panose="020F0502020204030204" pitchFamily="34" charset="0"/>
            </a:endParaRPr>
          </a:p>
        </p:txBody>
      </p:sp>
      <p:sp>
        <p:nvSpPr>
          <p:cNvPr id="8" name="TextBox 7"/>
          <p:cNvSpPr txBox="1"/>
          <p:nvPr/>
        </p:nvSpPr>
        <p:spPr>
          <a:xfrm>
            <a:off x="3276223" y="891310"/>
            <a:ext cx="5639554"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Criteria</a:t>
            </a:r>
          </a:p>
        </p:txBody>
      </p:sp>
    </p:spTree>
    <p:extLst>
      <p:ext uri="{BB962C8B-B14F-4D97-AF65-F5344CB8AC3E}">
        <p14:creationId xmlns:p14="http://schemas.microsoft.com/office/powerpoint/2010/main" val="3541946535"/>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76223" y="891310"/>
            <a:ext cx="5639554"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Operational Hours</a:t>
            </a:r>
          </a:p>
        </p:txBody>
      </p:sp>
      <p:sp>
        <p:nvSpPr>
          <p:cNvPr id="3" name="Rounded Rectangle 4">
            <a:extLst>
              <a:ext uri="{FF2B5EF4-FFF2-40B4-BE49-F238E27FC236}">
                <a16:creationId xmlns:a16="http://schemas.microsoft.com/office/drawing/2014/main" id="{217F1A62-4ED0-77CA-1F91-131EAE19441B}"/>
              </a:ext>
            </a:extLst>
          </p:cNvPr>
          <p:cNvSpPr/>
          <p:nvPr/>
        </p:nvSpPr>
        <p:spPr bwMode="auto">
          <a:xfrm>
            <a:off x="978159" y="1930777"/>
            <a:ext cx="10235682" cy="2547917"/>
          </a:xfrm>
          <a:prstGeom prst="roundRect">
            <a:avLst/>
          </a:prstGeom>
          <a:solidFill>
            <a:schemeClr val="accent5">
              <a:lumMod val="40000"/>
              <a:lumOff val="60000"/>
            </a:schemeClr>
          </a:solidFill>
          <a:ln w="38100" cap="flat" cmpd="sng" algn="ctr">
            <a:solidFill>
              <a:schemeClr val="bg1">
                <a:lumMod val="50000"/>
              </a:schemeClr>
            </a:solidFill>
            <a:prstDash val="solid"/>
            <a:round/>
            <a:headEnd type="none" w="med" len="med"/>
            <a:tailEnd type="none" w="med" len="med"/>
          </a:ln>
          <a:effectLst>
            <a:glow rad="139700">
              <a:schemeClr val="accent3">
                <a:lumMod val="25000"/>
                <a:alpha val="40000"/>
              </a:schemeClr>
            </a:glow>
          </a:effectLst>
        </p:spPr>
        <p:txBody>
          <a:bodyPr vert="horz" wrap="square" lIns="91440" tIns="45720" rIns="91440" bIns="45720" numCol="1" rtlCol="0" anchor="t" anchorCtr="0" compatLnSpc="1">
            <a:prstTxWarp prst="textNoShape">
              <a:avLst/>
            </a:prstTxWarp>
          </a:bodyPr>
          <a:lstStyle/>
          <a:p>
            <a:pPr algn="just"/>
            <a:r>
              <a:rPr lang="en-GB" sz="2000" dirty="0">
                <a:solidFill>
                  <a:schemeClr val="accent1">
                    <a:lumMod val="50000"/>
                  </a:schemeClr>
                </a:solidFill>
                <a:latin typeface="Trebuchet MS" panose="020B0603020202020204" pitchFamily="34" charset="0"/>
                <a:cs typeface="Calibri" panose="020F0502020204030204" pitchFamily="34" charset="0"/>
              </a:rPr>
              <a:t>Our current operational hours </a:t>
            </a:r>
            <a:r>
              <a:rPr lang="en-GB" sz="2000" dirty="0" smtClean="0">
                <a:solidFill>
                  <a:schemeClr val="accent1">
                    <a:lumMod val="50000"/>
                  </a:schemeClr>
                </a:solidFill>
                <a:latin typeface="Trebuchet MS" panose="020B0603020202020204" pitchFamily="34" charset="0"/>
                <a:cs typeface="Calibri" panose="020F0502020204030204" pitchFamily="34" charset="0"/>
              </a:rPr>
              <a:t>are 9am-9pm Monday-Sunday.</a:t>
            </a:r>
            <a:endParaRPr lang="en-GB" sz="2000" b="1" dirty="0">
              <a:solidFill>
                <a:schemeClr val="accent1">
                  <a:lumMod val="50000"/>
                </a:schemeClr>
              </a:solidFill>
              <a:latin typeface="Trebuchet MS" panose="020B0603020202020204" pitchFamily="34" charset="0"/>
              <a:cs typeface="Calibri" panose="020F0502020204030204" pitchFamily="34" charset="0"/>
            </a:endParaRPr>
          </a:p>
          <a:p>
            <a:pPr algn="just"/>
            <a:endParaRPr lang="en-GB" sz="2000" dirty="0">
              <a:solidFill>
                <a:schemeClr val="accent1">
                  <a:lumMod val="50000"/>
                </a:schemeClr>
              </a:solidFill>
              <a:latin typeface="Trebuchet MS" panose="020B0603020202020204" pitchFamily="34" charset="0"/>
              <a:cs typeface="Calibri" panose="020F0502020204030204" pitchFamily="34" charset="0"/>
            </a:endParaRPr>
          </a:p>
          <a:p>
            <a:pPr algn="just"/>
            <a:r>
              <a:rPr lang="en-GB" sz="2000" dirty="0">
                <a:solidFill>
                  <a:schemeClr val="accent1">
                    <a:lumMod val="50000"/>
                  </a:schemeClr>
                </a:solidFill>
                <a:latin typeface="Trebuchet MS" panose="020B0603020202020204" pitchFamily="34" charset="0"/>
                <a:cs typeface="Calibri" panose="020F0502020204030204" pitchFamily="34" charset="0"/>
              </a:rPr>
              <a:t>Since 1st September 2022, the service was extended to offer weekend telephone support to the young person and their families/primary carers.</a:t>
            </a:r>
          </a:p>
          <a:p>
            <a:pPr algn="just"/>
            <a:endParaRPr lang="en-GB" sz="2000" dirty="0">
              <a:solidFill>
                <a:schemeClr val="accent1">
                  <a:lumMod val="50000"/>
                </a:schemeClr>
              </a:solidFill>
              <a:latin typeface="Trebuchet MS" panose="020B0603020202020204" pitchFamily="34" charset="0"/>
              <a:cs typeface="Calibri" panose="020F0502020204030204" pitchFamily="34" charset="0"/>
            </a:endParaRPr>
          </a:p>
          <a:p>
            <a:pPr algn="just"/>
            <a:r>
              <a:rPr lang="en-GB" sz="2000" dirty="0">
                <a:solidFill>
                  <a:schemeClr val="accent1">
                    <a:lumMod val="50000"/>
                  </a:schemeClr>
                </a:solidFill>
                <a:latin typeface="Trebuchet MS" panose="020B0603020202020204" pitchFamily="34" charset="0"/>
                <a:cs typeface="Calibri" panose="020F0502020204030204" pitchFamily="34" charset="0"/>
              </a:rPr>
              <a:t>We also offer support to our colleagues in the CAMHS Crisis Team who cover the Luton &amp; Dunstable Hospital.</a:t>
            </a:r>
            <a:endParaRPr kumimoji="0" lang="en-GB" sz="20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endParaRPr>
          </a:p>
        </p:txBody>
      </p:sp>
    </p:spTree>
    <p:extLst>
      <p:ext uri="{BB962C8B-B14F-4D97-AF65-F5344CB8AC3E}">
        <p14:creationId xmlns:p14="http://schemas.microsoft.com/office/powerpoint/2010/main" val="3373834230"/>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2855" y="1041338"/>
            <a:ext cx="7273589"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Home Treatment Team Composition</a:t>
            </a:r>
          </a:p>
        </p:txBody>
      </p:sp>
      <p:sp>
        <p:nvSpPr>
          <p:cNvPr id="4" name="Rounded Rectangle 4">
            <a:extLst>
              <a:ext uri="{FF2B5EF4-FFF2-40B4-BE49-F238E27FC236}">
                <a16:creationId xmlns:a16="http://schemas.microsoft.com/office/drawing/2014/main" id="{B22425FC-D8A3-DDB1-27A9-677D8CF13DD7}"/>
              </a:ext>
            </a:extLst>
          </p:cNvPr>
          <p:cNvSpPr/>
          <p:nvPr/>
        </p:nvSpPr>
        <p:spPr bwMode="auto">
          <a:xfrm>
            <a:off x="5045528" y="1781489"/>
            <a:ext cx="2208245"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Professional Lead</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Chris </a:t>
            </a:r>
            <a:r>
              <a:rPr kumimoji="0" lang="en-GB" sz="1800" b="0" i="0" u="none" strike="noStrike" cap="none" normalizeH="0" baseline="0" dirty="0" err="1">
                <a:ln>
                  <a:noFill/>
                </a:ln>
                <a:solidFill>
                  <a:schemeClr val="accent1">
                    <a:lumMod val="50000"/>
                  </a:schemeClr>
                </a:solidFill>
                <a:effectLst/>
                <a:latin typeface="Trebuchet MS" panose="020B0603020202020204" pitchFamily="34" charset="0"/>
                <a:cs typeface="Calibri" panose="020F0502020204030204" pitchFamily="34" charset="0"/>
              </a:rPr>
              <a:t>Lodder</a:t>
            </a:r>
            <a:endPar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endParaRPr>
          </a:p>
        </p:txBody>
      </p:sp>
      <p:sp>
        <p:nvSpPr>
          <p:cNvPr id="6" name="Rounded Rectangle 4">
            <a:extLst>
              <a:ext uri="{FF2B5EF4-FFF2-40B4-BE49-F238E27FC236}">
                <a16:creationId xmlns:a16="http://schemas.microsoft.com/office/drawing/2014/main" id="{DCBC6FF1-7832-DF2E-569A-5C01BFA2080E}"/>
              </a:ext>
            </a:extLst>
          </p:cNvPr>
          <p:cNvSpPr/>
          <p:nvPr/>
        </p:nvSpPr>
        <p:spPr bwMode="auto">
          <a:xfrm>
            <a:off x="6281832" y="2842085"/>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Band 7 Nurse</a:t>
            </a:r>
          </a:p>
          <a:p>
            <a:pPr algn="ctr"/>
            <a:r>
              <a:rPr lang="en-GB" sz="1800" dirty="0">
                <a:solidFill>
                  <a:schemeClr val="accent1">
                    <a:lumMod val="50000"/>
                  </a:schemeClr>
                </a:solidFill>
                <a:latin typeface="Trebuchet MS" panose="020B0603020202020204" pitchFamily="34" charset="0"/>
                <a:cs typeface="Calibri" panose="020F0502020204030204" pitchFamily="34" charset="0"/>
              </a:rPr>
              <a:t>Charles Olajide</a:t>
            </a:r>
            <a:endParaRPr lang="en-GB" sz="1800" b="1" dirty="0">
              <a:solidFill>
                <a:schemeClr val="accent1">
                  <a:lumMod val="50000"/>
                </a:schemeClr>
              </a:solidFill>
              <a:latin typeface="Trebuchet MS" panose="020B0603020202020204" pitchFamily="34" charset="0"/>
              <a:cs typeface="Calibri" panose="020F0502020204030204" pitchFamily="34" charset="0"/>
            </a:endParaRPr>
          </a:p>
        </p:txBody>
      </p:sp>
      <p:sp>
        <p:nvSpPr>
          <p:cNvPr id="7" name="Rounded Rectangle 4">
            <a:extLst>
              <a:ext uri="{FF2B5EF4-FFF2-40B4-BE49-F238E27FC236}">
                <a16:creationId xmlns:a16="http://schemas.microsoft.com/office/drawing/2014/main" id="{92379BAA-75A9-88FC-8795-C716A4196A8F}"/>
              </a:ext>
            </a:extLst>
          </p:cNvPr>
          <p:cNvSpPr/>
          <p:nvPr/>
        </p:nvSpPr>
        <p:spPr bwMode="auto">
          <a:xfrm>
            <a:off x="1287624" y="2852352"/>
            <a:ext cx="2426729"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Band 7 Nurse</a:t>
            </a:r>
          </a:p>
          <a:p>
            <a:pPr algn="ctr"/>
            <a:r>
              <a:rPr lang="en-GB" sz="1800" i="0" dirty="0" err="1">
                <a:solidFill>
                  <a:srgbClr val="242424"/>
                </a:solidFill>
                <a:effectLst/>
                <a:latin typeface="Trebuchet MS" panose="020B0603020202020204" pitchFamily="34" charset="0"/>
              </a:rPr>
              <a:t>Mojisola</a:t>
            </a:r>
            <a:r>
              <a:rPr lang="en-GB" sz="1800" i="0" dirty="0">
                <a:solidFill>
                  <a:srgbClr val="242424"/>
                </a:solidFill>
                <a:effectLst/>
                <a:latin typeface="Trebuchet MS" panose="020B0603020202020204" pitchFamily="34" charset="0"/>
              </a:rPr>
              <a:t> (Ola) </a:t>
            </a:r>
            <a:r>
              <a:rPr lang="en-GB" sz="1800" i="0" dirty="0" err="1">
                <a:solidFill>
                  <a:srgbClr val="242424"/>
                </a:solidFill>
                <a:effectLst/>
                <a:latin typeface="Trebuchet MS" panose="020B0603020202020204" pitchFamily="34" charset="0"/>
              </a:rPr>
              <a:t>Kelani</a:t>
            </a:r>
            <a:endParaRPr lang="en-GB" sz="1800" dirty="0">
              <a:solidFill>
                <a:schemeClr val="accent1">
                  <a:lumMod val="50000"/>
                </a:schemeClr>
              </a:solidFill>
              <a:latin typeface="Trebuchet MS" panose="020B0603020202020204" pitchFamily="34" charset="0"/>
              <a:cs typeface="Calibri" panose="020F0502020204030204" pitchFamily="34" charset="0"/>
            </a:endParaRPr>
          </a:p>
        </p:txBody>
      </p:sp>
      <p:sp>
        <p:nvSpPr>
          <p:cNvPr id="9" name="Rounded Rectangle 4">
            <a:extLst>
              <a:ext uri="{FF2B5EF4-FFF2-40B4-BE49-F238E27FC236}">
                <a16:creationId xmlns:a16="http://schemas.microsoft.com/office/drawing/2014/main" id="{86140759-AB37-A358-B487-91AAA58BAAD3}"/>
              </a:ext>
            </a:extLst>
          </p:cNvPr>
          <p:cNvSpPr/>
          <p:nvPr/>
        </p:nvSpPr>
        <p:spPr bwMode="auto">
          <a:xfrm>
            <a:off x="8616041" y="2842085"/>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Band 7 Nurse</a:t>
            </a:r>
          </a:p>
          <a:p>
            <a:pPr algn="ctr"/>
            <a:r>
              <a:rPr lang="en-GB" sz="1800" dirty="0">
                <a:solidFill>
                  <a:schemeClr val="accent1">
                    <a:lumMod val="50000"/>
                  </a:schemeClr>
                </a:solidFill>
                <a:latin typeface="Trebuchet MS" panose="020B0603020202020204" pitchFamily="34" charset="0"/>
                <a:cs typeface="Calibri" panose="020F0502020204030204" pitchFamily="34" charset="0"/>
              </a:rPr>
              <a:t>Florence </a:t>
            </a:r>
            <a:r>
              <a:rPr lang="en-GB" sz="1800" dirty="0" err="1">
                <a:solidFill>
                  <a:schemeClr val="accent1">
                    <a:lumMod val="50000"/>
                  </a:schemeClr>
                </a:solidFill>
                <a:latin typeface="Trebuchet MS" panose="020B0603020202020204" pitchFamily="34" charset="0"/>
                <a:cs typeface="Calibri" panose="020F0502020204030204" pitchFamily="34" charset="0"/>
              </a:rPr>
              <a:t>Sule</a:t>
            </a:r>
            <a:endParaRPr lang="en-GB" sz="1800" dirty="0">
              <a:solidFill>
                <a:schemeClr val="accent1">
                  <a:lumMod val="50000"/>
                </a:schemeClr>
              </a:solidFill>
              <a:latin typeface="Trebuchet MS" panose="020B0603020202020204" pitchFamily="34" charset="0"/>
              <a:cs typeface="Calibri" panose="020F0502020204030204" pitchFamily="34" charset="0"/>
            </a:endParaRPr>
          </a:p>
        </p:txBody>
      </p:sp>
      <p:sp>
        <p:nvSpPr>
          <p:cNvPr id="10" name="Rounded Rectangle 4">
            <a:extLst>
              <a:ext uri="{FF2B5EF4-FFF2-40B4-BE49-F238E27FC236}">
                <a16:creationId xmlns:a16="http://schemas.microsoft.com/office/drawing/2014/main" id="{83211010-B849-9ED3-4EAA-9219F3C1B1FB}"/>
              </a:ext>
            </a:extLst>
          </p:cNvPr>
          <p:cNvSpPr/>
          <p:nvPr/>
        </p:nvSpPr>
        <p:spPr bwMode="auto">
          <a:xfrm>
            <a:off x="3947621" y="2842124"/>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Band 7 Nurse</a:t>
            </a:r>
          </a:p>
          <a:p>
            <a:pPr algn="ctr"/>
            <a:r>
              <a:rPr lang="en-GB" sz="1800" dirty="0">
                <a:solidFill>
                  <a:schemeClr val="accent1">
                    <a:lumMod val="50000"/>
                  </a:schemeClr>
                </a:solidFill>
                <a:latin typeface="Trebuchet MS" panose="020B0603020202020204" pitchFamily="34" charset="0"/>
                <a:cs typeface="Calibri" panose="020F0502020204030204" pitchFamily="34" charset="0"/>
              </a:rPr>
              <a:t>Joseph Adeoye</a:t>
            </a:r>
          </a:p>
        </p:txBody>
      </p:sp>
      <p:sp>
        <p:nvSpPr>
          <p:cNvPr id="12" name="Rounded Rectangle 4">
            <a:extLst>
              <a:ext uri="{FF2B5EF4-FFF2-40B4-BE49-F238E27FC236}">
                <a16:creationId xmlns:a16="http://schemas.microsoft.com/office/drawing/2014/main" id="{E4C00627-014B-9479-0A9C-67CC4C482BCA}"/>
              </a:ext>
            </a:extLst>
          </p:cNvPr>
          <p:cNvSpPr/>
          <p:nvPr/>
        </p:nvSpPr>
        <p:spPr bwMode="auto">
          <a:xfrm>
            <a:off x="6281831" y="3902681"/>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Social Worker</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Judith </a:t>
            </a:r>
            <a:r>
              <a:rPr kumimoji="0" lang="en-GB" sz="1800" b="0" i="0" u="none" strike="noStrike" cap="none" normalizeH="0" baseline="0" dirty="0" err="1">
                <a:ln>
                  <a:noFill/>
                </a:ln>
                <a:solidFill>
                  <a:schemeClr val="accent1">
                    <a:lumMod val="50000"/>
                  </a:schemeClr>
                </a:solidFill>
                <a:effectLst/>
                <a:latin typeface="Trebuchet MS" panose="020B0603020202020204" pitchFamily="34" charset="0"/>
                <a:cs typeface="Calibri" panose="020F0502020204030204" pitchFamily="34" charset="0"/>
              </a:rPr>
              <a:t>Mshana</a:t>
            </a:r>
            <a:endPar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endParaRPr>
          </a:p>
        </p:txBody>
      </p:sp>
      <p:sp>
        <p:nvSpPr>
          <p:cNvPr id="13" name="Rounded Rectangle 4">
            <a:extLst>
              <a:ext uri="{FF2B5EF4-FFF2-40B4-BE49-F238E27FC236}">
                <a16:creationId xmlns:a16="http://schemas.microsoft.com/office/drawing/2014/main" id="{10018566-E97A-E75F-9CD3-913DD6057CCF}"/>
              </a:ext>
            </a:extLst>
          </p:cNvPr>
          <p:cNvSpPr/>
          <p:nvPr/>
        </p:nvSpPr>
        <p:spPr bwMode="auto">
          <a:xfrm>
            <a:off x="2740864" y="4979202"/>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Support Worker</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Chri</a:t>
            </a:r>
            <a:r>
              <a:rPr lang="en-GB" sz="1800" dirty="0">
                <a:solidFill>
                  <a:schemeClr val="accent1">
                    <a:lumMod val="50000"/>
                  </a:schemeClr>
                </a:solidFill>
                <a:latin typeface="Trebuchet MS" panose="020B0603020202020204" pitchFamily="34" charset="0"/>
                <a:cs typeface="Calibri" panose="020F0502020204030204" pitchFamily="34" charset="0"/>
              </a:rPr>
              <a:t>s Horwood</a:t>
            </a:r>
            <a:endPar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endParaRPr>
          </a:p>
        </p:txBody>
      </p:sp>
      <p:sp>
        <p:nvSpPr>
          <p:cNvPr id="14" name="Rounded Rectangle 4">
            <a:extLst>
              <a:ext uri="{FF2B5EF4-FFF2-40B4-BE49-F238E27FC236}">
                <a16:creationId xmlns:a16="http://schemas.microsoft.com/office/drawing/2014/main" id="{0B120D4E-751F-6A36-80D0-443BB5FADF55}"/>
              </a:ext>
            </a:extLst>
          </p:cNvPr>
          <p:cNvSpPr/>
          <p:nvPr/>
        </p:nvSpPr>
        <p:spPr bwMode="auto">
          <a:xfrm>
            <a:off x="3947622" y="3902681"/>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Social Worker</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Elizabeth Merritt</a:t>
            </a:r>
          </a:p>
        </p:txBody>
      </p:sp>
      <p:sp>
        <p:nvSpPr>
          <p:cNvPr id="16" name="Rounded Rectangle 4">
            <a:extLst>
              <a:ext uri="{FF2B5EF4-FFF2-40B4-BE49-F238E27FC236}">
                <a16:creationId xmlns:a16="http://schemas.microsoft.com/office/drawing/2014/main" id="{AED60175-28D5-77F1-5255-4AF16FB1CBAF}"/>
              </a:ext>
            </a:extLst>
          </p:cNvPr>
          <p:cNvSpPr/>
          <p:nvPr/>
        </p:nvSpPr>
        <p:spPr bwMode="auto">
          <a:xfrm>
            <a:off x="7463716" y="4963277"/>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Support Worker</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Arooj Sajid</a:t>
            </a:r>
          </a:p>
          <a:p>
            <a:pPr algn="ctr"/>
            <a:endParaRPr lang="en-GB" sz="1800" dirty="0">
              <a:solidFill>
                <a:schemeClr val="accent1">
                  <a:lumMod val="50000"/>
                </a:schemeClr>
              </a:solidFill>
              <a:latin typeface="Trebuchet MS" panose="020B0603020202020204" pitchFamily="34" charset="0"/>
              <a:cs typeface="Calibri" panose="020F0502020204030204" pitchFamily="34" charset="0"/>
            </a:endParaRPr>
          </a:p>
        </p:txBody>
      </p:sp>
      <p:sp>
        <p:nvSpPr>
          <p:cNvPr id="17" name="Rounded Rectangle 4">
            <a:extLst>
              <a:ext uri="{FF2B5EF4-FFF2-40B4-BE49-F238E27FC236}">
                <a16:creationId xmlns:a16="http://schemas.microsoft.com/office/drawing/2014/main" id="{EEEB1704-605F-1981-862F-BBE8CBFA29A2}"/>
              </a:ext>
            </a:extLst>
          </p:cNvPr>
          <p:cNvSpPr/>
          <p:nvPr/>
        </p:nvSpPr>
        <p:spPr bwMode="auto">
          <a:xfrm>
            <a:off x="380214" y="4979202"/>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Support Worker</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Leonie Dwyer</a:t>
            </a:r>
          </a:p>
        </p:txBody>
      </p:sp>
      <p:sp>
        <p:nvSpPr>
          <p:cNvPr id="18" name="Rounded Rectangle 4">
            <a:extLst>
              <a:ext uri="{FF2B5EF4-FFF2-40B4-BE49-F238E27FC236}">
                <a16:creationId xmlns:a16="http://schemas.microsoft.com/office/drawing/2014/main" id="{5EE820C6-C5BA-2424-0853-4EF26F9CD972}"/>
              </a:ext>
            </a:extLst>
          </p:cNvPr>
          <p:cNvSpPr/>
          <p:nvPr/>
        </p:nvSpPr>
        <p:spPr bwMode="auto">
          <a:xfrm>
            <a:off x="9822814" y="4958045"/>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Support Worker</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[TBC]</a:t>
            </a:r>
          </a:p>
        </p:txBody>
      </p:sp>
      <p:sp>
        <p:nvSpPr>
          <p:cNvPr id="19" name="Rounded Rectangle 4">
            <a:extLst>
              <a:ext uri="{FF2B5EF4-FFF2-40B4-BE49-F238E27FC236}">
                <a16:creationId xmlns:a16="http://schemas.microsoft.com/office/drawing/2014/main" id="{E16C3B4A-2441-C1C7-6ACF-026B95B220F5}"/>
              </a:ext>
            </a:extLst>
          </p:cNvPr>
          <p:cNvSpPr/>
          <p:nvPr/>
        </p:nvSpPr>
        <p:spPr bwMode="auto">
          <a:xfrm>
            <a:off x="5101514" y="4963277"/>
            <a:ext cx="2100943" cy="765770"/>
          </a:xfrm>
          <a:prstGeom prst="roundRect">
            <a:avLst/>
          </a:prstGeom>
          <a:solidFill>
            <a:schemeClr val="accent5">
              <a:lumMod val="40000"/>
              <a:lumOff val="6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800" b="1" dirty="0">
                <a:solidFill>
                  <a:schemeClr val="accent1">
                    <a:lumMod val="50000"/>
                  </a:schemeClr>
                </a:solidFill>
                <a:latin typeface="Trebuchet MS" panose="020B0603020202020204" pitchFamily="34" charset="0"/>
                <a:cs typeface="Calibri" panose="020F0502020204030204" pitchFamily="34" charset="0"/>
              </a:rPr>
              <a:t>Support Worker</a:t>
            </a:r>
          </a:p>
          <a:p>
            <a:pPr algn="ctr"/>
            <a:r>
              <a:rPr kumimoji="0" lang="en-GB" sz="1800" b="0" i="0" u="none" strike="noStrike" cap="none" normalizeH="0" baseline="0" dirty="0">
                <a:ln>
                  <a:noFill/>
                </a:ln>
                <a:solidFill>
                  <a:schemeClr val="accent1">
                    <a:lumMod val="50000"/>
                  </a:schemeClr>
                </a:solidFill>
                <a:effectLst/>
                <a:latin typeface="Trebuchet MS" panose="020B0603020202020204" pitchFamily="34" charset="0"/>
                <a:cs typeface="Calibri" panose="020F0502020204030204" pitchFamily="34" charset="0"/>
              </a:rPr>
              <a:t>Lauren Goodman</a:t>
            </a:r>
          </a:p>
        </p:txBody>
      </p:sp>
    </p:spTree>
    <p:extLst>
      <p:ext uri="{BB962C8B-B14F-4D97-AF65-F5344CB8AC3E}">
        <p14:creationId xmlns:p14="http://schemas.microsoft.com/office/powerpoint/2010/main" val="208487564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95919" y="1091679"/>
            <a:ext cx="7600161"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Home Treatment </a:t>
            </a:r>
            <a:r>
              <a:rPr lang="en-GB" sz="3200" b="1" dirty="0" smtClean="0">
                <a:solidFill>
                  <a:schemeClr val="accent3">
                    <a:lumMod val="25000"/>
                  </a:schemeClr>
                </a:solidFill>
                <a:latin typeface="Trebuchet MS" panose="020B0603020202020204" pitchFamily="34" charset="0"/>
              </a:rPr>
              <a:t>Team Data</a:t>
            </a:r>
            <a:endParaRPr lang="en-GB" sz="3200" b="1" dirty="0">
              <a:solidFill>
                <a:schemeClr val="accent3">
                  <a:lumMod val="25000"/>
                </a:schemeClr>
              </a:solidFill>
              <a:latin typeface="Trebuchet MS" panose="020B0603020202020204" pitchFamily="34" charset="0"/>
            </a:endParaRPr>
          </a:p>
        </p:txBody>
      </p:sp>
      <p:sp>
        <p:nvSpPr>
          <p:cNvPr id="2" name="Rounded Rectangle 4">
            <a:extLst>
              <a:ext uri="{FF2B5EF4-FFF2-40B4-BE49-F238E27FC236}">
                <a16:creationId xmlns:a16="http://schemas.microsoft.com/office/drawing/2014/main" id="{B4495F8A-E7A1-7071-BAA2-53133176611C}"/>
              </a:ext>
            </a:extLst>
          </p:cNvPr>
          <p:cNvSpPr/>
          <p:nvPr/>
        </p:nvSpPr>
        <p:spPr bwMode="auto">
          <a:xfrm>
            <a:off x="7712764" y="1876509"/>
            <a:ext cx="3657601" cy="4166482"/>
          </a:xfrm>
          <a:prstGeom prst="roundRect">
            <a:avLst/>
          </a:prstGeom>
          <a:solidFill>
            <a:schemeClr val="accent5">
              <a:lumMod val="40000"/>
              <a:lumOff val="60000"/>
            </a:schemeClr>
          </a:solidFill>
          <a:ln w="19050" cap="flat" cmpd="sng" algn="ctr">
            <a:solidFill>
              <a:schemeClr val="bg1">
                <a:lumMod val="50000"/>
              </a:schemeClr>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pPr algn="just"/>
            <a:r>
              <a:rPr lang="en-GB" sz="1600" dirty="0">
                <a:latin typeface="Trebuchet MS" panose="020B0603020202020204" pitchFamily="34" charset="0"/>
              </a:rPr>
              <a:t>In Fig 1. </a:t>
            </a:r>
            <a:r>
              <a:rPr lang="en-GB" sz="1600" dirty="0" smtClean="0">
                <a:latin typeface="Trebuchet MS" panose="020B0603020202020204" pitchFamily="34" charset="0"/>
              </a:rPr>
              <a:t>the </a:t>
            </a:r>
            <a:r>
              <a:rPr lang="en-GB" sz="1600" dirty="0">
                <a:latin typeface="Trebuchet MS" panose="020B0603020202020204" pitchFamily="34" charset="0"/>
              </a:rPr>
              <a:t>p</a:t>
            </a:r>
            <a:r>
              <a:rPr lang="en-GB" sz="1600" dirty="0" smtClean="0">
                <a:latin typeface="Trebuchet MS" panose="020B0603020202020204" pitchFamily="34" charset="0"/>
              </a:rPr>
              <a:t>ink </a:t>
            </a:r>
            <a:r>
              <a:rPr lang="en-GB" sz="1600" dirty="0">
                <a:latin typeface="Trebuchet MS" panose="020B0603020202020204" pitchFamily="34" charset="0"/>
              </a:rPr>
              <a:t>graph highlights the referrals into Home Treatment and the </a:t>
            </a:r>
            <a:r>
              <a:rPr lang="en-GB" sz="1600" dirty="0" smtClean="0">
                <a:latin typeface="Trebuchet MS" panose="020B0603020202020204" pitchFamily="34" charset="0"/>
              </a:rPr>
              <a:t>green </a:t>
            </a:r>
            <a:r>
              <a:rPr lang="en-GB" sz="1600" dirty="0">
                <a:latin typeface="Trebuchet MS" panose="020B0603020202020204" pitchFamily="34" charset="0"/>
              </a:rPr>
              <a:t>graph highlights completed treatment and discharge. If we compare April 2022 with July 2023 we can see as the Team has become more </a:t>
            </a:r>
            <a:r>
              <a:rPr lang="en-GB" sz="1600" dirty="0" smtClean="0">
                <a:latin typeface="Trebuchet MS" panose="020B0603020202020204" pitchFamily="34" charset="0"/>
              </a:rPr>
              <a:t>established </a:t>
            </a:r>
            <a:r>
              <a:rPr lang="en-GB" sz="1600" dirty="0">
                <a:latin typeface="Trebuchet MS" panose="020B0603020202020204" pitchFamily="34" charset="0"/>
              </a:rPr>
              <a:t>the service has got better in terms of capacity, treatment and discharge</a:t>
            </a:r>
            <a:r>
              <a:rPr lang="en-GB" sz="1600" dirty="0" smtClean="0">
                <a:latin typeface="Trebuchet MS" panose="020B0603020202020204" pitchFamily="34" charset="0"/>
              </a:rPr>
              <a:t>.</a:t>
            </a:r>
          </a:p>
          <a:p>
            <a:pPr algn="just"/>
            <a:endParaRPr lang="en-GB" sz="1600" dirty="0">
              <a:latin typeface="Trebuchet MS" panose="020B0603020202020204" pitchFamily="34" charset="0"/>
            </a:endParaRPr>
          </a:p>
          <a:p>
            <a:pPr algn="just"/>
            <a:r>
              <a:rPr lang="en-GB" sz="1600" dirty="0">
                <a:latin typeface="Trebuchet MS" panose="020B0603020202020204" pitchFamily="34" charset="0"/>
              </a:rPr>
              <a:t>The total referrals into the team as July 2023 is 127 and the total number of discharges from the team as of July 2023 is </a:t>
            </a:r>
            <a:r>
              <a:rPr lang="en-GB" sz="1600" dirty="0" smtClean="0">
                <a:latin typeface="Trebuchet MS" panose="020B0603020202020204" pitchFamily="34" charset="0"/>
              </a:rPr>
              <a:t>108.</a:t>
            </a:r>
            <a:endParaRPr lang="en-GB" sz="1600" dirty="0">
              <a:latin typeface="Trebuchet MS" panose="020B0603020202020204" pitchFamily="34" charset="0"/>
            </a:endParaRPr>
          </a:p>
        </p:txBody>
      </p:sp>
      <p:pic>
        <p:nvPicPr>
          <p:cNvPr id="7" name="Picture 6"/>
          <p:cNvPicPr>
            <a:picLocks noChangeAspect="1"/>
          </p:cNvPicPr>
          <p:nvPr/>
        </p:nvPicPr>
        <p:blipFill>
          <a:blip r:embed="rId2"/>
          <a:stretch>
            <a:fillRect/>
          </a:stretch>
        </p:blipFill>
        <p:spPr>
          <a:xfrm>
            <a:off x="702906" y="2346449"/>
            <a:ext cx="6803726" cy="3231160"/>
          </a:xfrm>
          <a:prstGeom prst="rect">
            <a:avLst/>
          </a:prstGeom>
        </p:spPr>
      </p:pic>
    </p:spTree>
    <p:extLst>
      <p:ext uri="{BB962C8B-B14F-4D97-AF65-F5344CB8AC3E}">
        <p14:creationId xmlns:p14="http://schemas.microsoft.com/office/powerpoint/2010/main" val="401717461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95919" y="1091679"/>
            <a:ext cx="7600161"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Home Treatment </a:t>
            </a:r>
            <a:r>
              <a:rPr lang="en-GB" sz="3200" b="1" dirty="0" smtClean="0">
                <a:solidFill>
                  <a:schemeClr val="accent3">
                    <a:lumMod val="25000"/>
                  </a:schemeClr>
                </a:solidFill>
                <a:latin typeface="Trebuchet MS" panose="020B0603020202020204" pitchFamily="34" charset="0"/>
              </a:rPr>
              <a:t>Team Data</a:t>
            </a:r>
            <a:endParaRPr lang="en-GB" sz="3200" b="1" dirty="0">
              <a:solidFill>
                <a:schemeClr val="accent3">
                  <a:lumMod val="25000"/>
                </a:schemeClr>
              </a:solidFill>
              <a:latin typeface="Trebuchet MS" panose="020B0603020202020204" pitchFamily="34" charset="0"/>
            </a:endParaRPr>
          </a:p>
        </p:txBody>
      </p:sp>
      <p:sp>
        <p:nvSpPr>
          <p:cNvPr id="2" name="Rounded Rectangle 4">
            <a:extLst>
              <a:ext uri="{FF2B5EF4-FFF2-40B4-BE49-F238E27FC236}">
                <a16:creationId xmlns:a16="http://schemas.microsoft.com/office/drawing/2014/main" id="{B4495F8A-E7A1-7071-BAA2-53133176611C}"/>
              </a:ext>
            </a:extLst>
          </p:cNvPr>
          <p:cNvSpPr/>
          <p:nvPr/>
        </p:nvSpPr>
        <p:spPr bwMode="auto">
          <a:xfrm>
            <a:off x="7712764" y="1796996"/>
            <a:ext cx="3657601" cy="4484534"/>
          </a:xfrm>
          <a:prstGeom prst="roundRect">
            <a:avLst/>
          </a:prstGeom>
          <a:solidFill>
            <a:schemeClr val="accent5">
              <a:lumMod val="40000"/>
              <a:lumOff val="60000"/>
            </a:schemeClr>
          </a:solidFill>
          <a:ln w="19050" cap="flat" cmpd="sng" algn="ctr">
            <a:solidFill>
              <a:schemeClr val="bg1">
                <a:lumMod val="50000"/>
              </a:schemeClr>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r>
              <a:rPr lang="en-GB" sz="1400" dirty="0" smtClean="0">
                <a:latin typeface="Trebuchet MS" panose="020B0603020202020204" pitchFamily="34" charset="0"/>
              </a:rPr>
              <a:t>Fig </a:t>
            </a:r>
            <a:r>
              <a:rPr lang="en-GB" sz="1400" dirty="0">
                <a:latin typeface="Trebuchet MS" panose="020B0603020202020204" pitchFamily="34" charset="0"/>
              </a:rPr>
              <a:t>2. </a:t>
            </a:r>
            <a:r>
              <a:rPr lang="en-GB" sz="1400" dirty="0" smtClean="0">
                <a:latin typeface="Trebuchet MS" panose="020B0603020202020204" pitchFamily="34" charset="0"/>
              </a:rPr>
              <a:t>gives </a:t>
            </a:r>
            <a:r>
              <a:rPr lang="en-GB" sz="1400" dirty="0">
                <a:latin typeface="Trebuchet MS" panose="020B0603020202020204" pitchFamily="34" charset="0"/>
              </a:rPr>
              <a:t>us a comparison of referral sources into the </a:t>
            </a:r>
            <a:r>
              <a:rPr lang="en-GB" sz="1400" dirty="0" smtClean="0">
                <a:latin typeface="Trebuchet MS" panose="020B0603020202020204" pitchFamily="34" charset="0"/>
              </a:rPr>
              <a:t>team</a:t>
            </a:r>
            <a:r>
              <a:rPr lang="en-GB" sz="1400" dirty="0">
                <a:latin typeface="Trebuchet MS" panose="020B0603020202020204" pitchFamily="34" charset="0"/>
              </a:rPr>
              <a:t>. The </a:t>
            </a:r>
            <a:r>
              <a:rPr lang="en-GB" sz="1400" dirty="0" smtClean="0">
                <a:latin typeface="Trebuchet MS" panose="020B0603020202020204" pitchFamily="34" charset="0"/>
              </a:rPr>
              <a:t>blue </a:t>
            </a:r>
            <a:r>
              <a:rPr lang="en-GB" sz="1400" dirty="0">
                <a:latin typeface="Trebuchet MS" panose="020B0603020202020204" pitchFamily="34" charset="0"/>
              </a:rPr>
              <a:t>graph highlights  figures from last financial year and the </a:t>
            </a:r>
            <a:r>
              <a:rPr lang="en-GB" sz="1400" dirty="0" smtClean="0">
                <a:latin typeface="Trebuchet MS" panose="020B0603020202020204" pitchFamily="34" charset="0"/>
              </a:rPr>
              <a:t>orange </a:t>
            </a:r>
            <a:r>
              <a:rPr lang="en-GB" sz="1400" dirty="0">
                <a:latin typeface="Trebuchet MS" panose="020B0603020202020204" pitchFamily="34" charset="0"/>
              </a:rPr>
              <a:t>graph highlights this financial year. We can see that internal referrals from CAMHS Teams made up just over half of the teams referrals and just over 29% of our referrals coming via A&amp;E Department</a:t>
            </a:r>
            <a:r>
              <a:rPr lang="en-GB" sz="1400" dirty="0" smtClean="0">
                <a:latin typeface="Trebuchet MS" panose="020B0603020202020204" pitchFamily="34" charset="0"/>
              </a:rPr>
              <a:t>/ Crisis </a:t>
            </a:r>
            <a:r>
              <a:rPr lang="en-GB" sz="1400" dirty="0">
                <a:latin typeface="Trebuchet MS" panose="020B0603020202020204" pitchFamily="34" charset="0"/>
              </a:rPr>
              <a:t>Team</a:t>
            </a:r>
            <a:r>
              <a:rPr lang="en-GB" sz="1400" dirty="0" smtClean="0">
                <a:latin typeface="Trebuchet MS" panose="020B0603020202020204" pitchFamily="34" charset="0"/>
              </a:rPr>
              <a:t>.</a:t>
            </a:r>
          </a:p>
          <a:p>
            <a:endParaRPr lang="en-GB" sz="1400" dirty="0">
              <a:latin typeface="Trebuchet MS" panose="020B0603020202020204" pitchFamily="34" charset="0"/>
            </a:endParaRPr>
          </a:p>
          <a:p>
            <a:r>
              <a:rPr lang="en-GB" sz="1400" dirty="0">
                <a:latin typeface="Trebuchet MS" panose="020B0603020202020204" pitchFamily="34" charset="0"/>
              </a:rPr>
              <a:t>When we compare this financial year to last year financial year we can see a significant increase in the number of referrals the team has had from other CAMHS </a:t>
            </a:r>
            <a:r>
              <a:rPr lang="en-GB" sz="1400" dirty="0" smtClean="0">
                <a:latin typeface="Trebuchet MS" panose="020B0603020202020204" pitchFamily="34" charset="0"/>
              </a:rPr>
              <a:t>Teams. We </a:t>
            </a:r>
            <a:r>
              <a:rPr lang="en-GB" sz="1400" dirty="0">
                <a:latin typeface="Trebuchet MS" panose="020B0603020202020204" pitchFamily="34" charset="0"/>
              </a:rPr>
              <a:t>also see a reduction in the number of referrals received via A&amp;E </a:t>
            </a:r>
            <a:r>
              <a:rPr lang="en-GB" sz="1400" dirty="0" smtClean="0">
                <a:latin typeface="Trebuchet MS" panose="020B0603020202020204" pitchFamily="34" charset="0"/>
              </a:rPr>
              <a:t>Department/Crisis Team.</a:t>
            </a:r>
            <a:endParaRPr lang="en-GB" sz="1400" dirty="0">
              <a:latin typeface="Trebuchet MS" panose="020B0603020202020204" pitchFamily="34" charset="0"/>
            </a:endParaRPr>
          </a:p>
        </p:txBody>
      </p:sp>
      <p:pic>
        <p:nvPicPr>
          <p:cNvPr id="5" name="Picture 4"/>
          <p:cNvPicPr>
            <a:picLocks noChangeAspect="1"/>
          </p:cNvPicPr>
          <p:nvPr/>
        </p:nvPicPr>
        <p:blipFill>
          <a:blip r:embed="rId2"/>
          <a:stretch>
            <a:fillRect/>
          </a:stretch>
        </p:blipFill>
        <p:spPr>
          <a:xfrm>
            <a:off x="352379" y="2066704"/>
            <a:ext cx="7204329" cy="3786092"/>
          </a:xfrm>
          <a:prstGeom prst="rect">
            <a:avLst/>
          </a:prstGeom>
        </p:spPr>
      </p:pic>
    </p:spTree>
    <p:extLst>
      <p:ext uri="{BB962C8B-B14F-4D97-AF65-F5344CB8AC3E}">
        <p14:creationId xmlns:p14="http://schemas.microsoft.com/office/powerpoint/2010/main" val="169142194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95919" y="1091679"/>
            <a:ext cx="7600161"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Home Treatment </a:t>
            </a:r>
            <a:r>
              <a:rPr lang="en-GB" sz="3200" b="1" dirty="0" smtClean="0">
                <a:solidFill>
                  <a:schemeClr val="accent3">
                    <a:lumMod val="25000"/>
                  </a:schemeClr>
                </a:solidFill>
                <a:latin typeface="Trebuchet MS" panose="020B0603020202020204" pitchFamily="34" charset="0"/>
              </a:rPr>
              <a:t>Team Data</a:t>
            </a:r>
            <a:endParaRPr lang="en-GB" sz="3200" b="1" dirty="0">
              <a:solidFill>
                <a:schemeClr val="accent3">
                  <a:lumMod val="25000"/>
                </a:schemeClr>
              </a:solidFill>
              <a:latin typeface="Trebuchet MS" panose="020B0603020202020204" pitchFamily="34" charset="0"/>
            </a:endParaRPr>
          </a:p>
        </p:txBody>
      </p:sp>
      <p:sp>
        <p:nvSpPr>
          <p:cNvPr id="2" name="Rounded Rectangle 4">
            <a:extLst>
              <a:ext uri="{FF2B5EF4-FFF2-40B4-BE49-F238E27FC236}">
                <a16:creationId xmlns:a16="http://schemas.microsoft.com/office/drawing/2014/main" id="{B4495F8A-E7A1-7071-BAA2-53133176611C}"/>
              </a:ext>
            </a:extLst>
          </p:cNvPr>
          <p:cNvSpPr/>
          <p:nvPr/>
        </p:nvSpPr>
        <p:spPr bwMode="auto">
          <a:xfrm>
            <a:off x="7816130" y="2460930"/>
            <a:ext cx="3657601" cy="3156668"/>
          </a:xfrm>
          <a:prstGeom prst="roundRect">
            <a:avLst/>
          </a:prstGeom>
          <a:solidFill>
            <a:schemeClr val="accent5">
              <a:lumMod val="40000"/>
              <a:lumOff val="60000"/>
            </a:schemeClr>
          </a:solidFill>
          <a:ln w="19050" cap="flat" cmpd="sng" algn="ctr">
            <a:solidFill>
              <a:schemeClr val="bg1">
                <a:lumMod val="50000"/>
              </a:schemeClr>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pPr algn="just"/>
            <a:r>
              <a:rPr lang="en-GB" sz="1600" dirty="0" smtClean="0">
                <a:latin typeface="Trebuchet MS" panose="020B0603020202020204" pitchFamily="34" charset="0"/>
              </a:rPr>
              <a:t>This </a:t>
            </a:r>
            <a:r>
              <a:rPr lang="en-GB" sz="1600" dirty="0">
                <a:latin typeface="Trebuchet MS" panose="020B0603020202020204" pitchFamily="34" charset="0"/>
              </a:rPr>
              <a:t>graph </a:t>
            </a:r>
            <a:r>
              <a:rPr lang="en-GB" sz="1600" dirty="0" smtClean="0">
                <a:latin typeface="Trebuchet MS" panose="020B0603020202020204" pitchFamily="34" charset="0"/>
              </a:rPr>
              <a:t>shows a higher </a:t>
            </a:r>
            <a:r>
              <a:rPr lang="en-GB" sz="1600" dirty="0">
                <a:latin typeface="Trebuchet MS" panose="020B0603020202020204" pitchFamily="34" charset="0"/>
              </a:rPr>
              <a:t>rate of </a:t>
            </a:r>
            <a:r>
              <a:rPr lang="en-GB" sz="1600" dirty="0" smtClean="0">
                <a:latin typeface="Trebuchet MS" panose="020B0603020202020204" pitchFamily="34" charset="0"/>
              </a:rPr>
              <a:t>young </a:t>
            </a:r>
            <a:r>
              <a:rPr lang="en-GB" sz="1600" dirty="0">
                <a:latin typeface="Trebuchet MS" panose="020B0603020202020204" pitchFamily="34" charset="0"/>
              </a:rPr>
              <a:t>person DNA’s in the initial months of the Team being set </a:t>
            </a:r>
            <a:r>
              <a:rPr lang="en-GB" sz="1600" dirty="0" smtClean="0">
                <a:latin typeface="Trebuchet MS" panose="020B0603020202020204" pitchFamily="34" charset="0"/>
              </a:rPr>
              <a:t>up.</a:t>
            </a:r>
          </a:p>
          <a:p>
            <a:pPr algn="just"/>
            <a:endParaRPr lang="en-GB" sz="1600" dirty="0">
              <a:latin typeface="Trebuchet MS" panose="020B0603020202020204" pitchFamily="34" charset="0"/>
            </a:endParaRPr>
          </a:p>
          <a:p>
            <a:pPr algn="just"/>
            <a:r>
              <a:rPr lang="en-GB" sz="1600" dirty="0" smtClean="0">
                <a:latin typeface="Trebuchet MS" panose="020B0603020202020204" pitchFamily="34" charset="0"/>
              </a:rPr>
              <a:t>However, </a:t>
            </a:r>
            <a:r>
              <a:rPr lang="en-GB" sz="1600" dirty="0">
                <a:latin typeface="Trebuchet MS" panose="020B0603020202020204" pitchFamily="34" charset="0"/>
              </a:rPr>
              <a:t>as the team has become more established the DNA rate of young people to the team </a:t>
            </a:r>
            <a:r>
              <a:rPr lang="en-GB" sz="1600" dirty="0" smtClean="0">
                <a:latin typeface="Trebuchet MS" panose="020B0603020202020204" pitchFamily="34" charset="0"/>
              </a:rPr>
              <a:t>has become </a:t>
            </a:r>
            <a:r>
              <a:rPr lang="en-GB" sz="1600" dirty="0">
                <a:latin typeface="Trebuchet MS" panose="020B0603020202020204" pitchFamily="34" charset="0"/>
              </a:rPr>
              <a:t>very </a:t>
            </a:r>
            <a:r>
              <a:rPr lang="en-GB" sz="1600" dirty="0" smtClean="0">
                <a:latin typeface="Trebuchet MS" panose="020B0603020202020204" pitchFamily="34" charset="0"/>
              </a:rPr>
              <a:t>low, </a:t>
            </a:r>
            <a:r>
              <a:rPr lang="en-GB" sz="1600" dirty="0">
                <a:latin typeface="Trebuchet MS" panose="020B0603020202020204" pitchFamily="34" charset="0"/>
              </a:rPr>
              <a:t>indicating that the team </a:t>
            </a:r>
            <a:r>
              <a:rPr lang="en-GB" sz="1600" dirty="0" smtClean="0">
                <a:latin typeface="Trebuchet MS" panose="020B0603020202020204" pitchFamily="34" charset="0"/>
              </a:rPr>
              <a:t>is </a:t>
            </a:r>
            <a:r>
              <a:rPr lang="en-GB" sz="1600" dirty="0">
                <a:latin typeface="Trebuchet MS" panose="020B0603020202020204" pitchFamily="34" charset="0"/>
              </a:rPr>
              <a:t>doing a good job of engaging with both </a:t>
            </a:r>
            <a:r>
              <a:rPr lang="en-GB" sz="1600" dirty="0" smtClean="0">
                <a:latin typeface="Trebuchet MS" panose="020B0603020202020204" pitchFamily="34" charset="0"/>
              </a:rPr>
              <a:t>young people </a:t>
            </a:r>
            <a:r>
              <a:rPr lang="en-GB" sz="1600" dirty="0">
                <a:latin typeface="Trebuchet MS" panose="020B0603020202020204" pitchFamily="34" charset="0"/>
              </a:rPr>
              <a:t>and their families</a:t>
            </a:r>
            <a:r>
              <a:rPr lang="en-GB" sz="1600" dirty="0" smtClean="0">
                <a:latin typeface="Trebuchet MS" panose="020B0603020202020204" pitchFamily="34" charset="0"/>
              </a:rPr>
              <a:t>.</a:t>
            </a:r>
            <a:endParaRPr lang="en-GB" sz="1600" dirty="0">
              <a:latin typeface="Trebuchet MS" panose="020B0603020202020204" pitchFamily="34" charset="0"/>
            </a:endParaRPr>
          </a:p>
        </p:txBody>
      </p:sp>
      <p:pic>
        <p:nvPicPr>
          <p:cNvPr id="6" name="Picture 5"/>
          <p:cNvPicPr>
            <a:picLocks noChangeAspect="1"/>
          </p:cNvPicPr>
          <p:nvPr/>
        </p:nvPicPr>
        <p:blipFill>
          <a:blip r:embed="rId2"/>
          <a:stretch>
            <a:fillRect/>
          </a:stretch>
        </p:blipFill>
        <p:spPr>
          <a:xfrm>
            <a:off x="411092" y="2460930"/>
            <a:ext cx="7242676" cy="3156668"/>
          </a:xfrm>
          <a:prstGeom prst="rect">
            <a:avLst/>
          </a:prstGeom>
        </p:spPr>
      </p:pic>
    </p:spTree>
    <p:extLst>
      <p:ext uri="{BB962C8B-B14F-4D97-AF65-F5344CB8AC3E}">
        <p14:creationId xmlns:p14="http://schemas.microsoft.com/office/powerpoint/2010/main" val="253679762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95919" y="1091679"/>
            <a:ext cx="7600161" cy="584775"/>
          </a:xfrm>
          <a:prstGeom prst="rect">
            <a:avLst/>
          </a:prstGeom>
          <a:noFill/>
        </p:spPr>
        <p:txBody>
          <a:bodyPr wrap="square" rtlCol="0">
            <a:spAutoFit/>
          </a:bodyPr>
          <a:lstStyle/>
          <a:p>
            <a:pPr algn="ctr"/>
            <a:r>
              <a:rPr lang="en-GB" sz="3200" b="1" dirty="0">
                <a:solidFill>
                  <a:schemeClr val="accent3">
                    <a:lumMod val="25000"/>
                  </a:schemeClr>
                </a:solidFill>
                <a:latin typeface="Trebuchet MS" panose="020B0603020202020204" pitchFamily="34" charset="0"/>
              </a:rPr>
              <a:t>Home Treatment </a:t>
            </a:r>
            <a:r>
              <a:rPr lang="en-GB" sz="3200" b="1" dirty="0" smtClean="0">
                <a:solidFill>
                  <a:schemeClr val="accent3">
                    <a:lumMod val="25000"/>
                  </a:schemeClr>
                </a:solidFill>
                <a:latin typeface="Trebuchet MS" panose="020B0603020202020204" pitchFamily="34" charset="0"/>
              </a:rPr>
              <a:t>Team Data</a:t>
            </a:r>
            <a:endParaRPr lang="en-GB" sz="3200" b="1" dirty="0">
              <a:solidFill>
                <a:schemeClr val="accent3">
                  <a:lumMod val="25000"/>
                </a:schemeClr>
              </a:solidFill>
              <a:latin typeface="Trebuchet MS" panose="020B0603020202020204" pitchFamily="34" charset="0"/>
            </a:endParaRPr>
          </a:p>
        </p:txBody>
      </p:sp>
      <p:sp>
        <p:nvSpPr>
          <p:cNvPr id="2" name="Rounded Rectangle 4">
            <a:extLst>
              <a:ext uri="{FF2B5EF4-FFF2-40B4-BE49-F238E27FC236}">
                <a16:creationId xmlns:a16="http://schemas.microsoft.com/office/drawing/2014/main" id="{B4495F8A-E7A1-7071-BAA2-53133176611C}"/>
              </a:ext>
            </a:extLst>
          </p:cNvPr>
          <p:cNvSpPr/>
          <p:nvPr/>
        </p:nvSpPr>
        <p:spPr bwMode="auto">
          <a:xfrm>
            <a:off x="1226854" y="4810115"/>
            <a:ext cx="9635490" cy="1482620"/>
          </a:xfrm>
          <a:prstGeom prst="roundRect">
            <a:avLst/>
          </a:prstGeom>
          <a:solidFill>
            <a:schemeClr val="accent5">
              <a:lumMod val="40000"/>
              <a:lumOff val="60000"/>
            </a:schemeClr>
          </a:solidFill>
          <a:ln w="19050" cap="flat" cmpd="sng" algn="ctr">
            <a:solidFill>
              <a:schemeClr val="bg1">
                <a:lumMod val="50000"/>
              </a:schemeClr>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r>
              <a:rPr lang="en-GB" sz="1800" dirty="0"/>
              <a:t>The overall average direct </a:t>
            </a:r>
            <a:r>
              <a:rPr lang="en-GB" sz="1800" dirty="0" smtClean="0"/>
              <a:t>contacts </a:t>
            </a:r>
            <a:r>
              <a:rPr lang="en-GB" sz="1800" dirty="0"/>
              <a:t>is 18 per referral. Direct contact can be interpreted as being </a:t>
            </a:r>
            <a:r>
              <a:rPr lang="en-GB" sz="1800" dirty="0" smtClean="0"/>
              <a:t>face-to-face</a:t>
            </a:r>
            <a:r>
              <a:rPr lang="en-GB" sz="1800" dirty="0"/>
              <a:t>, telephone contact or virtual </a:t>
            </a:r>
            <a:r>
              <a:rPr lang="en-GB" sz="1800" dirty="0" smtClean="0"/>
              <a:t>contact.</a:t>
            </a:r>
          </a:p>
          <a:p>
            <a:endParaRPr lang="en-GB" sz="1800" dirty="0"/>
          </a:p>
          <a:p>
            <a:r>
              <a:rPr lang="en-GB" sz="1800" dirty="0"/>
              <a:t>The average length of treatment is 12 weeks at point of discharge</a:t>
            </a:r>
          </a:p>
          <a:p>
            <a:pPr algn="just"/>
            <a:endParaRPr lang="en-GB" sz="1600" dirty="0">
              <a:latin typeface="Trebuchet MS" panose="020B0603020202020204" pitchFamily="34" charset="0"/>
            </a:endParaRPr>
          </a:p>
        </p:txBody>
      </p:sp>
      <p:pic>
        <p:nvPicPr>
          <p:cNvPr id="5" name="Picture 4"/>
          <p:cNvPicPr>
            <a:picLocks noChangeAspect="1"/>
          </p:cNvPicPr>
          <p:nvPr/>
        </p:nvPicPr>
        <p:blipFill>
          <a:blip r:embed="rId2"/>
          <a:stretch>
            <a:fillRect/>
          </a:stretch>
        </p:blipFill>
        <p:spPr>
          <a:xfrm>
            <a:off x="1226853" y="1858791"/>
            <a:ext cx="4606918" cy="2768987"/>
          </a:xfrm>
          <a:prstGeom prst="rect">
            <a:avLst/>
          </a:prstGeom>
        </p:spPr>
      </p:pic>
      <p:pic>
        <p:nvPicPr>
          <p:cNvPr id="7" name="Picture 6"/>
          <p:cNvPicPr>
            <a:picLocks noChangeAspect="1"/>
          </p:cNvPicPr>
          <p:nvPr/>
        </p:nvPicPr>
        <p:blipFill>
          <a:blip r:embed="rId3"/>
          <a:stretch>
            <a:fillRect/>
          </a:stretch>
        </p:blipFill>
        <p:spPr>
          <a:xfrm>
            <a:off x="6277755" y="1858791"/>
            <a:ext cx="4584589" cy="2755631"/>
          </a:xfrm>
          <a:prstGeom prst="rect">
            <a:avLst/>
          </a:prstGeom>
        </p:spPr>
      </p:pic>
    </p:spTree>
    <p:extLst>
      <p:ext uri="{BB962C8B-B14F-4D97-AF65-F5344CB8AC3E}">
        <p14:creationId xmlns:p14="http://schemas.microsoft.com/office/powerpoint/2010/main" val="268676241"/>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resentation theme">
  <a:themeElements>
    <a:clrScheme name="">
      <a:dk1>
        <a:srgbClr val="000000"/>
      </a:dk1>
      <a:lt1>
        <a:srgbClr val="99FF66"/>
      </a:lt1>
      <a:dk2>
        <a:srgbClr val="003399"/>
      </a:dk2>
      <a:lt2>
        <a:srgbClr val="666633"/>
      </a:lt2>
      <a:accent1>
        <a:srgbClr val="339933"/>
      </a:accent1>
      <a:accent2>
        <a:srgbClr val="800000"/>
      </a:accent2>
      <a:accent3>
        <a:srgbClr val="CAFFB8"/>
      </a:accent3>
      <a:accent4>
        <a:srgbClr val="000000"/>
      </a:accent4>
      <a:accent5>
        <a:srgbClr val="ADCAAD"/>
      </a:accent5>
      <a:accent6>
        <a:srgbClr val="730000"/>
      </a:accent6>
      <a:hlink>
        <a:srgbClr val="0033CC"/>
      </a:hlink>
      <a:folHlink>
        <a:srgbClr val="FFCC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 theme" id="{B73BBE43-0DCF-460D-AA40-AE89F4C187F5}" vid="{8EE3E618-354E-493A-B73E-279878FB6C03}"/>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241</TotalTime>
  <Words>848</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Times New Roman</vt:lpstr>
      <vt:lpstr>Trebuchet MS</vt:lpstr>
      <vt:lpstr>Wingdings 3</vt:lpstr>
      <vt:lpstr>presentation theme</vt:lpstr>
      <vt:lpstr>Facet</vt:lpstr>
      <vt:lpstr>Home Treatment Team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Treatment Team Report</dc:title>
  <dc:creator>MARTIN, Lucy (EAST LONDON NHS FOUNDATION TRUST)</dc:creator>
  <cp:lastModifiedBy>LODDER, Garent (EAST LONDON NHS FOUNDATION TRUST)</cp:lastModifiedBy>
  <cp:revision>19</cp:revision>
  <dcterms:created xsi:type="dcterms:W3CDTF">2022-09-21T11:05:06Z</dcterms:created>
  <dcterms:modified xsi:type="dcterms:W3CDTF">2023-12-12T07:02:35Z</dcterms:modified>
</cp:coreProperties>
</file>