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32"/>
  </p:notesMasterIdLst>
  <p:handoutMasterIdLst>
    <p:handoutMasterId r:id="rId33"/>
  </p:handoutMasterIdLst>
  <p:sldIdLst>
    <p:sldId id="337" r:id="rId2"/>
    <p:sldId id="338" r:id="rId3"/>
    <p:sldId id="256" r:id="rId4"/>
    <p:sldId id="271" r:id="rId5"/>
    <p:sldId id="270" r:id="rId6"/>
    <p:sldId id="336" r:id="rId7"/>
    <p:sldId id="332" r:id="rId8"/>
    <p:sldId id="333" r:id="rId9"/>
    <p:sldId id="334" r:id="rId10"/>
    <p:sldId id="329" r:id="rId11"/>
    <p:sldId id="335" r:id="rId12"/>
    <p:sldId id="309" r:id="rId13"/>
    <p:sldId id="310" r:id="rId14"/>
    <p:sldId id="290" r:id="rId15"/>
    <p:sldId id="328" r:id="rId16"/>
    <p:sldId id="313" r:id="rId17"/>
    <p:sldId id="314" r:id="rId18"/>
    <p:sldId id="315" r:id="rId19"/>
    <p:sldId id="316" r:id="rId20"/>
    <p:sldId id="317" r:id="rId21"/>
    <p:sldId id="318" r:id="rId22"/>
    <p:sldId id="319" r:id="rId23"/>
    <p:sldId id="320" r:id="rId24"/>
    <p:sldId id="321" r:id="rId25"/>
    <p:sldId id="322" r:id="rId26"/>
    <p:sldId id="323" r:id="rId27"/>
    <p:sldId id="324" r:id="rId28"/>
    <p:sldId id="325" r:id="rId29"/>
    <p:sldId id="326" r:id="rId30"/>
    <p:sldId id="327" r:id="rId31"/>
  </p:sldIdLst>
  <p:sldSz cx="12192000" cy="6858000"/>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87500" autoAdjust="0"/>
  </p:normalViewPr>
  <p:slideViewPr>
    <p:cSldViewPr snapToGrid="0">
      <p:cViewPr varScale="1">
        <p:scale>
          <a:sx n="58" d="100"/>
          <a:sy n="58" d="100"/>
        </p:scale>
        <p:origin x="796" y="52"/>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p:scale>
          <a:sx n="200" d="100"/>
          <a:sy n="200" d="100"/>
        </p:scale>
        <p:origin x="702" y="-13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F97BE2-EB78-496E-8B0C-BB0B5BB75CC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56446EF6-C09C-4DDA-B719-0B66ACC53416}" type="pres">
      <dgm:prSet presAssocID="{9DF97BE2-EB78-496E-8B0C-BB0B5BB75CCE}" presName="linear" presStyleCnt="0">
        <dgm:presLayoutVars>
          <dgm:animLvl val="lvl"/>
          <dgm:resizeHandles val="exact"/>
        </dgm:presLayoutVars>
      </dgm:prSet>
      <dgm:spPr/>
    </dgm:pt>
  </dgm:ptLst>
  <dgm:cxnLst>
    <dgm:cxn modelId="{18BEFC45-FB5E-4D4D-99F3-AF19E052241A}" type="presOf" srcId="{9DF97BE2-EB78-496E-8B0C-BB0B5BB75CCE}" destId="{56446EF6-C09C-4DDA-B719-0B66ACC53416}"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888C21-F45D-481C-B416-1118B1F97115}" type="doc">
      <dgm:prSet loTypeId="urn:microsoft.com/office/officeart/2005/8/layout/hProcess3" loCatId="process" qsTypeId="urn:microsoft.com/office/officeart/2005/8/quickstyle/simple1" qsCatId="simple" csTypeId="urn:microsoft.com/office/officeart/2005/8/colors/accent1_2" csCatId="accent1" phldr="1"/>
      <dgm:spPr/>
    </dgm:pt>
    <dgm:pt modelId="{C2C9E558-D73A-4FE3-9C77-FE3BEC5F8B44}">
      <dgm:prSet phldrT="[Text]" custT="1"/>
      <dgm:spPr/>
      <dgm:t>
        <a:bodyPr/>
        <a:lstStyle/>
        <a:p>
          <a:r>
            <a:rPr lang="en-GB" sz="2000" b="1" dirty="0">
              <a:solidFill>
                <a:srgbClr val="FFFF00"/>
              </a:solidFill>
              <a:latin typeface="Arial" panose="020B0604020202020204" pitchFamily="34" charset="0"/>
              <a:cs typeface="Arial" panose="020B0604020202020204" pitchFamily="34" charset="0"/>
            </a:rPr>
            <a:t>Police inform EHH of missing child</a:t>
          </a:r>
          <a:endParaRPr lang="en-GB" sz="2000" b="1" dirty="0">
            <a:solidFill>
              <a:srgbClr val="FFFF00"/>
            </a:solidFill>
          </a:endParaRPr>
        </a:p>
      </dgm:t>
    </dgm:pt>
    <dgm:pt modelId="{41800BB4-96CE-4669-A3A3-C5325C0591B9}" type="parTrans" cxnId="{DCB99D37-BF64-4853-B079-6A6F830A7250}">
      <dgm:prSet/>
      <dgm:spPr/>
      <dgm:t>
        <a:bodyPr/>
        <a:lstStyle/>
        <a:p>
          <a:endParaRPr lang="en-GB"/>
        </a:p>
      </dgm:t>
    </dgm:pt>
    <dgm:pt modelId="{75D3F57F-565E-465A-AFA8-0D9123B6F3DB}" type="sibTrans" cxnId="{DCB99D37-BF64-4853-B079-6A6F830A7250}">
      <dgm:prSet/>
      <dgm:spPr/>
      <dgm:t>
        <a:bodyPr/>
        <a:lstStyle/>
        <a:p>
          <a:endParaRPr lang="en-GB"/>
        </a:p>
      </dgm:t>
    </dgm:pt>
    <dgm:pt modelId="{2C564E42-E118-4D30-A2F1-5D2E518A502A}" type="pres">
      <dgm:prSet presAssocID="{67888C21-F45D-481C-B416-1118B1F97115}" presName="Name0" presStyleCnt="0">
        <dgm:presLayoutVars>
          <dgm:dir/>
          <dgm:animLvl val="lvl"/>
          <dgm:resizeHandles val="exact"/>
        </dgm:presLayoutVars>
      </dgm:prSet>
      <dgm:spPr/>
    </dgm:pt>
    <dgm:pt modelId="{C5606C65-B417-4B96-A4E5-359C41461EB1}" type="pres">
      <dgm:prSet presAssocID="{67888C21-F45D-481C-B416-1118B1F97115}" presName="dummy" presStyleCnt="0"/>
      <dgm:spPr/>
    </dgm:pt>
    <dgm:pt modelId="{289031FF-2F2B-41C2-9199-0E1D9E32CDA1}" type="pres">
      <dgm:prSet presAssocID="{67888C21-F45D-481C-B416-1118B1F97115}" presName="linH" presStyleCnt="0"/>
      <dgm:spPr/>
    </dgm:pt>
    <dgm:pt modelId="{1A0D888F-43E8-4A8E-A1B4-78CA6DC505A6}" type="pres">
      <dgm:prSet presAssocID="{67888C21-F45D-481C-B416-1118B1F97115}" presName="padding1" presStyleCnt="0"/>
      <dgm:spPr/>
    </dgm:pt>
    <dgm:pt modelId="{5741F50C-4BD7-4729-A8BF-4A317AC1BDE2}" type="pres">
      <dgm:prSet presAssocID="{C2C9E558-D73A-4FE3-9C77-FE3BEC5F8B44}" presName="linV" presStyleCnt="0"/>
      <dgm:spPr/>
    </dgm:pt>
    <dgm:pt modelId="{79A5F0A6-EEFD-4AB3-94B9-0A1A50181F99}" type="pres">
      <dgm:prSet presAssocID="{C2C9E558-D73A-4FE3-9C77-FE3BEC5F8B44}" presName="spVertical1" presStyleCnt="0"/>
      <dgm:spPr/>
    </dgm:pt>
    <dgm:pt modelId="{048F5EE3-425B-4413-BE59-B8567622D4B5}" type="pres">
      <dgm:prSet presAssocID="{C2C9E558-D73A-4FE3-9C77-FE3BEC5F8B44}" presName="parTx" presStyleLbl="revTx" presStyleIdx="0" presStyleCnt="1" custScaleX="341593" custLinFactNeighborX="-24482" custLinFactNeighborY="2950">
        <dgm:presLayoutVars>
          <dgm:chMax val="0"/>
          <dgm:chPref val="0"/>
          <dgm:bulletEnabled val="1"/>
        </dgm:presLayoutVars>
      </dgm:prSet>
      <dgm:spPr/>
    </dgm:pt>
    <dgm:pt modelId="{2F27B1FE-EAAB-435A-8D57-F391ED2DC807}" type="pres">
      <dgm:prSet presAssocID="{C2C9E558-D73A-4FE3-9C77-FE3BEC5F8B44}" presName="spVertical2" presStyleCnt="0"/>
      <dgm:spPr/>
    </dgm:pt>
    <dgm:pt modelId="{B87EC991-10BE-462F-A6A2-5CE31FFAF585}" type="pres">
      <dgm:prSet presAssocID="{C2C9E558-D73A-4FE3-9C77-FE3BEC5F8B44}" presName="spVertical3" presStyleCnt="0"/>
      <dgm:spPr/>
    </dgm:pt>
    <dgm:pt modelId="{5652E7ED-69C9-4BCC-AB20-E1B12C59D77E}" type="pres">
      <dgm:prSet presAssocID="{67888C21-F45D-481C-B416-1118B1F97115}" presName="padding2" presStyleCnt="0"/>
      <dgm:spPr/>
    </dgm:pt>
    <dgm:pt modelId="{C30249CA-B422-4CF4-AE2F-AFB679E85D20}" type="pres">
      <dgm:prSet presAssocID="{67888C21-F45D-481C-B416-1118B1F97115}" presName="negArrow" presStyleCnt="0"/>
      <dgm:spPr/>
    </dgm:pt>
    <dgm:pt modelId="{B38364C9-DE1C-4530-9057-189F748FD27B}" type="pres">
      <dgm:prSet presAssocID="{67888C21-F45D-481C-B416-1118B1F97115}" presName="backgroundArrow" presStyleLbl="node1" presStyleIdx="0" presStyleCnt="1" custLinFactY="35071" custLinFactNeighborX="601" custLinFactNeighborY="100000"/>
      <dgm:spPr/>
    </dgm:pt>
  </dgm:ptLst>
  <dgm:cxnLst>
    <dgm:cxn modelId="{A5185523-C2C8-40B6-925E-F3B99D03CC5D}" type="presOf" srcId="{67888C21-F45D-481C-B416-1118B1F97115}" destId="{2C564E42-E118-4D30-A2F1-5D2E518A502A}" srcOrd="0" destOrd="0" presId="urn:microsoft.com/office/officeart/2005/8/layout/hProcess3"/>
    <dgm:cxn modelId="{DCB99D37-BF64-4853-B079-6A6F830A7250}" srcId="{67888C21-F45D-481C-B416-1118B1F97115}" destId="{C2C9E558-D73A-4FE3-9C77-FE3BEC5F8B44}" srcOrd="0" destOrd="0" parTransId="{41800BB4-96CE-4669-A3A3-C5325C0591B9}" sibTransId="{75D3F57F-565E-465A-AFA8-0D9123B6F3DB}"/>
    <dgm:cxn modelId="{C212F664-CE9F-4E10-A2F9-2BF7A45714B4}" type="presOf" srcId="{C2C9E558-D73A-4FE3-9C77-FE3BEC5F8B44}" destId="{048F5EE3-425B-4413-BE59-B8567622D4B5}" srcOrd="0" destOrd="0" presId="urn:microsoft.com/office/officeart/2005/8/layout/hProcess3"/>
    <dgm:cxn modelId="{96770011-DDB1-48FA-A903-2C8BD23D5472}" type="presParOf" srcId="{2C564E42-E118-4D30-A2F1-5D2E518A502A}" destId="{C5606C65-B417-4B96-A4E5-359C41461EB1}" srcOrd="0" destOrd="0" presId="urn:microsoft.com/office/officeart/2005/8/layout/hProcess3"/>
    <dgm:cxn modelId="{4FB200E3-A4C0-429F-A542-3D0CAA13F105}" type="presParOf" srcId="{2C564E42-E118-4D30-A2F1-5D2E518A502A}" destId="{289031FF-2F2B-41C2-9199-0E1D9E32CDA1}" srcOrd="1" destOrd="0" presId="urn:microsoft.com/office/officeart/2005/8/layout/hProcess3"/>
    <dgm:cxn modelId="{F55F8C4B-95E2-415A-9B3F-05D937CE556A}" type="presParOf" srcId="{289031FF-2F2B-41C2-9199-0E1D9E32CDA1}" destId="{1A0D888F-43E8-4A8E-A1B4-78CA6DC505A6}" srcOrd="0" destOrd="0" presId="urn:microsoft.com/office/officeart/2005/8/layout/hProcess3"/>
    <dgm:cxn modelId="{69BE370D-3C89-494B-AD49-20552EBFCB17}" type="presParOf" srcId="{289031FF-2F2B-41C2-9199-0E1D9E32CDA1}" destId="{5741F50C-4BD7-4729-A8BF-4A317AC1BDE2}" srcOrd="1" destOrd="0" presId="urn:microsoft.com/office/officeart/2005/8/layout/hProcess3"/>
    <dgm:cxn modelId="{6F8B5C5A-F102-40AA-8AFC-15D661D85BF6}" type="presParOf" srcId="{5741F50C-4BD7-4729-A8BF-4A317AC1BDE2}" destId="{79A5F0A6-EEFD-4AB3-94B9-0A1A50181F99}" srcOrd="0" destOrd="0" presId="urn:microsoft.com/office/officeart/2005/8/layout/hProcess3"/>
    <dgm:cxn modelId="{AC6A2C2F-6B8F-4749-9099-1ED004C5833F}" type="presParOf" srcId="{5741F50C-4BD7-4729-A8BF-4A317AC1BDE2}" destId="{048F5EE3-425B-4413-BE59-B8567622D4B5}" srcOrd="1" destOrd="0" presId="urn:microsoft.com/office/officeart/2005/8/layout/hProcess3"/>
    <dgm:cxn modelId="{1F71DAFE-BE17-43AD-A781-857876378BEB}" type="presParOf" srcId="{5741F50C-4BD7-4729-A8BF-4A317AC1BDE2}" destId="{2F27B1FE-EAAB-435A-8D57-F391ED2DC807}" srcOrd="2" destOrd="0" presId="urn:microsoft.com/office/officeart/2005/8/layout/hProcess3"/>
    <dgm:cxn modelId="{6E12CB5E-211E-43DB-A6A5-0D1E5DC2D233}" type="presParOf" srcId="{5741F50C-4BD7-4729-A8BF-4A317AC1BDE2}" destId="{B87EC991-10BE-462F-A6A2-5CE31FFAF585}" srcOrd="3" destOrd="0" presId="urn:microsoft.com/office/officeart/2005/8/layout/hProcess3"/>
    <dgm:cxn modelId="{9AFD4FB8-FFC9-4ABF-84A3-A122D811DC40}" type="presParOf" srcId="{289031FF-2F2B-41C2-9199-0E1D9E32CDA1}" destId="{5652E7ED-69C9-4BCC-AB20-E1B12C59D77E}" srcOrd="2" destOrd="0" presId="urn:microsoft.com/office/officeart/2005/8/layout/hProcess3"/>
    <dgm:cxn modelId="{3F309A0F-3C70-4419-A3EF-FF1F0E310328}" type="presParOf" srcId="{289031FF-2F2B-41C2-9199-0E1D9E32CDA1}" destId="{C30249CA-B422-4CF4-AE2F-AFB679E85D20}" srcOrd="3" destOrd="0" presId="urn:microsoft.com/office/officeart/2005/8/layout/hProcess3"/>
    <dgm:cxn modelId="{16385E39-2B2E-4352-9AB9-E1701A4DBC1D}" type="presParOf" srcId="{289031FF-2F2B-41C2-9199-0E1D9E32CDA1}" destId="{B38364C9-DE1C-4530-9057-189F748FD27B}" srcOrd="4" destOrd="0" presId="urn:microsoft.com/office/officeart/2005/8/layout/h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8364C9-DE1C-4530-9057-189F748FD27B}">
      <dsp:nvSpPr>
        <dsp:cNvPr id="0" name=""/>
        <dsp:cNvSpPr/>
      </dsp:nvSpPr>
      <dsp:spPr>
        <a:xfrm>
          <a:off x="0" y="50963"/>
          <a:ext cx="6520984" cy="1512000"/>
        </a:xfrm>
        <a:prstGeom prst="rightArrow">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8F5EE3-425B-4413-BE59-B8567622D4B5}">
      <dsp:nvSpPr>
        <dsp:cNvPr id="0" name=""/>
        <dsp:cNvSpPr/>
      </dsp:nvSpPr>
      <dsp:spPr>
        <a:xfrm>
          <a:off x="127351" y="414632"/>
          <a:ext cx="5601435" cy="756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03200" rIns="0" bIns="203200" numCol="1" spcCol="1270" anchor="ctr" anchorCtr="0">
          <a:noAutofit/>
        </a:bodyPr>
        <a:lstStyle/>
        <a:p>
          <a:pPr marL="0" lvl="0" indent="0" algn="ctr" defTabSz="889000">
            <a:lnSpc>
              <a:spcPct val="90000"/>
            </a:lnSpc>
            <a:spcBef>
              <a:spcPct val="0"/>
            </a:spcBef>
            <a:spcAft>
              <a:spcPct val="35000"/>
            </a:spcAft>
            <a:buNone/>
          </a:pPr>
          <a:r>
            <a:rPr lang="en-GB" sz="2000" b="1" kern="1200" dirty="0">
              <a:solidFill>
                <a:srgbClr val="FFFF00"/>
              </a:solidFill>
              <a:latin typeface="Arial" panose="020B0604020202020204" pitchFamily="34" charset="0"/>
              <a:cs typeface="Arial" panose="020B0604020202020204" pitchFamily="34" charset="0"/>
            </a:rPr>
            <a:t>Police inform EHH of missing child</a:t>
          </a:r>
          <a:endParaRPr lang="en-GB" sz="2000" b="1" kern="1200" dirty="0">
            <a:solidFill>
              <a:srgbClr val="FFFF00"/>
            </a:solidFill>
          </a:endParaRPr>
        </a:p>
      </dsp:txBody>
      <dsp:txXfrm>
        <a:off x="127351" y="414632"/>
        <a:ext cx="5601435" cy="7560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51163"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7626" y="1"/>
            <a:ext cx="2951163" cy="498475"/>
          </a:xfrm>
          <a:prstGeom prst="rect">
            <a:avLst/>
          </a:prstGeom>
        </p:spPr>
        <p:txBody>
          <a:bodyPr vert="horz" lIns="91440" tIns="45720" rIns="91440" bIns="45720" rtlCol="0"/>
          <a:lstStyle>
            <a:lvl1pPr algn="r">
              <a:defRPr sz="1200"/>
            </a:lvl1pPr>
          </a:lstStyle>
          <a:p>
            <a:fld id="{EEC64CCC-BDDB-46F1-BCCA-1336F89DD3F9}" type="datetimeFigureOut">
              <a:rPr lang="en-GB" smtClean="0"/>
              <a:t>13/02/2024</a:t>
            </a:fld>
            <a:endParaRPr lang="en-GB"/>
          </a:p>
        </p:txBody>
      </p:sp>
      <p:sp>
        <p:nvSpPr>
          <p:cNvPr id="4" name="Footer Placeholder 3"/>
          <p:cNvSpPr>
            <a:spLocks noGrp="1"/>
          </p:cNvSpPr>
          <p:nvPr>
            <p:ph type="ftr" sz="quarter" idx="2"/>
          </p:nvPr>
        </p:nvSpPr>
        <p:spPr>
          <a:xfrm>
            <a:off x="1" y="9444039"/>
            <a:ext cx="2951163" cy="4984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7626" y="9444039"/>
            <a:ext cx="2951163" cy="498475"/>
          </a:xfrm>
          <a:prstGeom prst="rect">
            <a:avLst/>
          </a:prstGeom>
        </p:spPr>
        <p:txBody>
          <a:bodyPr vert="horz" lIns="91440" tIns="45720" rIns="91440" bIns="45720" rtlCol="0" anchor="b"/>
          <a:lstStyle>
            <a:lvl1pPr algn="r">
              <a:defRPr sz="1200"/>
            </a:lvl1pPr>
          </a:lstStyle>
          <a:p>
            <a:fld id="{7493869F-C01B-4742-BE82-07C6AE14E1C4}" type="slidenum">
              <a:rPr lang="en-GB" smtClean="0"/>
              <a:t>‹#›</a:t>
            </a:fld>
            <a:endParaRPr lang="en-GB"/>
          </a:p>
        </p:txBody>
      </p:sp>
    </p:spTree>
    <p:extLst>
      <p:ext uri="{BB962C8B-B14F-4D97-AF65-F5344CB8AC3E}">
        <p14:creationId xmlns:p14="http://schemas.microsoft.com/office/powerpoint/2010/main" val="3453147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51163" cy="49885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7637" y="0"/>
            <a:ext cx="2951163" cy="498852"/>
          </a:xfrm>
          <a:prstGeom prst="rect">
            <a:avLst/>
          </a:prstGeom>
        </p:spPr>
        <p:txBody>
          <a:bodyPr vert="horz" lIns="91440" tIns="45720" rIns="91440" bIns="45720" rtlCol="0"/>
          <a:lstStyle>
            <a:lvl1pPr algn="r">
              <a:defRPr sz="1200"/>
            </a:lvl1pPr>
          </a:lstStyle>
          <a:p>
            <a:fld id="{E99150DC-9A8B-4131-A869-71C3200F7A57}" type="datetimeFigureOut">
              <a:rPr lang="en-GB" smtClean="0"/>
              <a:t>13/02/2024</a:t>
            </a:fld>
            <a:endParaRPr lang="en-GB"/>
          </a:p>
        </p:txBody>
      </p:sp>
      <p:sp>
        <p:nvSpPr>
          <p:cNvPr id="4" name="Slide Image Placeholder 3"/>
          <p:cNvSpPr>
            <a:spLocks noGrp="1" noRot="1" noChangeAspect="1"/>
          </p:cNvSpPr>
          <p:nvPr>
            <p:ph type="sldImg" idx="2"/>
          </p:nvPr>
        </p:nvSpPr>
        <p:spPr>
          <a:xfrm>
            <a:off x="422275" y="1243013"/>
            <a:ext cx="5965825" cy="33559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038" y="4784835"/>
            <a:ext cx="5448300" cy="391486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43664"/>
            <a:ext cx="2951163" cy="49885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7637" y="9443664"/>
            <a:ext cx="2951163" cy="498851"/>
          </a:xfrm>
          <a:prstGeom prst="rect">
            <a:avLst/>
          </a:prstGeom>
        </p:spPr>
        <p:txBody>
          <a:bodyPr vert="horz" lIns="91440" tIns="45720" rIns="91440" bIns="45720" rtlCol="0" anchor="b"/>
          <a:lstStyle>
            <a:lvl1pPr algn="r">
              <a:defRPr sz="1200"/>
            </a:lvl1pPr>
          </a:lstStyle>
          <a:p>
            <a:fld id="{61318D77-2A12-494A-BA9E-47BB39A98466}" type="slidenum">
              <a:rPr lang="en-GB" smtClean="0"/>
              <a:t>‹#›</a:t>
            </a:fld>
            <a:endParaRPr lang="en-GB"/>
          </a:p>
        </p:txBody>
      </p:sp>
    </p:spTree>
    <p:extLst>
      <p:ext uri="{BB962C8B-B14F-4D97-AF65-F5344CB8AC3E}">
        <p14:creationId xmlns:p14="http://schemas.microsoft.com/office/powerpoint/2010/main" val="2133942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1318D77-2A12-494A-BA9E-47BB39A98466}" type="slidenum">
              <a:rPr lang="en-GB" smtClean="0"/>
              <a:t>1</a:t>
            </a:fld>
            <a:endParaRPr lang="en-GB"/>
          </a:p>
        </p:txBody>
      </p:sp>
    </p:spTree>
    <p:extLst>
      <p:ext uri="{BB962C8B-B14F-4D97-AF65-F5344CB8AC3E}">
        <p14:creationId xmlns:p14="http://schemas.microsoft.com/office/powerpoint/2010/main" val="20148255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1318D77-2A12-494A-BA9E-47BB39A98466}" type="slidenum">
              <a:rPr lang="en-GB" smtClean="0"/>
              <a:t>11</a:t>
            </a:fld>
            <a:endParaRPr lang="en-GB"/>
          </a:p>
        </p:txBody>
      </p:sp>
    </p:spTree>
    <p:extLst>
      <p:ext uri="{BB962C8B-B14F-4D97-AF65-F5344CB8AC3E}">
        <p14:creationId xmlns:p14="http://schemas.microsoft.com/office/powerpoint/2010/main" val="19636672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CDB9D5B-BEBB-42F0-94B2-807E07269974}" type="slidenum">
              <a:rPr lang="en-GB" smtClean="0"/>
              <a:pPr/>
              <a:t>12</a:t>
            </a:fld>
            <a:endParaRPr lang="en-GB"/>
          </a:p>
        </p:txBody>
      </p:sp>
    </p:spTree>
    <p:extLst>
      <p:ext uri="{BB962C8B-B14F-4D97-AF65-F5344CB8AC3E}">
        <p14:creationId xmlns:p14="http://schemas.microsoft.com/office/powerpoint/2010/main" val="33483927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1318D77-2A12-494A-BA9E-47BB39A98466}" type="slidenum">
              <a:rPr lang="en-GB" smtClean="0"/>
              <a:t>13</a:t>
            </a:fld>
            <a:endParaRPr lang="en-GB"/>
          </a:p>
        </p:txBody>
      </p:sp>
    </p:spTree>
    <p:extLst>
      <p:ext uri="{BB962C8B-B14F-4D97-AF65-F5344CB8AC3E}">
        <p14:creationId xmlns:p14="http://schemas.microsoft.com/office/powerpoint/2010/main" val="2632733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C7A22AA-DE03-4028-8D7C-D4595FC2911A}" type="slidenum">
              <a:rPr lang="en-GB" smtClean="0"/>
              <a:t>14</a:t>
            </a:fld>
            <a:endParaRPr lang="en-GB"/>
          </a:p>
        </p:txBody>
      </p:sp>
    </p:spTree>
    <p:extLst>
      <p:ext uri="{BB962C8B-B14F-4D97-AF65-F5344CB8AC3E}">
        <p14:creationId xmlns:p14="http://schemas.microsoft.com/office/powerpoint/2010/main" val="9332376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1318D77-2A12-494A-BA9E-47BB39A98466}" type="slidenum">
              <a:rPr lang="en-GB" smtClean="0"/>
              <a:t>15</a:t>
            </a:fld>
            <a:endParaRPr lang="en-GB"/>
          </a:p>
        </p:txBody>
      </p:sp>
    </p:spTree>
    <p:extLst>
      <p:ext uri="{BB962C8B-B14F-4D97-AF65-F5344CB8AC3E}">
        <p14:creationId xmlns:p14="http://schemas.microsoft.com/office/powerpoint/2010/main" val="34183144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Remember if ‘found date and time’ not entered you cannot add another missing episode and the MISP Flag</a:t>
            </a:r>
            <a:r>
              <a:rPr lang="en-GB" baseline="0" dirty="0"/>
              <a:t> Lozenge will be open and on ALERT</a:t>
            </a:r>
          </a:p>
          <a:p>
            <a:endParaRPr lang="en-GB" baseline="0" dirty="0"/>
          </a:p>
          <a:p>
            <a:r>
              <a:rPr lang="en-GB" baseline="0" dirty="0"/>
              <a:t>Don’t forget to add a tray notification if you are assigning to a team/manager</a:t>
            </a:r>
          </a:p>
          <a:p>
            <a:endParaRPr lang="en-GB" baseline="0" dirty="0"/>
          </a:p>
          <a:p>
            <a:r>
              <a:rPr lang="en-GB" baseline="0" dirty="0"/>
              <a:t>Always select ‘is this an approximate date and time?’ this allows us to amend if need be</a:t>
            </a:r>
            <a:endParaRPr lang="en-GB" dirty="0"/>
          </a:p>
        </p:txBody>
      </p:sp>
      <p:sp>
        <p:nvSpPr>
          <p:cNvPr id="4" name="Slide Number Placeholder 3"/>
          <p:cNvSpPr>
            <a:spLocks noGrp="1"/>
          </p:cNvSpPr>
          <p:nvPr>
            <p:ph type="sldNum" sz="quarter" idx="10"/>
          </p:nvPr>
        </p:nvSpPr>
        <p:spPr/>
        <p:txBody>
          <a:bodyPr/>
          <a:lstStyle/>
          <a:p>
            <a:fld id="{0D0C52CA-6BAE-4D09-A1A8-E0569E5F979B}" type="slidenum">
              <a:rPr lang="en-GB" smtClean="0"/>
              <a:t>16</a:t>
            </a:fld>
            <a:endParaRPr lang="en-GB"/>
          </a:p>
        </p:txBody>
      </p:sp>
    </p:spTree>
    <p:extLst>
      <p:ext uri="{BB962C8B-B14F-4D97-AF65-F5344CB8AC3E}">
        <p14:creationId xmlns:p14="http://schemas.microsoft.com/office/powerpoint/2010/main" val="37648331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0C52CA-6BAE-4D09-A1A8-E0569E5F979B}" type="slidenum">
              <a:rPr lang="en-GB" smtClean="0"/>
              <a:t>17</a:t>
            </a:fld>
            <a:endParaRPr lang="en-GB"/>
          </a:p>
        </p:txBody>
      </p:sp>
    </p:spTree>
    <p:extLst>
      <p:ext uri="{BB962C8B-B14F-4D97-AF65-F5344CB8AC3E}">
        <p14:creationId xmlns:p14="http://schemas.microsoft.com/office/powerpoint/2010/main" val="25522026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1318D77-2A12-494A-BA9E-47BB39A98466}" type="slidenum">
              <a:rPr lang="en-GB" smtClean="0"/>
              <a:t>18</a:t>
            </a:fld>
            <a:endParaRPr lang="en-GB"/>
          </a:p>
        </p:txBody>
      </p:sp>
    </p:spTree>
    <p:extLst>
      <p:ext uri="{BB962C8B-B14F-4D97-AF65-F5344CB8AC3E}">
        <p14:creationId xmlns:p14="http://schemas.microsoft.com/office/powerpoint/2010/main" val="3540630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1318D77-2A12-494A-BA9E-47BB39A98466}" type="slidenum">
              <a:rPr lang="en-GB" smtClean="0"/>
              <a:t>19</a:t>
            </a:fld>
            <a:endParaRPr lang="en-GB"/>
          </a:p>
        </p:txBody>
      </p:sp>
    </p:spTree>
    <p:extLst>
      <p:ext uri="{BB962C8B-B14F-4D97-AF65-F5344CB8AC3E}">
        <p14:creationId xmlns:p14="http://schemas.microsoft.com/office/powerpoint/2010/main" val="34721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1318D77-2A12-494A-BA9E-47BB39A98466}" type="slidenum">
              <a:rPr lang="en-GB" smtClean="0"/>
              <a:t>20</a:t>
            </a:fld>
            <a:endParaRPr lang="en-GB"/>
          </a:p>
        </p:txBody>
      </p:sp>
    </p:spTree>
    <p:extLst>
      <p:ext uri="{BB962C8B-B14F-4D97-AF65-F5344CB8AC3E}">
        <p14:creationId xmlns:p14="http://schemas.microsoft.com/office/powerpoint/2010/main" val="409787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1318D77-2A12-494A-BA9E-47BB39A98466}" type="slidenum">
              <a:rPr lang="en-GB" smtClean="0"/>
              <a:t>2</a:t>
            </a:fld>
            <a:endParaRPr lang="en-GB"/>
          </a:p>
        </p:txBody>
      </p:sp>
    </p:spTree>
    <p:extLst>
      <p:ext uri="{BB962C8B-B14F-4D97-AF65-F5344CB8AC3E}">
        <p14:creationId xmlns:p14="http://schemas.microsoft.com/office/powerpoint/2010/main" val="23682636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C7A22AA-DE03-4028-8D7C-D4595FC2911A}" type="slidenum">
              <a:rPr lang="en-GB" smtClean="0"/>
              <a:t>21</a:t>
            </a:fld>
            <a:endParaRPr lang="en-GB"/>
          </a:p>
        </p:txBody>
      </p:sp>
    </p:spTree>
    <p:extLst>
      <p:ext uri="{BB962C8B-B14F-4D97-AF65-F5344CB8AC3E}">
        <p14:creationId xmlns:p14="http://schemas.microsoft.com/office/powerpoint/2010/main" val="39042831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1318D77-2A12-494A-BA9E-47BB39A98466}" type="slidenum">
              <a:rPr lang="en-GB" smtClean="0"/>
              <a:t>22</a:t>
            </a:fld>
            <a:endParaRPr lang="en-GB"/>
          </a:p>
        </p:txBody>
      </p:sp>
    </p:spTree>
    <p:extLst>
      <p:ext uri="{BB962C8B-B14F-4D97-AF65-F5344CB8AC3E}">
        <p14:creationId xmlns:p14="http://schemas.microsoft.com/office/powerpoint/2010/main" val="38529813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Only send</a:t>
            </a:r>
            <a:r>
              <a:rPr lang="en-GB" baseline="0" dirty="0"/>
              <a:t> for authorisation if 100% happy with the assessment if you require Manager/colleague to amend then reassign to the task to them – if you authorisation the FORM locks down.</a:t>
            </a:r>
            <a:endParaRPr lang="en-GB" dirty="0"/>
          </a:p>
        </p:txBody>
      </p:sp>
      <p:sp>
        <p:nvSpPr>
          <p:cNvPr id="4" name="Slide Number Placeholder 3"/>
          <p:cNvSpPr>
            <a:spLocks noGrp="1"/>
          </p:cNvSpPr>
          <p:nvPr>
            <p:ph type="sldNum" sz="quarter" idx="10"/>
          </p:nvPr>
        </p:nvSpPr>
        <p:spPr/>
        <p:txBody>
          <a:bodyPr/>
          <a:lstStyle/>
          <a:p>
            <a:fld id="{61318D77-2A12-494A-BA9E-47BB39A98466}" type="slidenum">
              <a:rPr lang="en-GB" smtClean="0"/>
              <a:t>23</a:t>
            </a:fld>
            <a:endParaRPr lang="en-GB"/>
          </a:p>
        </p:txBody>
      </p:sp>
    </p:spTree>
    <p:extLst>
      <p:ext uri="{BB962C8B-B14F-4D97-AF65-F5344CB8AC3E}">
        <p14:creationId xmlns:p14="http://schemas.microsoft.com/office/powerpoint/2010/main" val="16415735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 all sections need</a:t>
            </a:r>
            <a:r>
              <a:rPr lang="en-GB" baseline="0" dirty="0"/>
              <a:t> to be added Yes/No – not always appropriate answer – you can add comments and not answer Yes or No</a:t>
            </a:r>
          </a:p>
          <a:p>
            <a:endParaRPr lang="en-GB" baseline="0" dirty="0"/>
          </a:p>
          <a:p>
            <a:r>
              <a:rPr lang="en-GB" baseline="0" dirty="0"/>
              <a:t>Only RED sections need to be completed – black sections are optional</a:t>
            </a:r>
            <a:endParaRPr lang="en-GB" dirty="0"/>
          </a:p>
        </p:txBody>
      </p:sp>
      <p:sp>
        <p:nvSpPr>
          <p:cNvPr id="4" name="Slide Number Placeholder 3"/>
          <p:cNvSpPr>
            <a:spLocks noGrp="1"/>
          </p:cNvSpPr>
          <p:nvPr>
            <p:ph type="sldNum" sz="quarter" idx="10"/>
          </p:nvPr>
        </p:nvSpPr>
        <p:spPr/>
        <p:txBody>
          <a:bodyPr/>
          <a:lstStyle/>
          <a:p>
            <a:fld id="{61318D77-2A12-494A-BA9E-47BB39A98466}" type="slidenum">
              <a:rPr lang="en-GB" smtClean="0"/>
              <a:t>24</a:t>
            </a:fld>
            <a:endParaRPr lang="en-GB"/>
          </a:p>
        </p:txBody>
      </p:sp>
    </p:spTree>
    <p:extLst>
      <p:ext uri="{BB962C8B-B14F-4D97-AF65-F5344CB8AC3E}">
        <p14:creationId xmlns:p14="http://schemas.microsoft.com/office/powerpoint/2010/main" val="3106485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1318D77-2A12-494A-BA9E-47BB39A98466}" type="slidenum">
              <a:rPr lang="en-GB" smtClean="0"/>
              <a:t>25</a:t>
            </a:fld>
            <a:endParaRPr lang="en-GB"/>
          </a:p>
        </p:txBody>
      </p:sp>
    </p:spTree>
    <p:extLst>
      <p:ext uri="{BB962C8B-B14F-4D97-AF65-F5344CB8AC3E}">
        <p14:creationId xmlns:p14="http://schemas.microsoft.com/office/powerpoint/2010/main" val="30620093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1318D77-2A12-494A-BA9E-47BB39A98466}" type="slidenum">
              <a:rPr lang="en-GB" smtClean="0"/>
              <a:t>26</a:t>
            </a:fld>
            <a:endParaRPr lang="en-GB"/>
          </a:p>
        </p:txBody>
      </p:sp>
    </p:spTree>
    <p:extLst>
      <p:ext uri="{BB962C8B-B14F-4D97-AF65-F5344CB8AC3E}">
        <p14:creationId xmlns:p14="http://schemas.microsoft.com/office/powerpoint/2010/main" val="42642022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1318D77-2A12-494A-BA9E-47BB39A98466}" type="slidenum">
              <a:rPr lang="en-GB" smtClean="0"/>
              <a:t>27</a:t>
            </a:fld>
            <a:endParaRPr lang="en-GB"/>
          </a:p>
        </p:txBody>
      </p:sp>
    </p:spTree>
    <p:extLst>
      <p:ext uri="{BB962C8B-B14F-4D97-AF65-F5344CB8AC3E}">
        <p14:creationId xmlns:p14="http://schemas.microsoft.com/office/powerpoint/2010/main" val="8226667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1318D77-2A12-494A-BA9E-47BB39A98466}" type="slidenum">
              <a:rPr lang="en-GB" smtClean="0"/>
              <a:t>28</a:t>
            </a:fld>
            <a:endParaRPr lang="en-GB"/>
          </a:p>
        </p:txBody>
      </p:sp>
    </p:spTree>
    <p:extLst>
      <p:ext uri="{BB962C8B-B14F-4D97-AF65-F5344CB8AC3E}">
        <p14:creationId xmlns:p14="http://schemas.microsoft.com/office/powerpoint/2010/main" val="291825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1318D77-2A12-494A-BA9E-47BB39A98466}" type="slidenum">
              <a:rPr lang="en-GB" smtClean="0"/>
              <a:t>29</a:t>
            </a:fld>
            <a:endParaRPr lang="en-GB"/>
          </a:p>
        </p:txBody>
      </p:sp>
    </p:spTree>
    <p:extLst>
      <p:ext uri="{BB962C8B-B14F-4D97-AF65-F5344CB8AC3E}">
        <p14:creationId xmlns:p14="http://schemas.microsoft.com/office/powerpoint/2010/main" val="25844013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D0C52CA-6BAE-4D09-A1A8-E0569E5F979B}" type="slidenum">
              <a:rPr lang="en-GB" smtClean="0"/>
              <a:t>30</a:t>
            </a:fld>
            <a:endParaRPr lang="en-GB"/>
          </a:p>
        </p:txBody>
      </p:sp>
    </p:spTree>
    <p:extLst>
      <p:ext uri="{BB962C8B-B14F-4D97-AF65-F5344CB8AC3E}">
        <p14:creationId xmlns:p14="http://schemas.microsoft.com/office/powerpoint/2010/main" val="2882023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1318D77-2A12-494A-BA9E-47BB39A98466}" type="slidenum">
              <a:rPr lang="en-GB" smtClean="0"/>
              <a:t>3</a:t>
            </a:fld>
            <a:endParaRPr lang="en-GB"/>
          </a:p>
        </p:txBody>
      </p:sp>
    </p:spTree>
    <p:extLst>
      <p:ext uri="{BB962C8B-B14F-4D97-AF65-F5344CB8AC3E}">
        <p14:creationId xmlns:p14="http://schemas.microsoft.com/office/powerpoint/2010/main" val="1492813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1318D77-2A12-494A-BA9E-47BB39A98466}" type="slidenum">
              <a:rPr lang="en-GB" smtClean="0"/>
              <a:t>4</a:t>
            </a:fld>
            <a:endParaRPr lang="en-GB"/>
          </a:p>
        </p:txBody>
      </p:sp>
    </p:spTree>
    <p:extLst>
      <p:ext uri="{BB962C8B-B14F-4D97-AF65-F5344CB8AC3E}">
        <p14:creationId xmlns:p14="http://schemas.microsoft.com/office/powerpoint/2010/main" val="3532991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1318D77-2A12-494A-BA9E-47BB39A98466}" type="slidenum">
              <a:rPr lang="en-GB" smtClean="0"/>
              <a:t>5</a:t>
            </a:fld>
            <a:endParaRPr lang="en-GB"/>
          </a:p>
        </p:txBody>
      </p:sp>
    </p:spTree>
    <p:extLst>
      <p:ext uri="{BB962C8B-B14F-4D97-AF65-F5344CB8AC3E}">
        <p14:creationId xmlns:p14="http://schemas.microsoft.com/office/powerpoint/2010/main" val="4294116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1318D77-2A12-494A-BA9E-47BB39A98466}" type="slidenum">
              <a:rPr lang="en-GB" smtClean="0"/>
              <a:t>7</a:t>
            </a:fld>
            <a:endParaRPr lang="en-GB"/>
          </a:p>
        </p:txBody>
      </p:sp>
    </p:spTree>
    <p:extLst>
      <p:ext uri="{BB962C8B-B14F-4D97-AF65-F5344CB8AC3E}">
        <p14:creationId xmlns:p14="http://schemas.microsoft.com/office/powerpoint/2010/main" val="129492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1318D77-2A12-494A-BA9E-47BB39A98466}" type="slidenum">
              <a:rPr lang="en-GB" smtClean="0"/>
              <a:t>8</a:t>
            </a:fld>
            <a:endParaRPr lang="en-GB"/>
          </a:p>
        </p:txBody>
      </p:sp>
    </p:spTree>
    <p:extLst>
      <p:ext uri="{BB962C8B-B14F-4D97-AF65-F5344CB8AC3E}">
        <p14:creationId xmlns:p14="http://schemas.microsoft.com/office/powerpoint/2010/main" val="27180317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1318D77-2A12-494A-BA9E-47BB39A98466}" type="slidenum">
              <a:rPr lang="en-GB" smtClean="0"/>
              <a:t>9</a:t>
            </a:fld>
            <a:endParaRPr lang="en-GB"/>
          </a:p>
        </p:txBody>
      </p:sp>
    </p:spTree>
    <p:extLst>
      <p:ext uri="{BB962C8B-B14F-4D97-AF65-F5344CB8AC3E}">
        <p14:creationId xmlns:p14="http://schemas.microsoft.com/office/powerpoint/2010/main" val="585000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1318D77-2A12-494A-BA9E-47BB39A98466}" type="slidenum">
              <a:rPr lang="en-GB" smtClean="0"/>
              <a:t>10</a:t>
            </a:fld>
            <a:endParaRPr lang="en-GB"/>
          </a:p>
        </p:txBody>
      </p:sp>
    </p:spTree>
    <p:extLst>
      <p:ext uri="{BB962C8B-B14F-4D97-AF65-F5344CB8AC3E}">
        <p14:creationId xmlns:p14="http://schemas.microsoft.com/office/powerpoint/2010/main" val="2271165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1DA832F-0BE2-4EAB-80E8-BAEEDF4CF52F}" type="datetimeFigureOut">
              <a:rPr lang="en-GB" smtClean="0"/>
              <a:t>13/02/2024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6CA159-63A7-4913-9D27-96EF0894DBF4}" type="slidenum">
              <a:rPr lang="en-GB" smtClean="0"/>
              <a:t>‹#›</a:t>
            </a:fld>
            <a:endParaRPr lang="en-GB"/>
          </a:p>
        </p:txBody>
      </p:sp>
    </p:spTree>
    <p:extLst>
      <p:ext uri="{BB962C8B-B14F-4D97-AF65-F5344CB8AC3E}">
        <p14:creationId xmlns:p14="http://schemas.microsoft.com/office/powerpoint/2010/main" val="3022468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DA832F-0BE2-4EAB-80E8-BAEEDF4CF52F}" type="datetimeFigureOut">
              <a:rPr lang="en-GB" smtClean="0"/>
              <a:t>13/02/2024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6CA159-63A7-4913-9D27-96EF0894DBF4}" type="slidenum">
              <a:rPr lang="en-GB" smtClean="0"/>
              <a:t>‹#›</a:t>
            </a:fld>
            <a:endParaRPr lang="en-GB"/>
          </a:p>
        </p:txBody>
      </p:sp>
    </p:spTree>
    <p:extLst>
      <p:ext uri="{BB962C8B-B14F-4D97-AF65-F5344CB8AC3E}">
        <p14:creationId xmlns:p14="http://schemas.microsoft.com/office/powerpoint/2010/main" val="1736568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DA832F-0BE2-4EAB-80E8-BAEEDF4CF52F}" type="datetimeFigureOut">
              <a:rPr lang="en-GB" smtClean="0"/>
              <a:t>13/02/2024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6CA159-63A7-4913-9D27-96EF0894DBF4}"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122069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DA832F-0BE2-4EAB-80E8-BAEEDF4CF52F}" type="datetimeFigureOut">
              <a:rPr lang="en-GB" smtClean="0"/>
              <a:t>13/02/2024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6CA159-63A7-4913-9D27-96EF0894DBF4}" type="slidenum">
              <a:rPr lang="en-GB" smtClean="0"/>
              <a:t>‹#›</a:t>
            </a:fld>
            <a:endParaRPr lang="en-GB"/>
          </a:p>
        </p:txBody>
      </p:sp>
    </p:spTree>
    <p:extLst>
      <p:ext uri="{BB962C8B-B14F-4D97-AF65-F5344CB8AC3E}">
        <p14:creationId xmlns:p14="http://schemas.microsoft.com/office/powerpoint/2010/main" val="26990174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DA832F-0BE2-4EAB-80E8-BAEEDF4CF52F}" type="datetimeFigureOut">
              <a:rPr lang="en-GB" smtClean="0"/>
              <a:t>13/02/2024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6CA159-63A7-4913-9D27-96EF0894DBF4}"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334695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DA832F-0BE2-4EAB-80E8-BAEEDF4CF52F}" type="datetimeFigureOut">
              <a:rPr lang="en-GB" smtClean="0"/>
              <a:t>13/02/2024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6CA159-63A7-4913-9D27-96EF0894DBF4}" type="slidenum">
              <a:rPr lang="en-GB" smtClean="0"/>
              <a:t>‹#›</a:t>
            </a:fld>
            <a:endParaRPr lang="en-GB"/>
          </a:p>
        </p:txBody>
      </p:sp>
    </p:spTree>
    <p:extLst>
      <p:ext uri="{BB962C8B-B14F-4D97-AF65-F5344CB8AC3E}">
        <p14:creationId xmlns:p14="http://schemas.microsoft.com/office/powerpoint/2010/main" val="25853611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DA832F-0BE2-4EAB-80E8-BAEEDF4CF52F}" type="datetimeFigureOut">
              <a:rPr lang="en-GB" smtClean="0"/>
              <a:t>13/02/2024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6CA159-63A7-4913-9D27-96EF0894DBF4}" type="slidenum">
              <a:rPr lang="en-GB" smtClean="0"/>
              <a:t>‹#›</a:t>
            </a:fld>
            <a:endParaRPr lang="en-GB"/>
          </a:p>
        </p:txBody>
      </p:sp>
    </p:spTree>
    <p:extLst>
      <p:ext uri="{BB962C8B-B14F-4D97-AF65-F5344CB8AC3E}">
        <p14:creationId xmlns:p14="http://schemas.microsoft.com/office/powerpoint/2010/main" val="11328824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DA832F-0BE2-4EAB-80E8-BAEEDF4CF52F}" type="datetimeFigureOut">
              <a:rPr lang="en-GB" smtClean="0"/>
              <a:t>13/02/2024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6CA159-63A7-4913-9D27-96EF0894DBF4}" type="slidenum">
              <a:rPr lang="en-GB" smtClean="0"/>
              <a:t>‹#›</a:t>
            </a:fld>
            <a:endParaRPr lang="en-GB"/>
          </a:p>
        </p:txBody>
      </p:sp>
    </p:spTree>
    <p:extLst>
      <p:ext uri="{BB962C8B-B14F-4D97-AF65-F5344CB8AC3E}">
        <p14:creationId xmlns:p14="http://schemas.microsoft.com/office/powerpoint/2010/main" val="344014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DA832F-0BE2-4EAB-80E8-BAEEDF4CF52F}" type="datetimeFigureOut">
              <a:rPr lang="en-GB" smtClean="0"/>
              <a:t>13/02/2024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6CA159-63A7-4913-9D27-96EF0894DBF4}" type="slidenum">
              <a:rPr lang="en-GB" smtClean="0"/>
              <a:t>‹#›</a:t>
            </a:fld>
            <a:endParaRPr lang="en-GB"/>
          </a:p>
        </p:txBody>
      </p:sp>
    </p:spTree>
    <p:extLst>
      <p:ext uri="{BB962C8B-B14F-4D97-AF65-F5344CB8AC3E}">
        <p14:creationId xmlns:p14="http://schemas.microsoft.com/office/powerpoint/2010/main" val="336073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DA832F-0BE2-4EAB-80E8-BAEEDF4CF52F}" type="datetimeFigureOut">
              <a:rPr lang="en-GB" smtClean="0"/>
              <a:t>13/02/2024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6CA159-63A7-4913-9D27-96EF0894DBF4}" type="slidenum">
              <a:rPr lang="en-GB" smtClean="0"/>
              <a:t>‹#›</a:t>
            </a:fld>
            <a:endParaRPr lang="en-GB"/>
          </a:p>
        </p:txBody>
      </p:sp>
    </p:spTree>
    <p:extLst>
      <p:ext uri="{BB962C8B-B14F-4D97-AF65-F5344CB8AC3E}">
        <p14:creationId xmlns:p14="http://schemas.microsoft.com/office/powerpoint/2010/main" val="1633448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1DA832F-0BE2-4EAB-80E8-BAEEDF4CF52F}" type="datetimeFigureOut">
              <a:rPr lang="en-GB" smtClean="0"/>
              <a:t>13/02/2024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6CA159-63A7-4913-9D27-96EF0894DBF4}" type="slidenum">
              <a:rPr lang="en-GB" smtClean="0"/>
              <a:t>‹#›</a:t>
            </a:fld>
            <a:endParaRPr lang="en-GB"/>
          </a:p>
        </p:txBody>
      </p:sp>
    </p:spTree>
    <p:extLst>
      <p:ext uri="{BB962C8B-B14F-4D97-AF65-F5344CB8AC3E}">
        <p14:creationId xmlns:p14="http://schemas.microsoft.com/office/powerpoint/2010/main" val="3132971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DA832F-0BE2-4EAB-80E8-BAEEDF4CF52F}" type="datetimeFigureOut">
              <a:rPr lang="en-GB" smtClean="0"/>
              <a:t>13/02/2024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6CA159-63A7-4913-9D27-96EF0894DBF4}" type="slidenum">
              <a:rPr lang="en-GB" smtClean="0"/>
              <a:t>‹#›</a:t>
            </a:fld>
            <a:endParaRPr lang="en-GB"/>
          </a:p>
        </p:txBody>
      </p:sp>
    </p:spTree>
    <p:extLst>
      <p:ext uri="{BB962C8B-B14F-4D97-AF65-F5344CB8AC3E}">
        <p14:creationId xmlns:p14="http://schemas.microsoft.com/office/powerpoint/2010/main" val="2492525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DA832F-0BE2-4EAB-80E8-BAEEDF4CF52F}" type="datetimeFigureOut">
              <a:rPr lang="en-GB" smtClean="0"/>
              <a:t>13/02/2024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76CA159-63A7-4913-9D27-96EF0894DBF4}" type="slidenum">
              <a:rPr lang="en-GB" smtClean="0"/>
              <a:t>‹#›</a:t>
            </a:fld>
            <a:endParaRPr lang="en-GB"/>
          </a:p>
        </p:txBody>
      </p:sp>
    </p:spTree>
    <p:extLst>
      <p:ext uri="{BB962C8B-B14F-4D97-AF65-F5344CB8AC3E}">
        <p14:creationId xmlns:p14="http://schemas.microsoft.com/office/powerpoint/2010/main" val="1352386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DA832F-0BE2-4EAB-80E8-BAEEDF4CF52F}" type="datetimeFigureOut">
              <a:rPr lang="en-GB" smtClean="0"/>
              <a:t>13/02/2024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76CA159-63A7-4913-9D27-96EF0894DBF4}" type="slidenum">
              <a:rPr lang="en-GB" smtClean="0"/>
              <a:t>‹#›</a:t>
            </a:fld>
            <a:endParaRPr lang="en-GB"/>
          </a:p>
        </p:txBody>
      </p:sp>
    </p:spTree>
    <p:extLst>
      <p:ext uri="{BB962C8B-B14F-4D97-AF65-F5344CB8AC3E}">
        <p14:creationId xmlns:p14="http://schemas.microsoft.com/office/powerpoint/2010/main" val="2933422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DA832F-0BE2-4EAB-80E8-BAEEDF4CF52F}" type="datetimeFigureOut">
              <a:rPr lang="en-GB" smtClean="0"/>
              <a:t>13/02/2024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6CA159-63A7-4913-9D27-96EF0894DBF4}" type="slidenum">
              <a:rPr lang="en-GB" smtClean="0"/>
              <a:t>‹#›</a:t>
            </a:fld>
            <a:endParaRPr lang="en-GB"/>
          </a:p>
        </p:txBody>
      </p:sp>
    </p:spTree>
    <p:extLst>
      <p:ext uri="{BB962C8B-B14F-4D97-AF65-F5344CB8AC3E}">
        <p14:creationId xmlns:p14="http://schemas.microsoft.com/office/powerpoint/2010/main" val="1055775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DA832F-0BE2-4EAB-80E8-BAEEDF4CF52F}" type="datetimeFigureOut">
              <a:rPr lang="en-GB" smtClean="0"/>
              <a:t>13/02/2024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6CA159-63A7-4913-9D27-96EF0894DBF4}" type="slidenum">
              <a:rPr lang="en-GB" smtClean="0"/>
              <a:t>‹#›</a:t>
            </a:fld>
            <a:endParaRPr lang="en-GB"/>
          </a:p>
        </p:txBody>
      </p:sp>
    </p:spTree>
    <p:extLst>
      <p:ext uri="{BB962C8B-B14F-4D97-AF65-F5344CB8AC3E}">
        <p14:creationId xmlns:p14="http://schemas.microsoft.com/office/powerpoint/2010/main" val="1848615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1DA832F-0BE2-4EAB-80E8-BAEEDF4CF52F}" type="datetimeFigureOut">
              <a:rPr lang="en-GB" smtClean="0"/>
              <a:t>13/02/2024</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76CA159-63A7-4913-9D27-96EF0894DBF4}" type="slidenum">
              <a:rPr lang="en-GB" smtClean="0"/>
              <a:t>‹#›</a:t>
            </a:fld>
            <a:endParaRPr lang="en-GB"/>
          </a:p>
        </p:txBody>
      </p:sp>
    </p:spTree>
    <p:extLst>
      <p:ext uri="{BB962C8B-B14F-4D97-AF65-F5344CB8AC3E}">
        <p14:creationId xmlns:p14="http://schemas.microsoft.com/office/powerpoint/2010/main" val="1088746722"/>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MissingPersonsIssues@surrey.pnn.police.uk"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www.surreyscb.org.uk/professionals/guidance-protocols/" TargetMode="Externa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9.xml"/><Relationship Id="rId1" Type="http://schemas.openxmlformats.org/officeDocument/2006/relationships/slideLayout" Target="../slideLayouts/slideLayout7.xml"/><Relationship Id="rId5" Type="http://schemas.openxmlformats.org/officeDocument/2006/relationships/image" Target="../media/image19.png"/><Relationship Id="rId4" Type="http://schemas.openxmlformats.org/officeDocument/2006/relationships/image" Target="../media/image18.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MissingPersonsIssues@surrey.pnn.police.uk"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5340" y="2551471"/>
            <a:ext cx="7766936" cy="909430"/>
          </a:xfrm>
        </p:spPr>
        <p:txBody>
          <a:bodyPr/>
          <a:lstStyle/>
          <a:p>
            <a:pPr algn="ctr"/>
            <a:r>
              <a:rPr lang="en-GB" dirty="0"/>
              <a:t>MISSING </a:t>
            </a:r>
            <a:endParaRPr lang="en-GB" dirty="0">
              <a:solidFill>
                <a:srgbClr val="FF0000"/>
              </a:solidFill>
            </a:endParaRPr>
          </a:p>
        </p:txBody>
      </p:sp>
      <p:sp>
        <p:nvSpPr>
          <p:cNvPr id="3" name="TextBox 2">
            <a:extLst>
              <a:ext uri="{FF2B5EF4-FFF2-40B4-BE49-F238E27FC236}">
                <a16:creationId xmlns:a16="http://schemas.microsoft.com/office/drawing/2014/main" id="{66124A64-E102-C4FD-82EC-17095C3BC55F}"/>
              </a:ext>
            </a:extLst>
          </p:cNvPr>
          <p:cNvSpPr txBox="1"/>
          <p:nvPr/>
        </p:nvSpPr>
        <p:spPr>
          <a:xfrm>
            <a:off x="1315340" y="5078776"/>
            <a:ext cx="4953258" cy="923330"/>
          </a:xfrm>
          <a:prstGeom prst="rect">
            <a:avLst/>
          </a:prstGeom>
          <a:noFill/>
        </p:spPr>
        <p:txBody>
          <a:bodyPr wrap="square" rtlCol="0">
            <a:spAutoFit/>
          </a:bodyPr>
          <a:lstStyle/>
          <a:p>
            <a:r>
              <a:rPr lang="en-GB" dirty="0"/>
              <a:t>Last reviewed: November 2023</a:t>
            </a:r>
          </a:p>
          <a:p>
            <a:r>
              <a:rPr lang="en-GB" dirty="0"/>
              <a:t>Reviewed by: Jackie Clementson </a:t>
            </a:r>
          </a:p>
          <a:p>
            <a:r>
              <a:rPr lang="en-GB" dirty="0"/>
              <a:t>Next review date: April 2024</a:t>
            </a:r>
          </a:p>
        </p:txBody>
      </p:sp>
    </p:spTree>
    <p:extLst>
      <p:ext uri="{BB962C8B-B14F-4D97-AF65-F5344CB8AC3E}">
        <p14:creationId xmlns:p14="http://schemas.microsoft.com/office/powerpoint/2010/main" val="1750938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30014"/>
          </a:xfrm>
        </p:spPr>
        <p:txBody>
          <a:bodyPr/>
          <a:lstStyle/>
          <a:p>
            <a:r>
              <a:rPr lang="en-GB" dirty="0"/>
              <a:t>Management Oversight (MO)</a:t>
            </a:r>
          </a:p>
        </p:txBody>
      </p:sp>
      <p:sp>
        <p:nvSpPr>
          <p:cNvPr id="3" name="Content Placeholder 2"/>
          <p:cNvSpPr>
            <a:spLocks noGrp="1"/>
          </p:cNvSpPr>
          <p:nvPr>
            <p:ph idx="1"/>
          </p:nvPr>
        </p:nvSpPr>
        <p:spPr>
          <a:xfrm>
            <a:off x="677334" y="1639614"/>
            <a:ext cx="8596668" cy="5044965"/>
          </a:xfrm>
        </p:spPr>
        <p:txBody>
          <a:bodyPr/>
          <a:lstStyle/>
          <a:p>
            <a:r>
              <a:rPr lang="en-GB" dirty="0"/>
              <a:t>RHI interviewer selects most appropriate Manager on each RHI</a:t>
            </a:r>
          </a:p>
          <a:p>
            <a:r>
              <a:rPr lang="en-GB" dirty="0"/>
              <a:t>MO – agrees if thorough RHI undertaken</a:t>
            </a:r>
          </a:p>
          <a:p>
            <a:r>
              <a:rPr lang="en-GB" dirty="0"/>
              <a:t>MO – agreeing with partnership sharing decision</a:t>
            </a:r>
          </a:p>
          <a:p>
            <a:r>
              <a:rPr lang="en-GB" dirty="0"/>
              <a:t>MO – threshold decision (if child not open Assessment Team Manager to decide if referral to be started)</a:t>
            </a:r>
          </a:p>
          <a:p>
            <a:pPr marL="0" indent="0">
              <a:buNone/>
            </a:pPr>
            <a:endParaRPr lang="en-GB" dirty="0"/>
          </a:p>
          <a:p>
            <a:pPr marL="0" indent="0">
              <a:buNone/>
            </a:pPr>
            <a:r>
              <a:rPr lang="en-GB" dirty="0"/>
              <a:t>Form Issues – Once a form has been sent to a Manager it cannot be edited! We are waiting on an IT release to change this.</a:t>
            </a:r>
          </a:p>
          <a:p>
            <a:pPr marL="0" indent="0">
              <a:buNone/>
            </a:pPr>
            <a:endParaRPr lang="en-GB" dirty="0"/>
          </a:p>
          <a:p>
            <a:pPr marL="0" indent="0">
              <a:buNone/>
            </a:pPr>
            <a:r>
              <a:rPr lang="en-GB" dirty="0"/>
              <a:t>New Staff / Unsure of RHI process – instead of ‘Sending for authorisation’ you can ‘Reassign’ form to your Supervisor / Manager so they can edit / check the document before it is authorised and locked down.</a:t>
            </a:r>
          </a:p>
          <a:p>
            <a:endParaRPr lang="en-GB" dirty="0"/>
          </a:p>
        </p:txBody>
      </p:sp>
    </p:spTree>
    <p:extLst>
      <p:ext uri="{BB962C8B-B14F-4D97-AF65-F5344CB8AC3E}">
        <p14:creationId xmlns:p14="http://schemas.microsoft.com/office/powerpoint/2010/main" val="2221355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52695"/>
            <a:ext cx="10515600" cy="1325563"/>
          </a:xfrm>
        </p:spPr>
        <p:txBody>
          <a:bodyPr/>
          <a:lstStyle/>
          <a:p>
            <a:r>
              <a:rPr lang="en-GB" dirty="0"/>
              <a:t>Crime and intelligence </a:t>
            </a:r>
          </a:p>
        </p:txBody>
      </p:sp>
      <p:sp>
        <p:nvSpPr>
          <p:cNvPr id="3" name="Content Placeholder 2"/>
          <p:cNvSpPr>
            <a:spLocks noGrp="1"/>
          </p:cNvSpPr>
          <p:nvPr>
            <p:ph idx="1"/>
          </p:nvPr>
        </p:nvSpPr>
        <p:spPr>
          <a:xfrm>
            <a:off x="653888" y="2047265"/>
            <a:ext cx="8989180" cy="3486027"/>
          </a:xfrm>
        </p:spPr>
        <p:txBody>
          <a:bodyPr>
            <a:normAutofit fontScale="92500" lnSpcReduction="10000"/>
          </a:bodyPr>
          <a:lstStyle/>
          <a:p>
            <a:pPr marL="0" indent="0">
              <a:buNone/>
            </a:pPr>
            <a:r>
              <a:rPr lang="en-GB" sz="2000" dirty="0"/>
              <a:t>Police have advised the following circumstances should always be reported to them:</a:t>
            </a:r>
          </a:p>
          <a:p>
            <a:r>
              <a:rPr lang="en-GB" sz="2000" dirty="0"/>
              <a:t>Imminent danger to person / persons = 999</a:t>
            </a:r>
          </a:p>
          <a:p>
            <a:r>
              <a:rPr lang="en-GB" sz="2000" dirty="0"/>
              <a:t>Crime committed and/or evidence of a crime – no immediate danger = 101 or report online</a:t>
            </a:r>
          </a:p>
          <a:p>
            <a:r>
              <a:rPr lang="en-GB" sz="2000" dirty="0"/>
              <a:t>RHI assessment PDFs from LCS = can be emailed in part of fully to Missing Police mailbox </a:t>
            </a:r>
            <a:r>
              <a:rPr lang="en-GB" sz="2000" dirty="0">
                <a:hlinkClick r:id="rId3"/>
              </a:rPr>
              <a:t>MissingPersonsIssues@surrey.pnn.police.uk</a:t>
            </a:r>
            <a:endParaRPr lang="en-GB" sz="2000" dirty="0"/>
          </a:p>
          <a:p>
            <a:r>
              <a:rPr lang="en-GB" sz="2000" dirty="0"/>
              <a:t>Information via a 3</a:t>
            </a:r>
            <a:r>
              <a:rPr lang="en-GB" sz="2000" baseline="30000" dirty="0"/>
              <a:t>rd</a:t>
            </a:r>
            <a:r>
              <a:rPr lang="en-GB" sz="2000" dirty="0"/>
              <a:t> party and/or information of interest to the Police should be submitted via a </a:t>
            </a:r>
            <a:r>
              <a:rPr lang="en-GB" sz="2000" dirty="0">
                <a:hlinkClick r:id="rId4"/>
              </a:rPr>
              <a:t>Partnership Intelligence Form</a:t>
            </a:r>
            <a:r>
              <a:rPr lang="en-GB" sz="2000" dirty="0"/>
              <a:t>.  Intelligence is sanitised and sources hidden from main Police systems. Forms can be accessed on S Net</a:t>
            </a:r>
          </a:p>
          <a:p>
            <a:endParaRPr lang="en-GB" dirty="0"/>
          </a:p>
        </p:txBody>
      </p:sp>
    </p:spTree>
    <p:extLst>
      <p:ext uri="{BB962C8B-B14F-4D97-AF65-F5344CB8AC3E}">
        <p14:creationId xmlns:p14="http://schemas.microsoft.com/office/powerpoint/2010/main" val="4024379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602" y="416921"/>
            <a:ext cx="8534400" cy="758952"/>
          </a:xfrm>
        </p:spPr>
        <p:txBody>
          <a:bodyPr>
            <a:noAutofit/>
          </a:bodyPr>
          <a:lstStyle/>
          <a:p>
            <a:pPr algn="ctr"/>
            <a:r>
              <a:rPr lang="en-GB" sz="3000" b="1" dirty="0">
                <a:solidFill>
                  <a:schemeClr val="bg2">
                    <a:lumMod val="50000"/>
                  </a:schemeClr>
                </a:solidFill>
                <a:latin typeface="Arial" pitchFamily="34" charset="0"/>
                <a:cs typeface="Arial" pitchFamily="34" charset="0"/>
              </a:rPr>
              <a:t>strategy meetings</a:t>
            </a:r>
            <a:endParaRPr lang="en-GB" sz="3000" dirty="0">
              <a:latin typeface="Arial" pitchFamily="34" charset="0"/>
              <a:cs typeface="Arial" pitchFamily="34" charset="0"/>
            </a:endParaRPr>
          </a:p>
        </p:txBody>
      </p:sp>
      <p:graphicFrame>
        <p:nvGraphicFramePr>
          <p:cNvPr id="4" name="Content Placeholder 3"/>
          <p:cNvGraphicFramePr>
            <a:graphicFrameLocks noGrp="1"/>
          </p:cNvGraphicFramePr>
          <p:nvPr>
            <p:ph sz="quarter" idx="1"/>
          </p:nvPr>
        </p:nvGraphicFramePr>
        <p:xfrm>
          <a:off x="1825625" y="1527175"/>
          <a:ext cx="8504238"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977900" y="1484785"/>
            <a:ext cx="9294564" cy="5724644"/>
          </a:xfrm>
          <a:prstGeom prst="rect">
            <a:avLst/>
          </a:prstGeom>
          <a:noFill/>
        </p:spPr>
        <p:txBody>
          <a:bodyPr wrap="square" rtlCol="0">
            <a:spAutoFit/>
          </a:bodyPr>
          <a:lstStyle/>
          <a:p>
            <a:pPr lvl="0"/>
            <a:r>
              <a:rPr lang="en-GB" sz="2000" dirty="0">
                <a:latin typeface="Arial" pitchFamily="34" charset="0"/>
                <a:cs typeface="Arial" pitchFamily="34" charset="0"/>
              </a:rPr>
              <a:t>The child’s social worker is responsible for convening an Intervention/Strategy meeting to develop a strategy whenever :</a:t>
            </a:r>
          </a:p>
          <a:p>
            <a:pPr lvl="0"/>
            <a:endParaRPr lang="en-GB" sz="2000" dirty="0"/>
          </a:p>
          <a:p>
            <a:pPr lvl="0"/>
            <a:endParaRPr lang="en-GB" sz="2000" dirty="0"/>
          </a:p>
          <a:p>
            <a:pPr lvl="0" algn="ctr"/>
            <a:r>
              <a:rPr lang="en-GB" sz="2000" dirty="0">
                <a:latin typeface="Arial" pitchFamily="34" charset="0"/>
                <a:cs typeface="Arial" pitchFamily="34" charset="0"/>
              </a:rPr>
              <a:t>OR</a:t>
            </a:r>
          </a:p>
          <a:p>
            <a:pPr lvl="0"/>
            <a:endParaRPr lang="en-GB" sz="2000" dirty="0"/>
          </a:p>
          <a:p>
            <a:pPr lvl="0"/>
            <a:endParaRPr lang="en-GB" sz="2000" dirty="0"/>
          </a:p>
          <a:p>
            <a:pPr lvl="0" algn="ctr"/>
            <a:r>
              <a:rPr lang="en-GB" sz="2000" dirty="0">
                <a:latin typeface="Arial" pitchFamily="34" charset="0"/>
                <a:cs typeface="Arial" pitchFamily="34" charset="0"/>
              </a:rPr>
              <a:t>OR</a:t>
            </a:r>
          </a:p>
          <a:p>
            <a:pPr lvl="0"/>
            <a:endParaRPr lang="en-GB" sz="2000" dirty="0"/>
          </a:p>
          <a:p>
            <a:pPr lvl="0"/>
            <a:endParaRPr lang="en-GB" sz="2000" dirty="0"/>
          </a:p>
          <a:p>
            <a:pPr lvl="0">
              <a:buClr>
                <a:schemeClr val="accent3">
                  <a:lumMod val="75000"/>
                </a:schemeClr>
              </a:buClr>
              <a:buSzPct val="150000"/>
            </a:pPr>
            <a:endParaRPr lang="en-GB" sz="2000" dirty="0"/>
          </a:p>
          <a:p>
            <a:pPr lvl="0"/>
            <a:endParaRPr lang="en-GB" sz="2000" dirty="0"/>
          </a:p>
          <a:p>
            <a:pPr lvl="0" algn="ctr"/>
            <a:r>
              <a:rPr lang="en-GB" dirty="0">
                <a:latin typeface="Arial" pitchFamily="34" charset="0"/>
                <a:cs typeface="Arial" pitchFamily="34" charset="0"/>
              </a:rPr>
              <a:t>This must be based on the risk assessment and the child’s individual circumstances and must take place within a </a:t>
            </a:r>
            <a:r>
              <a:rPr lang="en-GB" b="1" dirty="0">
                <a:latin typeface="Arial" pitchFamily="34" charset="0"/>
                <a:cs typeface="Arial" pitchFamily="34" charset="0"/>
              </a:rPr>
              <a:t>maximum of 5 working days</a:t>
            </a:r>
            <a:r>
              <a:rPr lang="en-GB" dirty="0">
                <a:latin typeface="Arial" pitchFamily="34" charset="0"/>
                <a:cs typeface="Arial" pitchFamily="34" charset="0"/>
              </a:rPr>
              <a:t> of the episode starting.  If a Strategy/Intervention meeting is not held, clear rationale for the reason needs to be identified within case notes.</a:t>
            </a:r>
            <a:endParaRPr lang="en-GB" sz="2000" dirty="0"/>
          </a:p>
          <a:p>
            <a:pPr lvl="0"/>
            <a:endParaRPr lang="en-GB" dirty="0"/>
          </a:p>
          <a:p>
            <a:pPr lvl="0"/>
            <a:endParaRPr lang="en-GB" dirty="0"/>
          </a:p>
          <a:p>
            <a:endParaRPr lang="en-GB" dirty="0"/>
          </a:p>
        </p:txBody>
      </p:sp>
      <p:sp>
        <p:nvSpPr>
          <p:cNvPr id="7" name="Rounded Rectangle 6"/>
          <p:cNvSpPr/>
          <p:nvPr/>
        </p:nvSpPr>
        <p:spPr>
          <a:xfrm>
            <a:off x="1293044" y="2276872"/>
            <a:ext cx="8280920"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ounded Rectangle 7"/>
          <p:cNvSpPr/>
          <p:nvPr/>
        </p:nvSpPr>
        <p:spPr>
          <a:xfrm>
            <a:off x="1293044" y="3088768"/>
            <a:ext cx="8280920"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ounded Rectangle 8"/>
          <p:cNvSpPr/>
          <p:nvPr/>
        </p:nvSpPr>
        <p:spPr>
          <a:xfrm>
            <a:off x="1293044" y="4052721"/>
            <a:ext cx="8280920"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Arial" pitchFamily="34" charset="0"/>
                <a:cs typeface="Arial" pitchFamily="34" charset="0"/>
              </a:rPr>
              <a:t>where indicators of particular risk are identified, </a:t>
            </a:r>
            <a:r>
              <a:rPr lang="en-GB" dirty="0" err="1">
                <a:latin typeface="Arial" pitchFamily="34" charset="0"/>
                <a:cs typeface="Arial" pitchFamily="34" charset="0"/>
              </a:rPr>
              <a:t>eg</a:t>
            </a:r>
            <a:r>
              <a:rPr lang="en-GB" dirty="0">
                <a:latin typeface="Arial" pitchFamily="34" charset="0"/>
                <a:cs typeface="Arial" pitchFamily="34" charset="0"/>
              </a:rPr>
              <a:t> contact with a person who poses a risk to children, a Registered Sex Offender, risk of child sexual exploitation or a high risk incident</a:t>
            </a:r>
          </a:p>
        </p:txBody>
      </p:sp>
      <p:sp>
        <p:nvSpPr>
          <p:cNvPr id="10" name="TextBox 9"/>
          <p:cNvSpPr txBox="1"/>
          <p:nvPr/>
        </p:nvSpPr>
        <p:spPr>
          <a:xfrm>
            <a:off x="2241972" y="2293144"/>
            <a:ext cx="5904656" cy="369332"/>
          </a:xfrm>
          <a:prstGeom prst="rect">
            <a:avLst/>
          </a:prstGeom>
          <a:noFill/>
        </p:spPr>
        <p:txBody>
          <a:bodyPr wrap="square" rtlCol="0">
            <a:spAutoFit/>
          </a:bodyPr>
          <a:lstStyle/>
          <a:p>
            <a:pPr lvl="0" algn="ctr"/>
            <a:r>
              <a:rPr lang="en-GB" dirty="0">
                <a:solidFill>
                  <a:schemeClr val="bg1"/>
                </a:solidFill>
                <a:latin typeface="Arial" pitchFamily="34" charset="0"/>
                <a:cs typeface="Arial" pitchFamily="34" charset="0"/>
              </a:rPr>
              <a:t>a child is missing for more than </a:t>
            </a:r>
            <a:r>
              <a:rPr lang="en-GB" b="1" dirty="0">
                <a:solidFill>
                  <a:schemeClr val="bg1"/>
                </a:solidFill>
                <a:latin typeface="Arial" pitchFamily="34" charset="0"/>
                <a:cs typeface="Arial" pitchFamily="34" charset="0"/>
              </a:rPr>
              <a:t>24 hours</a:t>
            </a:r>
            <a:endParaRPr lang="en-GB" dirty="0">
              <a:solidFill>
                <a:schemeClr val="bg1"/>
              </a:solidFill>
              <a:latin typeface="Arial" pitchFamily="34" charset="0"/>
              <a:cs typeface="Arial" pitchFamily="34" charset="0"/>
            </a:endParaRPr>
          </a:p>
        </p:txBody>
      </p:sp>
      <p:sp>
        <p:nvSpPr>
          <p:cNvPr id="11" name="TextBox 10"/>
          <p:cNvSpPr txBox="1"/>
          <p:nvPr/>
        </p:nvSpPr>
        <p:spPr>
          <a:xfrm>
            <a:off x="1825625" y="3098060"/>
            <a:ext cx="6984776" cy="369332"/>
          </a:xfrm>
          <a:prstGeom prst="rect">
            <a:avLst/>
          </a:prstGeom>
          <a:noFill/>
        </p:spPr>
        <p:txBody>
          <a:bodyPr wrap="square" rtlCol="0">
            <a:spAutoFit/>
          </a:bodyPr>
          <a:lstStyle/>
          <a:p>
            <a:pPr algn="ctr"/>
            <a:r>
              <a:rPr lang="en-GB" dirty="0">
                <a:solidFill>
                  <a:schemeClr val="bg1"/>
                </a:solidFill>
                <a:latin typeface="Arial" pitchFamily="34" charset="0"/>
                <a:cs typeface="Arial" pitchFamily="34" charset="0"/>
              </a:rPr>
              <a:t>a child repeatedly goes missing (3 or more episodes in 90 days)</a:t>
            </a:r>
          </a:p>
        </p:txBody>
      </p:sp>
      <p:sp>
        <p:nvSpPr>
          <p:cNvPr id="3" name="Footer Placeholder 2"/>
          <p:cNvSpPr>
            <a:spLocks noGrp="1"/>
          </p:cNvSpPr>
          <p:nvPr>
            <p:ph type="ftr" sz="quarter" idx="11"/>
          </p:nvPr>
        </p:nvSpPr>
        <p:spPr/>
        <p:txBody>
          <a:bodyPr/>
          <a:lstStyle/>
          <a:p>
            <a:r>
              <a:rPr lang="en-GB" dirty="0"/>
              <a:t>7</a:t>
            </a:r>
          </a:p>
        </p:txBody>
      </p:sp>
      <p:sp>
        <p:nvSpPr>
          <p:cNvPr id="6" name="Slide Number Placeholder 5"/>
          <p:cNvSpPr>
            <a:spLocks noGrp="1"/>
          </p:cNvSpPr>
          <p:nvPr>
            <p:ph type="sldNum" sz="quarter" idx="12"/>
          </p:nvPr>
        </p:nvSpPr>
        <p:spPr/>
        <p:txBody>
          <a:bodyPr/>
          <a:lstStyle/>
          <a:p>
            <a:endParaRPr lang="en-GB" dirty="0"/>
          </a:p>
        </p:txBody>
      </p:sp>
    </p:spTree>
    <p:extLst>
      <p:ext uri="{BB962C8B-B14F-4D97-AF65-F5344CB8AC3E}">
        <p14:creationId xmlns:p14="http://schemas.microsoft.com/office/powerpoint/2010/main" val="1198356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862" y="406400"/>
            <a:ext cx="8596668" cy="660400"/>
          </a:xfrm>
        </p:spPr>
        <p:txBody>
          <a:bodyPr>
            <a:normAutofit/>
          </a:bodyPr>
          <a:lstStyle/>
          <a:p>
            <a:r>
              <a:rPr lang="en-GB" dirty="0"/>
              <a:t>Cause for Concern (</a:t>
            </a:r>
            <a:r>
              <a:rPr lang="en-GB" dirty="0" err="1"/>
              <a:t>CforC</a:t>
            </a:r>
            <a:r>
              <a:rPr lang="en-GB" dirty="0"/>
              <a:t>) Reporting</a:t>
            </a:r>
          </a:p>
        </p:txBody>
      </p:sp>
      <p:sp>
        <p:nvSpPr>
          <p:cNvPr id="5" name="Rounded Rectangle 4"/>
          <p:cNvSpPr/>
          <p:nvPr/>
        </p:nvSpPr>
        <p:spPr>
          <a:xfrm>
            <a:off x="600075" y="1306286"/>
            <a:ext cx="4572000" cy="22206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If a child is missing for more than 24 hours, where the child is Looked After, subject to a Child Protection Plan or otherwise vulnerable, the first line manager aware is responsible for sending a briefing report to the Assistant Director for Children’s Services</a:t>
            </a:r>
          </a:p>
        </p:txBody>
      </p:sp>
      <p:sp>
        <p:nvSpPr>
          <p:cNvPr id="7" name="Rounded Rectangle 6"/>
          <p:cNvSpPr/>
          <p:nvPr/>
        </p:nvSpPr>
        <p:spPr>
          <a:xfrm>
            <a:off x="600075" y="3802744"/>
            <a:ext cx="4572000" cy="22206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The purpose of the briefing is to alert the senior managers of the incident and to provide the information needed to form an initial opinion on what, if any, action is required on behalf of the service. </a:t>
            </a:r>
          </a:p>
          <a:p>
            <a:pPr algn="ctr"/>
            <a:r>
              <a:rPr lang="en-GB" sz="1600" dirty="0"/>
              <a:t>As a situation develops, it may be necessary to provide regular updates </a:t>
            </a:r>
          </a:p>
        </p:txBody>
      </p:sp>
      <p:sp>
        <p:nvSpPr>
          <p:cNvPr id="9" name="Rounded Rectangle 8"/>
          <p:cNvSpPr/>
          <p:nvPr/>
        </p:nvSpPr>
        <p:spPr>
          <a:xfrm>
            <a:off x="6296479" y="1553028"/>
            <a:ext cx="2647950" cy="42236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Situation resolved: (e.g. missing child returned), the Assistant Director, Children’s Services must be briefed,    with any learning points identified which can be picked up within the wider organisation</a:t>
            </a:r>
          </a:p>
        </p:txBody>
      </p:sp>
      <p:sp>
        <p:nvSpPr>
          <p:cNvPr id="3" name="Down Arrow 2"/>
          <p:cNvSpPr/>
          <p:nvPr/>
        </p:nvSpPr>
        <p:spPr>
          <a:xfrm>
            <a:off x="2790497" y="3526971"/>
            <a:ext cx="45719" cy="2757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Arrow Connector 7"/>
          <p:cNvCxnSpPr>
            <a:stCxn id="7" idx="3"/>
          </p:cNvCxnSpPr>
          <p:nvPr/>
        </p:nvCxnSpPr>
        <p:spPr>
          <a:xfrm>
            <a:off x="5172075" y="4913087"/>
            <a:ext cx="1124404" cy="21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2711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70267" y="1535101"/>
            <a:ext cx="8636590" cy="3501356"/>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Step by step LCS Instructions </a:t>
            </a:r>
          </a:p>
          <a:p>
            <a:pPr algn="ctr"/>
            <a:endParaRPr lang="en-GB" sz="2800" dirty="0"/>
          </a:p>
          <a:p>
            <a:pPr algn="ctr"/>
            <a:r>
              <a:rPr lang="en-GB" sz="2800" dirty="0"/>
              <a:t>Add, update, close a missing episode and complete an RHI form</a:t>
            </a:r>
          </a:p>
        </p:txBody>
      </p:sp>
      <p:sp>
        <p:nvSpPr>
          <p:cNvPr id="6" name="Slide Number Placeholder 5"/>
          <p:cNvSpPr>
            <a:spLocks noGrp="1"/>
          </p:cNvSpPr>
          <p:nvPr>
            <p:ph type="sldNum" sz="quarter" idx="12"/>
          </p:nvPr>
        </p:nvSpPr>
        <p:spPr>
          <a:xfrm>
            <a:off x="8318811" y="6041362"/>
            <a:ext cx="955191" cy="365125"/>
          </a:xfrm>
        </p:spPr>
        <p:txBody>
          <a:bodyPr/>
          <a:lstStyle/>
          <a:p>
            <a:r>
              <a:rPr lang="en-GB" sz="1100" dirty="0"/>
              <a:t>Page </a:t>
            </a:r>
            <a:fld id="{FD9F03B2-6B20-47C1-844C-B931E241A231}" type="slidenum">
              <a:rPr lang="en-GB" sz="1100" smtClean="0"/>
              <a:t>14</a:t>
            </a:fld>
            <a:endParaRPr lang="en-GB" sz="1100" dirty="0"/>
          </a:p>
        </p:txBody>
      </p:sp>
      <p:sp>
        <p:nvSpPr>
          <p:cNvPr id="7" name="Date Placeholder 6"/>
          <p:cNvSpPr>
            <a:spLocks noGrp="1"/>
          </p:cNvSpPr>
          <p:nvPr>
            <p:ph type="dt" sz="half" idx="10"/>
          </p:nvPr>
        </p:nvSpPr>
        <p:spPr/>
        <p:txBody>
          <a:bodyPr/>
          <a:lstStyle/>
          <a:p>
            <a:fld id="{BF893A29-3D1D-4CD7-87FF-97B5D99CFFD6}" type="datetime1">
              <a:rPr lang="en-GB" smtClean="0"/>
              <a:t>13/02/2024</a:t>
            </a:fld>
            <a:endParaRPr lang="en-GB"/>
          </a:p>
        </p:txBody>
      </p:sp>
    </p:spTree>
    <p:extLst>
      <p:ext uri="{BB962C8B-B14F-4D97-AF65-F5344CB8AC3E}">
        <p14:creationId xmlns:p14="http://schemas.microsoft.com/office/powerpoint/2010/main" val="1118562117"/>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49867" y="1787770"/>
            <a:ext cx="9077457" cy="2123658"/>
          </a:xfrm>
          <a:prstGeom prst="rect">
            <a:avLst/>
          </a:prstGeom>
        </p:spPr>
        <p:txBody>
          <a:bodyPr wrap="square">
            <a:spAutoFit/>
          </a:bodyPr>
          <a:lstStyle/>
          <a:p>
            <a:pPr marL="285750" indent="-285750">
              <a:buFont typeface="Wingdings" panose="05000000000000000000" pitchFamily="2" charset="2"/>
              <a:buChar char="§"/>
            </a:pPr>
            <a:r>
              <a:rPr lang="en-GB" sz="1200" dirty="0">
                <a:latin typeface="Arial" panose="020B0604020202020204" pitchFamily="34" charset="0"/>
                <a:cs typeface="Arial" panose="020B0604020202020204" pitchFamily="34" charset="0"/>
              </a:rPr>
              <a:t>IF child is</a:t>
            </a:r>
            <a:r>
              <a:rPr lang="en-GB" sz="1200" b="1" dirty="0">
                <a:latin typeface="Arial" panose="020B0604020202020204" pitchFamily="34" charset="0"/>
                <a:cs typeface="Arial" panose="020B0604020202020204" pitchFamily="34" charset="0"/>
              </a:rPr>
              <a:t> OPEN </a:t>
            </a:r>
            <a:r>
              <a:rPr lang="en-GB" sz="1200" dirty="0">
                <a:latin typeface="Arial" panose="020B0604020202020204" pitchFamily="34" charset="0"/>
                <a:cs typeface="Arial" panose="020B0604020202020204" pitchFamily="34" charset="0"/>
              </a:rPr>
              <a:t>to CS</a:t>
            </a:r>
          </a:p>
          <a:p>
            <a:pPr marL="800100" lvl="1" indent="-342900">
              <a:buFont typeface="+mj-lt"/>
              <a:buAutoNum type="arabicPeriod"/>
            </a:pPr>
            <a:r>
              <a:rPr lang="en-GB" sz="1200" dirty="0">
                <a:latin typeface="Arial" panose="020B0604020202020204" pitchFamily="34" charset="0"/>
                <a:cs typeface="Arial" panose="020B0604020202020204" pitchFamily="34" charset="0"/>
              </a:rPr>
              <a:t>EHH triages episode &amp; outcome, emails Missing Episode Details to Allocated Worker and Team Manager</a:t>
            </a:r>
          </a:p>
          <a:p>
            <a:pPr marL="800100" lvl="1" indent="-342900">
              <a:buFont typeface="+mj-lt"/>
              <a:buAutoNum type="arabicPeriod"/>
            </a:pPr>
            <a:r>
              <a:rPr lang="en-GB" sz="1200" dirty="0">
                <a:latin typeface="Arial" panose="020B0604020202020204" pitchFamily="34" charset="0"/>
                <a:cs typeface="Arial" panose="020B0604020202020204" pitchFamily="34" charset="0"/>
              </a:rPr>
              <a:t>EHH adds case note to case management system child is open on – either EHM or LCS and assigns this to worker</a:t>
            </a:r>
          </a:p>
          <a:p>
            <a:pPr marL="800100" lvl="1" indent="-342900">
              <a:buFont typeface="+mj-lt"/>
              <a:buAutoNum type="arabicPeriod"/>
            </a:pPr>
            <a:r>
              <a:rPr lang="en-GB" sz="1200" dirty="0">
                <a:latin typeface="Arial" panose="020B0604020202020204" pitchFamily="34" charset="0"/>
                <a:cs typeface="Arial" panose="020B0604020202020204" pitchFamily="34" charset="0"/>
              </a:rPr>
              <a:t>Allocated worker – opens Missing Episode on LCS immediately with Missing Date/time and Found Date/times. </a:t>
            </a:r>
          </a:p>
          <a:p>
            <a:pPr marL="800100" lvl="1" indent="-342900">
              <a:buFont typeface="+mj-lt"/>
              <a:buAutoNum type="arabicPeriod"/>
            </a:pPr>
            <a:r>
              <a:rPr lang="en-GB" sz="1200" dirty="0">
                <a:latin typeface="Arial" panose="020B0604020202020204" pitchFamily="34" charset="0"/>
                <a:cs typeface="Arial" panose="020B0604020202020204" pitchFamily="34" charset="0"/>
              </a:rPr>
              <a:t>Allocated worker - creates contact and attaches Police SCARF if available.</a:t>
            </a:r>
          </a:p>
          <a:p>
            <a:pPr marL="800100" lvl="1" indent="-342900">
              <a:buFont typeface="+mj-lt"/>
              <a:buAutoNum type="arabicPeriod"/>
            </a:pPr>
            <a:r>
              <a:rPr lang="en-GB" sz="1200" dirty="0">
                <a:latin typeface="Arial" panose="020B0604020202020204" pitchFamily="34" charset="0"/>
                <a:cs typeface="Arial" panose="020B0604020202020204" pitchFamily="34" charset="0"/>
              </a:rPr>
              <a:t>Allocated worker – proceeds with RHI or assigns it to another worker </a:t>
            </a:r>
          </a:p>
          <a:p>
            <a:pPr marL="800100" lvl="1" indent="-342900">
              <a:buFont typeface="+mj-lt"/>
              <a:buAutoNum type="arabicPeriod"/>
            </a:pPr>
            <a:r>
              <a:rPr lang="en-GB" sz="1200" dirty="0">
                <a:latin typeface="Arial" panose="020B0604020202020204" pitchFamily="34" charset="0"/>
                <a:cs typeface="Arial" panose="020B0604020202020204" pitchFamily="34" charset="0"/>
              </a:rPr>
              <a:t>Allocated worker – once RHI form completed and sent for Management Oversight – consider sharing with police, school and/or other partners </a:t>
            </a:r>
          </a:p>
          <a:p>
            <a:pPr marL="800100" lvl="1" indent="-342900">
              <a:buFont typeface="+mj-lt"/>
              <a:buAutoNum type="arabicPeriod"/>
            </a:pPr>
            <a:r>
              <a:rPr lang="en-GB" sz="1200" dirty="0">
                <a:latin typeface="Arial" panose="020B0604020202020204" pitchFamily="34" charset="0"/>
                <a:cs typeface="Arial" panose="020B0604020202020204" pitchFamily="34" charset="0"/>
              </a:rPr>
              <a:t>Missing Episode task / RHI finalisation process goes into Mash Missing Tray – accessed by RET admin or Business Support TBC </a:t>
            </a:r>
            <a:r>
              <a:rPr lang="en-GB" sz="1200" dirty="0">
                <a:solidFill>
                  <a:srgbClr val="FF0000"/>
                </a:solidFill>
                <a:latin typeface="Arial" panose="020B0604020202020204" pitchFamily="34" charset="0"/>
                <a:cs typeface="Arial" panose="020B0604020202020204" pitchFamily="34" charset="0"/>
              </a:rPr>
              <a:t>(DO NOT Finalise Missing Episode Task until RHI completed)</a:t>
            </a:r>
          </a:p>
          <a:p>
            <a:pPr marL="800100" lvl="1" indent="-342900">
              <a:buFont typeface="+mj-lt"/>
              <a:buAutoNum type="arabicPeriod"/>
            </a:pPr>
            <a:endParaRPr lang="en-GB" sz="1200" dirty="0">
              <a:latin typeface="Arial" panose="020B0604020202020204" pitchFamily="34" charset="0"/>
              <a:cs typeface="Arial" panose="020B0604020202020204" pitchFamily="34" charset="0"/>
            </a:endParaRPr>
          </a:p>
        </p:txBody>
      </p:sp>
      <p:graphicFrame>
        <p:nvGraphicFramePr>
          <p:cNvPr id="4" name="Diagram 3"/>
          <p:cNvGraphicFramePr/>
          <p:nvPr>
            <p:extLst>
              <p:ext uri="{D42A27DB-BD31-4B8C-83A1-F6EECF244321}">
                <p14:modId xmlns:p14="http://schemas.microsoft.com/office/powerpoint/2010/main" val="3663708253"/>
              </p:ext>
            </p:extLst>
          </p:nvPr>
        </p:nvGraphicFramePr>
        <p:xfrm>
          <a:off x="2166433" y="224807"/>
          <a:ext cx="6520984" cy="1562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6"/>
          <p:cNvSpPr/>
          <p:nvPr/>
        </p:nvSpPr>
        <p:spPr>
          <a:xfrm>
            <a:off x="649866" y="4111198"/>
            <a:ext cx="8699085" cy="2123658"/>
          </a:xfrm>
          <a:prstGeom prst="rect">
            <a:avLst/>
          </a:prstGeom>
        </p:spPr>
        <p:txBody>
          <a:bodyPr wrap="square">
            <a:spAutoFit/>
          </a:bodyPr>
          <a:lstStyle/>
          <a:p>
            <a:pPr marL="285750" indent="-285750">
              <a:buFont typeface="Wingdings" panose="05000000000000000000" pitchFamily="2" charset="2"/>
              <a:buChar char="§"/>
            </a:pPr>
            <a:r>
              <a:rPr lang="en-GB" sz="1200" dirty="0">
                <a:latin typeface="Arial" panose="020B0604020202020204" pitchFamily="34" charset="0"/>
                <a:cs typeface="Arial" panose="020B0604020202020204" pitchFamily="34" charset="0"/>
              </a:rPr>
              <a:t>IF child is</a:t>
            </a:r>
            <a:r>
              <a:rPr lang="en-GB" sz="1200" b="1" dirty="0">
                <a:latin typeface="Arial" panose="020B0604020202020204" pitchFamily="34" charset="0"/>
                <a:cs typeface="Arial" panose="020B0604020202020204" pitchFamily="34" charset="0"/>
              </a:rPr>
              <a:t> CLOSED </a:t>
            </a:r>
            <a:r>
              <a:rPr lang="en-GB" sz="1200" dirty="0">
                <a:latin typeface="Arial" panose="020B0604020202020204" pitchFamily="34" charset="0"/>
                <a:cs typeface="Arial" panose="020B0604020202020204" pitchFamily="34" charset="0"/>
              </a:rPr>
              <a:t>to CS</a:t>
            </a:r>
          </a:p>
          <a:p>
            <a:pPr marL="800100" lvl="1" indent="-342900">
              <a:buFont typeface="+mj-lt"/>
              <a:buAutoNum type="arabicPeriod"/>
            </a:pPr>
            <a:r>
              <a:rPr lang="en-GB" sz="1200" dirty="0">
                <a:latin typeface="Arial" panose="020B0604020202020204" pitchFamily="34" charset="0"/>
                <a:cs typeface="Arial" panose="020B0604020202020204" pitchFamily="34" charset="0"/>
              </a:rPr>
              <a:t>EHH triages episode &amp; outcome, adds Contact on LCS to and sends to quadrant Assessment Team (if child unknown, EHH add child to LCS) </a:t>
            </a:r>
          </a:p>
          <a:p>
            <a:pPr marL="800100" lvl="1" indent="-342900">
              <a:buFont typeface="+mj-lt"/>
              <a:buAutoNum type="arabicPeriod"/>
            </a:pPr>
            <a:r>
              <a:rPr lang="en-GB" sz="1200" dirty="0">
                <a:latin typeface="Arial" panose="020B0604020202020204" pitchFamily="34" charset="0"/>
                <a:cs typeface="Arial" panose="020B0604020202020204" pitchFamily="34" charset="0"/>
              </a:rPr>
              <a:t>EHH adds case note to LCS and assigns this to the Assessment Duty Team tray </a:t>
            </a:r>
          </a:p>
          <a:p>
            <a:pPr marL="800100" lvl="1" indent="-342900">
              <a:buFont typeface="+mj-lt"/>
              <a:buAutoNum type="arabicPeriod"/>
            </a:pPr>
            <a:r>
              <a:rPr lang="en-GB" sz="1200" dirty="0">
                <a:latin typeface="Arial" panose="020B0604020202020204" pitchFamily="34" charset="0"/>
                <a:cs typeface="Arial" panose="020B0604020202020204" pitchFamily="34" charset="0"/>
              </a:rPr>
              <a:t>Area Assessment Team – Creates Missing and Found Episode on LCS</a:t>
            </a:r>
          </a:p>
          <a:p>
            <a:pPr marL="800100" lvl="1" indent="-342900">
              <a:buFont typeface="+mj-lt"/>
              <a:buAutoNum type="arabicPeriod"/>
            </a:pPr>
            <a:r>
              <a:rPr lang="en-GB" sz="1200" dirty="0">
                <a:latin typeface="Arial" panose="020B0604020202020204" pitchFamily="34" charset="0"/>
                <a:cs typeface="Arial" panose="020B0604020202020204" pitchFamily="34" charset="0"/>
              </a:rPr>
              <a:t>Area Assessment Team - Attaches Police SCARF, if available </a:t>
            </a:r>
          </a:p>
          <a:p>
            <a:pPr marL="800100" lvl="1" indent="-342900">
              <a:buFont typeface="+mj-lt"/>
              <a:buAutoNum type="arabicPeriod"/>
            </a:pPr>
            <a:r>
              <a:rPr lang="en-GB" sz="1200" dirty="0">
                <a:latin typeface="Arial" panose="020B0604020202020204" pitchFamily="34" charset="0"/>
                <a:cs typeface="Arial" panose="020B0604020202020204" pitchFamily="34" charset="0"/>
              </a:rPr>
              <a:t>Area Assessment Team – allocated to worker to carry out RHI interview </a:t>
            </a:r>
          </a:p>
          <a:p>
            <a:pPr marL="800100" lvl="1" indent="-342900">
              <a:buFont typeface="+mj-lt"/>
              <a:buAutoNum type="arabicPeriod"/>
            </a:pPr>
            <a:r>
              <a:rPr lang="en-GB" sz="1200" dirty="0">
                <a:latin typeface="Arial" panose="020B0604020202020204" pitchFamily="34" charset="0"/>
                <a:cs typeface="Arial" panose="020B0604020202020204" pitchFamily="34" charset="0"/>
              </a:rPr>
              <a:t>Allocated worker – once RHI form completed and sent for Management Oversight – consider sharing with, school / and/or other partners </a:t>
            </a:r>
          </a:p>
          <a:p>
            <a:pPr marL="800100" lvl="1" indent="-342900">
              <a:buFont typeface="+mj-lt"/>
              <a:buAutoNum type="arabicPeriod"/>
            </a:pPr>
            <a:r>
              <a:rPr lang="en-GB" sz="1200" dirty="0">
                <a:latin typeface="Arial" panose="020B0604020202020204" pitchFamily="34" charset="0"/>
                <a:cs typeface="Arial" panose="020B0604020202020204" pitchFamily="34" charset="0"/>
              </a:rPr>
              <a:t>Missing Episode task / RHI finalisation process goes into Mash Missing Tray – accessed by RET admin or Business Support TBC </a:t>
            </a:r>
            <a:r>
              <a:rPr lang="en-GB" sz="1200" dirty="0">
                <a:solidFill>
                  <a:srgbClr val="FF0000"/>
                </a:solidFill>
                <a:latin typeface="Arial" panose="020B0604020202020204" pitchFamily="34" charset="0"/>
                <a:cs typeface="Arial" panose="020B0604020202020204" pitchFamily="34" charset="0"/>
              </a:rPr>
              <a:t>(DO NOT Finalise Missing Episode Task until RHI completed)</a:t>
            </a:r>
          </a:p>
        </p:txBody>
      </p:sp>
      <p:pic>
        <p:nvPicPr>
          <p:cNvPr id="6" name="Picture 5"/>
          <p:cNvPicPr>
            <a:picLocks noChangeAspect="1"/>
          </p:cNvPicPr>
          <p:nvPr/>
        </p:nvPicPr>
        <p:blipFill>
          <a:blip r:embed="rId8"/>
          <a:stretch>
            <a:fillRect/>
          </a:stretch>
        </p:blipFill>
        <p:spPr>
          <a:xfrm>
            <a:off x="984296" y="632866"/>
            <a:ext cx="724936" cy="848961"/>
          </a:xfrm>
          <a:prstGeom prst="rect">
            <a:avLst/>
          </a:prstGeom>
        </p:spPr>
      </p:pic>
    </p:spTree>
    <p:extLst>
      <p:ext uri="{BB962C8B-B14F-4D97-AF65-F5344CB8AC3E}">
        <p14:creationId xmlns:p14="http://schemas.microsoft.com/office/powerpoint/2010/main" val="835022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4847" y="644853"/>
            <a:ext cx="7689358" cy="723275"/>
          </a:xfrm>
          <a:prstGeom prst="rect">
            <a:avLst/>
          </a:prstGeom>
          <a:noFill/>
        </p:spPr>
        <p:txBody>
          <a:bodyPr wrap="square" rtlCol="0">
            <a:spAutoFit/>
          </a:bodyPr>
          <a:lstStyle/>
          <a:p>
            <a:pPr marL="285750" indent="-285750">
              <a:spcAft>
                <a:spcPts val="600"/>
              </a:spcAft>
              <a:buFont typeface="Wingdings" panose="05000000000000000000" pitchFamily="2" charset="2"/>
              <a:buChar char="Ø"/>
            </a:pPr>
            <a:r>
              <a:rPr lang="en-GB" sz="1200" dirty="0">
                <a:latin typeface="Arial" panose="020B0604020202020204" pitchFamily="34" charset="0"/>
                <a:cs typeface="Arial" panose="020B0604020202020204" pitchFamily="34" charset="0"/>
              </a:rPr>
              <a:t>Access LCS programme and look up YP you wish to add missing episode</a:t>
            </a:r>
          </a:p>
          <a:p>
            <a:pPr marL="285750" indent="-285750">
              <a:spcAft>
                <a:spcPts val="600"/>
              </a:spcAft>
              <a:buFont typeface="Wingdings" panose="05000000000000000000" pitchFamily="2" charset="2"/>
              <a:buChar char="Ø"/>
            </a:pPr>
            <a:r>
              <a:rPr lang="en-GB" sz="1200" dirty="0">
                <a:latin typeface="Arial" panose="020B0604020202020204" pitchFamily="34" charset="0"/>
                <a:cs typeface="Arial" panose="020B0604020202020204" pitchFamily="34" charset="0"/>
              </a:rPr>
              <a:t>From the </a:t>
            </a:r>
            <a:r>
              <a:rPr lang="en-GB" sz="1200" b="1" u="sng" dirty="0">
                <a:latin typeface="Arial" panose="020B0604020202020204" pitchFamily="34" charset="0"/>
                <a:cs typeface="Arial" panose="020B0604020202020204" pitchFamily="34" charset="0"/>
              </a:rPr>
              <a:t>P</a:t>
            </a:r>
            <a:r>
              <a:rPr lang="en-GB" sz="1200" b="1" dirty="0">
                <a:latin typeface="Arial" panose="020B0604020202020204" pitchFamily="34" charset="0"/>
                <a:cs typeface="Arial" panose="020B0604020202020204" pitchFamily="34" charset="0"/>
              </a:rPr>
              <a:t>ersonal</a:t>
            </a:r>
            <a:r>
              <a:rPr lang="en-GB" sz="1200" dirty="0">
                <a:latin typeface="Arial" panose="020B0604020202020204" pitchFamily="34" charset="0"/>
                <a:cs typeface="Arial" panose="020B0604020202020204" pitchFamily="34" charset="0"/>
              </a:rPr>
              <a:t> ‘Basic Demographics’ tab, scroll to the RIGHT hand side - Select ‘Add Missing Person Record’</a:t>
            </a:r>
          </a:p>
        </p:txBody>
      </p:sp>
      <p:sp>
        <p:nvSpPr>
          <p:cNvPr id="4" name="Slide Number Placeholder 3"/>
          <p:cNvSpPr>
            <a:spLocks noGrp="1"/>
          </p:cNvSpPr>
          <p:nvPr>
            <p:ph type="sldNum" sz="quarter" idx="12"/>
          </p:nvPr>
        </p:nvSpPr>
        <p:spPr>
          <a:xfrm>
            <a:off x="8274205" y="6041362"/>
            <a:ext cx="999797" cy="365125"/>
          </a:xfrm>
        </p:spPr>
        <p:txBody>
          <a:bodyPr/>
          <a:lstStyle/>
          <a:p>
            <a:r>
              <a:rPr lang="en-GB" sz="1200" dirty="0"/>
              <a:t>Page </a:t>
            </a:r>
            <a:fld id="{FD9F03B2-6B20-47C1-844C-B931E241A231}" type="slidenum">
              <a:rPr lang="en-GB" sz="1200" smtClean="0"/>
              <a:t>16</a:t>
            </a:fld>
            <a:endParaRPr lang="en-GB" sz="1200" dirty="0"/>
          </a:p>
        </p:txBody>
      </p:sp>
      <p:sp>
        <p:nvSpPr>
          <p:cNvPr id="5" name="Date Placeholder 4"/>
          <p:cNvSpPr>
            <a:spLocks noGrp="1"/>
          </p:cNvSpPr>
          <p:nvPr>
            <p:ph type="dt" sz="half" idx="10"/>
          </p:nvPr>
        </p:nvSpPr>
        <p:spPr/>
        <p:txBody>
          <a:bodyPr/>
          <a:lstStyle/>
          <a:p>
            <a:fld id="{24BB110E-FE18-49CB-B8AE-2011E578D828}" type="datetime1">
              <a:rPr lang="en-GB" smtClean="0"/>
              <a:t>13/02/2024</a:t>
            </a:fld>
            <a:endParaRPr lang="en-GB"/>
          </a:p>
        </p:txBody>
      </p:sp>
      <p:pic>
        <p:nvPicPr>
          <p:cNvPr id="7" name="Picture 6"/>
          <p:cNvPicPr>
            <a:picLocks noChangeAspect="1"/>
          </p:cNvPicPr>
          <p:nvPr/>
        </p:nvPicPr>
        <p:blipFill>
          <a:blip r:embed="rId3"/>
          <a:stretch>
            <a:fillRect/>
          </a:stretch>
        </p:blipFill>
        <p:spPr>
          <a:xfrm>
            <a:off x="742705" y="1545583"/>
            <a:ext cx="8672260" cy="1748669"/>
          </a:xfrm>
          <a:prstGeom prst="rect">
            <a:avLst/>
          </a:prstGeom>
        </p:spPr>
      </p:pic>
      <p:sp>
        <p:nvSpPr>
          <p:cNvPr id="9" name="TextBox 8"/>
          <p:cNvSpPr txBox="1"/>
          <p:nvPr/>
        </p:nvSpPr>
        <p:spPr>
          <a:xfrm>
            <a:off x="584847" y="3706695"/>
            <a:ext cx="9099058" cy="1508105"/>
          </a:xfrm>
          <a:prstGeom prst="rect">
            <a:avLst/>
          </a:prstGeom>
          <a:noFill/>
        </p:spPr>
        <p:txBody>
          <a:bodyPr wrap="square" rtlCol="0">
            <a:spAutoFit/>
          </a:bodyPr>
          <a:lstStyle/>
          <a:p>
            <a:pPr marL="285750" indent="-285750">
              <a:spcAft>
                <a:spcPts val="600"/>
              </a:spcAft>
              <a:buFont typeface="Wingdings" panose="05000000000000000000" pitchFamily="2" charset="2"/>
              <a:buChar char="Ø"/>
            </a:pPr>
            <a:r>
              <a:rPr lang="en-GB" sz="1200" dirty="0">
                <a:latin typeface="Arial" panose="020B0604020202020204" pitchFamily="34" charset="0"/>
                <a:cs typeface="Arial" panose="020B0604020202020204" pitchFamily="34" charset="0"/>
              </a:rPr>
              <a:t>Select </a:t>
            </a:r>
            <a:r>
              <a:rPr lang="en-GB" sz="1200" b="1" u="sng" dirty="0">
                <a:latin typeface="Arial" panose="020B0604020202020204" pitchFamily="34" charset="0"/>
                <a:cs typeface="Arial" panose="020B0604020202020204" pitchFamily="34" charset="0"/>
              </a:rPr>
              <a:t>M</a:t>
            </a:r>
            <a:r>
              <a:rPr lang="en-GB" sz="1200" b="1" dirty="0">
                <a:latin typeface="Arial" panose="020B0604020202020204" pitchFamily="34" charset="0"/>
                <a:cs typeface="Arial" panose="020B0604020202020204" pitchFamily="34" charset="0"/>
              </a:rPr>
              <a:t>issing </a:t>
            </a:r>
            <a:r>
              <a:rPr lang="en-GB" sz="1200" dirty="0">
                <a:latin typeface="Arial" panose="020B0604020202020204" pitchFamily="34" charset="0"/>
                <a:cs typeface="Arial" panose="020B0604020202020204" pitchFamily="34" charset="0"/>
              </a:rPr>
              <a:t>Tab ‘Missing Status’ type and input ‘Episode Start Date &amp; Time’, ‘Missing Reasons’ and Primary Missing Reason’ the checkbox ‘Is this an approximate Start Date and time?’ enables you to change if need be.</a:t>
            </a:r>
          </a:p>
          <a:p>
            <a:pPr marL="285750" indent="-285750">
              <a:spcAft>
                <a:spcPts val="600"/>
              </a:spcAft>
              <a:buFont typeface="Wingdings" panose="05000000000000000000" pitchFamily="2" charset="2"/>
              <a:buChar char="Ø"/>
            </a:pPr>
            <a:r>
              <a:rPr lang="en-GB" sz="1200" dirty="0">
                <a:latin typeface="Arial" panose="020B0604020202020204" pitchFamily="34" charset="0"/>
                <a:cs typeface="Arial" panose="020B0604020202020204" pitchFamily="34" charset="0"/>
              </a:rPr>
              <a:t>If no found information available you can save entry at this point but NO other Missing Episodes can be added.</a:t>
            </a:r>
          </a:p>
          <a:p>
            <a:pPr marL="285750" indent="-285750">
              <a:spcAft>
                <a:spcPts val="600"/>
              </a:spcAft>
              <a:buFont typeface="Wingdings" panose="05000000000000000000" pitchFamily="2" charset="2"/>
              <a:buChar char="Ø"/>
            </a:pPr>
            <a:r>
              <a:rPr lang="en-GB" sz="1200" dirty="0">
                <a:latin typeface="Arial" panose="020B0604020202020204" pitchFamily="34" charset="0"/>
                <a:cs typeface="Arial" panose="020B0604020202020204" pitchFamily="34" charset="0"/>
              </a:rPr>
              <a:t>Child found - Select </a:t>
            </a:r>
            <a:r>
              <a:rPr lang="en-GB" sz="1200" b="1" u="sng" dirty="0">
                <a:latin typeface="Arial" panose="020B0604020202020204" pitchFamily="34" charset="0"/>
                <a:cs typeface="Arial" panose="020B0604020202020204" pitchFamily="34" charset="0"/>
              </a:rPr>
              <a:t>F</a:t>
            </a:r>
            <a:r>
              <a:rPr lang="en-GB" sz="1200" b="1" dirty="0">
                <a:latin typeface="Arial" panose="020B0604020202020204" pitchFamily="34" charset="0"/>
                <a:cs typeface="Arial" panose="020B0604020202020204" pitchFamily="34" charset="0"/>
              </a:rPr>
              <a:t>ound</a:t>
            </a:r>
            <a:r>
              <a:rPr lang="en-GB" sz="1200" dirty="0">
                <a:latin typeface="Arial" panose="020B0604020202020204" pitchFamily="34" charset="0"/>
                <a:cs typeface="Arial" panose="020B0604020202020204" pitchFamily="34" charset="0"/>
              </a:rPr>
              <a:t> Tab Select ‘Episode End Date’, ‘End Reason’ and ‘Checkbox for approx. time etc.’</a:t>
            </a:r>
          </a:p>
          <a:p>
            <a:pPr marL="285750" indent="-285750">
              <a:spcAft>
                <a:spcPts val="600"/>
              </a:spcAft>
              <a:buFont typeface="Wingdings" panose="05000000000000000000" pitchFamily="2" charset="2"/>
              <a:buChar char="Ø"/>
            </a:pPr>
            <a:r>
              <a:rPr lang="en-GB" sz="1200" dirty="0">
                <a:latin typeface="Arial" panose="020B0604020202020204" pitchFamily="34" charset="0"/>
                <a:cs typeface="Arial" panose="020B0604020202020204" pitchFamily="34" charset="0"/>
              </a:rPr>
              <a:t>Add notifications if none selected (e.g. Not OPEN add the Assessment Team tray by area appropriate)</a:t>
            </a:r>
          </a:p>
          <a:p>
            <a:pPr marL="285750" indent="-285750">
              <a:spcAft>
                <a:spcPts val="600"/>
              </a:spcAft>
              <a:buFont typeface="Wingdings" panose="05000000000000000000" pitchFamily="2" charset="2"/>
              <a:buChar char="Ø"/>
            </a:pPr>
            <a:r>
              <a:rPr lang="en-GB" sz="1200" dirty="0">
                <a:latin typeface="Arial" panose="020B0604020202020204" pitchFamily="34" charset="0"/>
                <a:cs typeface="Arial" panose="020B0604020202020204" pitchFamily="34" charset="0"/>
              </a:rPr>
              <a:t>Finally Select ‘Create’ (Create a new Missing Person)</a:t>
            </a:r>
          </a:p>
        </p:txBody>
      </p:sp>
    </p:spTree>
    <p:extLst>
      <p:ext uri="{BB962C8B-B14F-4D97-AF65-F5344CB8AC3E}">
        <p14:creationId xmlns:p14="http://schemas.microsoft.com/office/powerpoint/2010/main" val="3017700493"/>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1217" y="417658"/>
            <a:ext cx="10740980" cy="892552"/>
          </a:xfrm>
          <a:prstGeom prst="rect">
            <a:avLst/>
          </a:prstGeom>
          <a:noFill/>
        </p:spPr>
        <p:txBody>
          <a:bodyPr wrap="square" rtlCol="0">
            <a:spAutoFit/>
          </a:bodyPr>
          <a:lstStyle/>
          <a:p>
            <a:r>
              <a:rPr lang="en-GB" sz="1600" dirty="0"/>
              <a:t>Creating a RHI Form</a:t>
            </a:r>
          </a:p>
          <a:p>
            <a:endParaRPr lang="en-GB" sz="1200" dirty="0"/>
          </a:p>
          <a:p>
            <a:pPr marL="171450" indent="-171450">
              <a:buFont typeface="Arial" panose="020B0604020202020204" pitchFamily="34" charset="0"/>
              <a:buChar char="•"/>
            </a:pPr>
            <a:r>
              <a:rPr lang="en-GB" sz="1200" dirty="0"/>
              <a:t>Select ‘</a:t>
            </a:r>
            <a:r>
              <a:rPr lang="en-GB" sz="1200" u="sng" dirty="0"/>
              <a:t>A</a:t>
            </a:r>
            <a:r>
              <a:rPr lang="en-GB" sz="1200" dirty="0"/>
              <a:t>dditional’ from ‘Basic Demographics’ from left hand side</a:t>
            </a:r>
          </a:p>
          <a:p>
            <a:pPr marL="171450" indent="-171450">
              <a:buFont typeface="Arial" panose="020B0604020202020204" pitchFamily="34" charset="0"/>
              <a:buChar char="•"/>
            </a:pPr>
            <a:r>
              <a:rPr lang="en-GB" sz="1200" dirty="0"/>
              <a:t>Select/Click on the Missing Incident you wish to complete an RHI on shown below</a:t>
            </a:r>
          </a:p>
        </p:txBody>
      </p:sp>
      <p:pic>
        <p:nvPicPr>
          <p:cNvPr id="3" name="Picture 2"/>
          <p:cNvPicPr>
            <a:picLocks noChangeAspect="1"/>
          </p:cNvPicPr>
          <p:nvPr/>
        </p:nvPicPr>
        <p:blipFill>
          <a:blip r:embed="rId3"/>
          <a:stretch>
            <a:fillRect/>
          </a:stretch>
        </p:blipFill>
        <p:spPr>
          <a:xfrm>
            <a:off x="721217" y="1762125"/>
            <a:ext cx="4879483" cy="4426211"/>
          </a:xfrm>
          <a:prstGeom prst="rect">
            <a:avLst/>
          </a:prstGeom>
        </p:spPr>
      </p:pic>
      <p:sp>
        <p:nvSpPr>
          <p:cNvPr id="4" name="Slide Number Placeholder 3"/>
          <p:cNvSpPr>
            <a:spLocks noGrp="1"/>
          </p:cNvSpPr>
          <p:nvPr>
            <p:ph type="sldNum" sz="quarter" idx="12"/>
          </p:nvPr>
        </p:nvSpPr>
        <p:spPr>
          <a:xfrm>
            <a:off x="8274205" y="6041362"/>
            <a:ext cx="999797" cy="365125"/>
          </a:xfrm>
        </p:spPr>
        <p:txBody>
          <a:bodyPr/>
          <a:lstStyle/>
          <a:p>
            <a:r>
              <a:rPr lang="en-GB" sz="1200" dirty="0"/>
              <a:t>Page </a:t>
            </a:r>
            <a:fld id="{FD9F03B2-6B20-47C1-844C-B931E241A231}" type="slidenum">
              <a:rPr lang="en-GB" sz="1200" smtClean="0"/>
              <a:t>17</a:t>
            </a:fld>
            <a:endParaRPr lang="en-GB" sz="1200" dirty="0"/>
          </a:p>
        </p:txBody>
      </p:sp>
      <p:sp>
        <p:nvSpPr>
          <p:cNvPr id="5" name="Date Placeholder 4"/>
          <p:cNvSpPr>
            <a:spLocks noGrp="1"/>
          </p:cNvSpPr>
          <p:nvPr>
            <p:ph type="dt" sz="half" idx="10"/>
          </p:nvPr>
        </p:nvSpPr>
        <p:spPr/>
        <p:txBody>
          <a:bodyPr/>
          <a:lstStyle/>
          <a:p>
            <a:fld id="{24BB110E-FE18-49CB-B8AE-2011E578D828}" type="datetime1">
              <a:rPr lang="en-GB" smtClean="0"/>
              <a:t>13/02/2024</a:t>
            </a:fld>
            <a:endParaRPr lang="en-GB"/>
          </a:p>
        </p:txBody>
      </p:sp>
    </p:spTree>
    <p:extLst>
      <p:ext uri="{BB962C8B-B14F-4D97-AF65-F5344CB8AC3E}">
        <p14:creationId xmlns:p14="http://schemas.microsoft.com/office/powerpoint/2010/main" val="3167544908"/>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1217" y="553792"/>
            <a:ext cx="10740980" cy="923330"/>
          </a:xfrm>
          <a:prstGeom prst="rect">
            <a:avLst/>
          </a:prstGeom>
          <a:noFill/>
        </p:spPr>
        <p:txBody>
          <a:bodyPr wrap="square" rtlCol="0">
            <a:spAutoFit/>
          </a:bodyPr>
          <a:lstStyle/>
          <a:p>
            <a:r>
              <a:rPr lang="en-GB" dirty="0">
                <a:solidFill>
                  <a:schemeClr val="bg1"/>
                </a:solidFill>
              </a:rPr>
              <a:t>Select ‘</a:t>
            </a:r>
            <a:r>
              <a:rPr lang="en-GB" b="1" u="sng" dirty="0">
                <a:solidFill>
                  <a:schemeClr val="bg1"/>
                </a:solidFill>
              </a:rPr>
              <a:t>F</a:t>
            </a:r>
            <a:r>
              <a:rPr lang="en-GB" b="1" dirty="0">
                <a:solidFill>
                  <a:schemeClr val="bg1"/>
                </a:solidFill>
              </a:rPr>
              <a:t>orms</a:t>
            </a:r>
            <a:r>
              <a:rPr lang="en-GB" dirty="0">
                <a:solidFill>
                  <a:schemeClr val="bg1"/>
                </a:solidFill>
              </a:rPr>
              <a:t>’</a:t>
            </a:r>
          </a:p>
          <a:p>
            <a:r>
              <a:rPr lang="en-GB" dirty="0">
                <a:solidFill>
                  <a:schemeClr val="bg1"/>
                </a:solidFill>
              </a:rPr>
              <a:t>From ‘</a:t>
            </a:r>
            <a:r>
              <a:rPr lang="en-GB" b="1" dirty="0">
                <a:solidFill>
                  <a:schemeClr val="bg1"/>
                </a:solidFill>
              </a:rPr>
              <a:t>Start New Form</a:t>
            </a:r>
            <a:r>
              <a:rPr lang="en-GB" dirty="0">
                <a:solidFill>
                  <a:schemeClr val="bg1"/>
                </a:solidFill>
              </a:rPr>
              <a:t>’ Select ’Missing Person Return Interview’ and then click </a:t>
            </a:r>
            <a:r>
              <a:rPr lang="en-GB" b="1" dirty="0">
                <a:solidFill>
                  <a:schemeClr val="bg1"/>
                </a:solidFill>
              </a:rPr>
              <a:t>START</a:t>
            </a:r>
          </a:p>
          <a:p>
            <a:r>
              <a:rPr lang="en-GB" dirty="0">
                <a:solidFill>
                  <a:schemeClr val="bg1"/>
                </a:solidFill>
              </a:rPr>
              <a:t>Select/Click on the Missing Incident you wish to complete an RHC on</a:t>
            </a:r>
          </a:p>
        </p:txBody>
      </p:sp>
      <p:pic>
        <p:nvPicPr>
          <p:cNvPr id="4" name="Picture 3"/>
          <p:cNvPicPr>
            <a:picLocks noChangeAspect="1"/>
          </p:cNvPicPr>
          <p:nvPr/>
        </p:nvPicPr>
        <p:blipFill>
          <a:blip r:embed="rId3"/>
          <a:stretch>
            <a:fillRect/>
          </a:stretch>
        </p:blipFill>
        <p:spPr>
          <a:xfrm>
            <a:off x="721217" y="1699475"/>
            <a:ext cx="6600825" cy="3124200"/>
          </a:xfrm>
          <a:prstGeom prst="rect">
            <a:avLst/>
          </a:prstGeom>
        </p:spPr>
      </p:pic>
      <p:sp>
        <p:nvSpPr>
          <p:cNvPr id="5" name="Slide Number Placeholder 4"/>
          <p:cNvSpPr>
            <a:spLocks noGrp="1"/>
          </p:cNvSpPr>
          <p:nvPr>
            <p:ph type="sldNum" sz="quarter" idx="12"/>
          </p:nvPr>
        </p:nvSpPr>
        <p:spPr/>
        <p:txBody>
          <a:bodyPr/>
          <a:lstStyle/>
          <a:p>
            <a:r>
              <a:rPr lang="en-GB" sz="1400" dirty="0"/>
              <a:t>Page </a:t>
            </a:r>
            <a:fld id="{FD9F03B2-6B20-47C1-844C-B931E241A231}" type="slidenum">
              <a:rPr lang="en-GB" sz="1400" smtClean="0"/>
              <a:t>18</a:t>
            </a:fld>
            <a:endParaRPr lang="en-GB" sz="1400" dirty="0"/>
          </a:p>
        </p:txBody>
      </p:sp>
      <p:sp>
        <p:nvSpPr>
          <p:cNvPr id="6" name="Date Placeholder 5"/>
          <p:cNvSpPr>
            <a:spLocks noGrp="1"/>
          </p:cNvSpPr>
          <p:nvPr>
            <p:ph type="dt" sz="half" idx="10"/>
          </p:nvPr>
        </p:nvSpPr>
        <p:spPr/>
        <p:txBody>
          <a:bodyPr/>
          <a:lstStyle/>
          <a:p>
            <a:fld id="{20E11D5E-AAB2-4954-B194-BFB9E331F7A5}" type="datetime1">
              <a:rPr lang="en-GB" smtClean="0"/>
              <a:t>13/02/2024</a:t>
            </a:fld>
            <a:endParaRPr lang="en-GB"/>
          </a:p>
        </p:txBody>
      </p:sp>
      <p:sp>
        <p:nvSpPr>
          <p:cNvPr id="3" name="TextBox 2"/>
          <p:cNvSpPr txBox="1"/>
          <p:nvPr/>
        </p:nvSpPr>
        <p:spPr>
          <a:xfrm>
            <a:off x="721217" y="742950"/>
            <a:ext cx="3660283" cy="369332"/>
          </a:xfrm>
          <a:prstGeom prst="rect">
            <a:avLst/>
          </a:prstGeom>
          <a:noFill/>
        </p:spPr>
        <p:txBody>
          <a:bodyPr wrap="square" rtlCol="0">
            <a:spAutoFit/>
          </a:bodyPr>
          <a:lstStyle/>
          <a:p>
            <a:r>
              <a:rPr lang="en-GB" dirty="0"/>
              <a:t>Select Start</a:t>
            </a:r>
          </a:p>
        </p:txBody>
      </p:sp>
    </p:spTree>
    <p:extLst>
      <p:ext uri="{BB962C8B-B14F-4D97-AF65-F5344CB8AC3E}">
        <p14:creationId xmlns:p14="http://schemas.microsoft.com/office/powerpoint/2010/main" val="2822167071"/>
      </p:ext>
    </p:extLst>
  </p:cSld>
  <p:clrMapOvr>
    <a:masterClrMapping/>
  </p:clrMapOvr>
  <p:transition spd="med">
    <p:pull/>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721217" y="1111212"/>
            <a:ext cx="7581900" cy="3924300"/>
          </a:xfrm>
          <a:prstGeom prst="rect">
            <a:avLst/>
          </a:prstGeom>
        </p:spPr>
      </p:pic>
      <p:sp>
        <p:nvSpPr>
          <p:cNvPr id="5" name="TextBox 4"/>
          <p:cNvSpPr txBox="1"/>
          <p:nvPr/>
        </p:nvSpPr>
        <p:spPr>
          <a:xfrm>
            <a:off x="721217" y="427183"/>
            <a:ext cx="10740980" cy="338554"/>
          </a:xfrm>
          <a:prstGeom prst="rect">
            <a:avLst/>
          </a:prstGeom>
          <a:noFill/>
        </p:spPr>
        <p:txBody>
          <a:bodyPr wrap="square" rtlCol="0">
            <a:spAutoFit/>
          </a:bodyPr>
          <a:lstStyle/>
          <a:p>
            <a:r>
              <a:rPr lang="en-GB" sz="1600" dirty="0"/>
              <a:t>Select ‘Start Blank’ always</a:t>
            </a:r>
          </a:p>
        </p:txBody>
      </p:sp>
      <p:sp>
        <p:nvSpPr>
          <p:cNvPr id="6" name="Slide Number Placeholder 5"/>
          <p:cNvSpPr>
            <a:spLocks noGrp="1"/>
          </p:cNvSpPr>
          <p:nvPr>
            <p:ph type="sldNum" sz="quarter" idx="12"/>
          </p:nvPr>
        </p:nvSpPr>
        <p:spPr>
          <a:xfrm>
            <a:off x="8303117" y="6041361"/>
            <a:ext cx="865571" cy="365125"/>
          </a:xfrm>
        </p:spPr>
        <p:txBody>
          <a:bodyPr/>
          <a:lstStyle/>
          <a:p>
            <a:r>
              <a:rPr lang="en-GB" sz="1200" dirty="0"/>
              <a:t>Page </a:t>
            </a:r>
            <a:fld id="{FD9F03B2-6B20-47C1-844C-B931E241A231}" type="slidenum">
              <a:rPr lang="en-GB" sz="1200" smtClean="0"/>
              <a:t>19</a:t>
            </a:fld>
            <a:endParaRPr lang="en-GB" sz="1200" dirty="0"/>
          </a:p>
        </p:txBody>
      </p:sp>
      <p:sp>
        <p:nvSpPr>
          <p:cNvPr id="7" name="Date Placeholder 6"/>
          <p:cNvSpPr>
            <a:spLocks noGrp="1"/>
          </p:cNvSpPr>
          <p:nvPr>
            <p:ph type="dt" sz="half" idx="10"/>
          </p:nvPr>
        </p:nvSpPr>
        <p:spPr/>
        <p:txBody>
          <a:bodyPr/>
          <a:lstStyle/>
          <a:p>
            <a:fld id="{529093F6-73E3-4384-BFD3-1928871B1D32}" type="datetime1">
              <a:rPr lang="en-GB" smtClean="0"/>
              <a:t>13/02/2024</a:t>
            </a:fld>
            <a:endParaRPr lang="en-GB"/>
          </a:p>
        </p:txBody>
      </p:sp>
    </p:spTree>
    <p:extLst>
      <p:ext uri="{BB962C8B-B14F-4D97-AF65-F5344CB8AC3E}">
        <p14:creationId xmlns:p14="http://schemas.microsoft.com/office/powerpoint/2010/main" val="3893974037"/>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96686"/>
          </a:xfrm>
        </p:spPr>
        <p:txBody>
          <a:bodyPr/>
          <a:lstStyle/>
          <a:p>
            <a:r>
              <a:rPr lang="en-GB" dirty="0"/>
              <a:t>Missing Children Process</a:t>
            </a:r>
          </a:p>
        </p:txBody>
      </p:sp>
      <p:sp>
        <p:nvSpPr>
          <p:cNvPr id="3" name="Content Placeholder 2"/>
          <p:cNvSpPr>
            <a:spLocks noGrp="1"/>
          </p:cNvSpPr>
          <p:nvPr>
            <p:ph idx="1"/>
          </p:nvPr>
        </p:nvSpPr>
        <p:spPr>
          <a:xfrm>
            <a:off x="362857" y="1306287"/>
            <a:ext cx="9415324" cy="5374732"/>
          </a:xfrm>
        </p:spPr>
        <p:txBody>
          <a:bodyPr>
            <a:normAutofit fontScale="92500" lnSpcReduction="20000"/>
          </a:bodyPr>
          <a:lstStyle/>
          <a:p>
            <a:pPr marL="228600" lvl="0" indent="-228600" algn="just" defTabSz="914400">
              <a:lnSpc>
                <a:spcPct val="90000"/>
              </a:lnSpc>
              <a:buClrTx/>
              <a:buSzTx/>
              <a:buFont typeface="Arial" panose="020B0604020202020204" pitchFamily="34" charset="0"/>
              <a:buChar char="•"/>
            </a:pPr>
            <a:r>
              <a:rPr lang="en-GB" sz="3200" dirty="0">
                <a:solidFill>
                  <a:prstClr val="black"/>
                </a:solidFill>
                <a:latin typeface="Calibri" panose="020F0502020204030204"/>
              </a:rPr>
              <a:t>Updated procedure for children MISSING in Surrey and those placed at distance.</a:t>
            </a:r>
          </a:p>
          <a:p>
            <a:pPr marL="228600" lvl="0" indent="-228600" algn="just" defTabSz="914400">
              <a:lnSpc>
                <a:spcPct val="90000"/>
              </a:lnSpc>
              <a:buClrTx/>
              <a:buSzTx/>
              <a:buFont typeface="Arial" panose="020B0604020202020204" pitchFamily="34" charset="0"/>
              <a:buChar char="•"/>
            </a:pPr>
            <a:r>
              <a:rPr lang="en-GB" sz="3200" dirty="0">
                <a:solidFill>
                  <a:prstClr val="black"/>
                </a:solidFill>
                <a:latin typeface="Calibri" panose="020F0502020204030204"/>
              </a:rPr>
              <a:t>No Triage Point: all children should be offered a RHI within 72h of returning home.</a:t>
            </a:r>
          </a:p>
          <a:p>
            <a:pPr marL="228600" lvl="0" indent="-228600" algn="just" defTabSz="914400">
              <a:lnSpc>
                <a:spcPct val="90000"/>
              </a:lnSpc>
              <a:buClrTx/>
              <a:buSzTx/>
              <a:buFont typeface="Arial" panose="020B0604020202020204" pitchFamily="34" charset="0"/>
              <a:buChar char="•"/>
            </a:pPr>
            <a:r>
              <a:rPr lang="en-GB" sz="3200" dirty="0">
                <a:solidFill>
                  <a:prstClr val="black"/>
                </a:solidFill>
                <a:latin typeface="Calibri" panose="020F0502020204030204"/>
              </a:rPr>
              <a:t>Currently 10 working days to complete process from allocation to completion. We need this reduced! RHI are about the moment – is 10 days the moment?</a:t>
            </a:r>
          </a:p>
          <a:p>
            <a:pPr marL="228600" lvl="0" indent="-228600" algn="just" defTabSz="914400">
              <a:lnSpc>
                <a:spcPct val="90000"/>
              </a:lnSpc>
              <a:buClrTx/>
              <a:buSzTx/>
              <a:buFont typeface="Arial" panose="020B0604020202020204" pitchFamily="34" charset="0"/>
              <a:buChar char="•"/>
            </a:pPr>
            <a:r>
              <a:rPr lang="en-GB" sz="3200" dirty="0">
                <a:solidFill>
                  <a:prstClr val="black"/>
                </a:solidFill>
                <a:latin typeface="Calibri" panose="020F0502020204030204"/>
              </a:rPr>
              <a:t>Outcomes from RHI should be about the ‘So What’. What are we doing to support this child to stay where they should feel safest.</a:t>
            </a:r>
          </a:p>
          <a:p>
            <a:pPr marL="228600" lvl="0" indent="-228600" algn="just" defTabSz="914400">
              <a:lnSpc>
                <a:spcPct val="90000"/>
              </a:lnSpc>
              <a:buClrTx/>
              <a:buSzTx/>
              <a:buFont typeface="Arial" panose="020B0604020202020204" pitchFamily="34" charset="0"/>
              <a:buChar char="•"/>
            </a:pPr>
            <a:r>
              <a:rPr lang="en-GB" sz="3200" dirty="0">
                <a:solidFill>
                  <a:prstClr val="black"/>
                </a:solidFill>
                <a:latin typeface="Calibri" panose="020F0502020204030204"/>
              </a:rPr>
              <a:t>Actions from RHI must be in any plans for children, from </a:t>
            </a:r>
            <a:r>
              <a:rPr lang="en-GB" sz="3200" dirty="0" err="1">
                <a:solidFill>
                  <a:prstClr val="black"/>
                </a:solidFill>
                <a:latin typeface="Calibri" panose="020F0502020204030204"/>
              </a:rPr>
              <a:t>CiN</a:t>
            </a:r>
            <a:r>
              <a:rPr lang="en-GB" sz="3200" dirty="0">
                <a:solidFill>
                  <a:prstClr val="black"/>
                </a:solidFill>
                <a:latin typeface="Calibri" panose="020F0502020204030204"/>
              </a:rPr>
              <a:t> and CP to Asset and YJ planning.</a:t>
            </a:r>
          </a:p>
          <a:p>
            <a:pPr marL="228600" lvl="0" indent="-228600" algn="just" defTabSz="914400">
              <a:lnSpc>
                <a:spcPct val="90000"/>
              </a:lnSpc>
              <a:buClrTx/>
              <a:buSzTx/>
              <a:buFont typeface="Arial" panose="020B0604020202020204" pitchFamily="34" charset="0"/>
              <a:buChar char="•"/>
            </a:pPr>
            <a:r>
              <a:rPr lang="en-GB" sz="3200" dirty="0">
                <a:solidFill>
                  <a:prstClr val="black"/>
                </a:solidFill>
                <a:latin typeface="Calibri" panose="020F0502020204030204"/>
              </a:rPr>
              <a:t>Remember ‘SO WHAT!’</a:t>
            </a:r>
          </a:p>
          <a:p>
            <a:pPr marL="228600" lvl="1" indent="0">
              <a:buNone/>
            </a:pPr>
            <a:endParaRPr lang="en-GB" sz="1400" dirty="0">
              <a:solidFill>
                <a:schemeClr val="tx2">
                  <a:lumMod val="75000"/>
                </a:schemeClr>
              </a:solidFill>
              <a:latin typeface="Arial" pitchFamily="34" charset="0"/>
              <a:cs typeface="Arial" pitchFamily="34" charset="0"/>
            </a:endParaRPr>
          </a:p>
          <a:p>
            <a:pPr marL="0" indent="0">
              <a:buNone/>
            </a:pPr>
            <a:endParaRPr lang="en-GB" dirty="0"/>
          </a:p>
        </p:txBody>
      </p:sp>
    </p:spTree>
    <p:extLst>
      <p:ext uri="{BB962C8B-B14F-4D97-AF65-F5344CB8AC3E}">
        <p14:creationId xmlns:p14="http://schemas.microsoft.com/office/powerpoint/2010/main" val="21314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21217" y="427183"/>
            <a:ext cx="10740980" cy="307777"/>
          </a:xfrm>
          <a:prstGeom prst="rect">
            <a:avLst/>
          </a:prstGeom>
          <a:noFill/>
        </p:spPr>
        <p:txBody>
          <a:bodyPr wrap="square" rtlCol="0">
            <a:spAutoFit/>
          </a:bodyPr>
          <a:lstStyle/>
          <a:p>
            <a:r>
              <a:rPr lang="en-GB" sz="1400" dirty="0"/>
              <a:t>Select ‘Start Blank’ always</a:t>
            </a:r>
          </a:p>
        </p:txBody>
      </p:sp>
      <p:pic>
        <p:nvPicPr>
          <p:cNvPr id="2" name="Picture 1"/>
          <p:cNvPicPr>
            <a:picLocks noChangeAspect="1"/>
          </p:cNvPicPr>
          <p:nvPr/>
        </p:nvPicPr>
        <p:blipFill>
          <a:blip r:embed="rId3"/>
          <a:stretch>
            <a:fillRect/>
          </a:stretch>
        </p:blipFill>
        <p:spPr>
          <a:xfrm>
            <a:off x="721217" y="1086941"/>
            <a:ext cx="5772150" cy="3943350"/>
          </a:xfrm>
          <a:prstGeom prst="rect">
            <a:avLst/>
          </a:prstGeom>
        </p:spPr>
      </p:pic>
      <p:sp>
        <p:nvSpPr>
          <p:cNvPr id="15" name="Right Arrow 14"/>
          <p:cNvSpPr/>
          <p:nvPr/>
        </p:nvSpPr>
        <p:spPr>
          <a:xfrm rot="16200000">
            <a:off x="4233368" y="3270473"/>
            <a:ext cx="2506326" cy="621324"/>
          </a:xfrm>
          <a:prstGeom prst="rightArrow">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Date form completed</a:t>
            </a:r>
          </a:p>
        </p:txBody>
      </p:sp>
      <p:sp>
        <p:nvSpPr>
          <p:cNvPr id="17" name="Right Arrow 16"/>
          <p:cNvSpPr/>
          <p:nvPr/>
        </p:nvSpPr>
        <p:spPr>
          <a:xfrm flipH="1">
            <a:off x="6388329" y="1608289"/>
            <a:ext cx="3632562" cy="484632"/>
          </a:xfrm>
          <a:prstGeom prst="rightArrow">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Date RHI calls/work started</a:t>
            </a:r>
          </a:p>
        </p:txBody>
      </p:sp>
      <p:sp>
        <p:nvSpPr>
          <p:cNvPr id="18" name="Slide Number Placeholder 17"/>
          <p:cNvSpPr>
            <a:spLocks noGrp="1"/>
          </p:cNvSpPr>
          <p:nvPr>
            <p:ph type="sldNum" sz="quarter" idx="12"/>
          </p:nvPr>
        </p:nvSpPr>
        <p:spPr>
          <a:xfrm>
            <a:off x="8296508" y="6041362"/>
            <a:ext cx="821378" cy="365125"/>
          </a:xfrm>
        </p:spPr>
        <p:txBody>
          <a:bodyPr/>
          <a:lstStyle/>
          <a:p>
            <a:r>
              <a:rPr lang="en-GB" sz="1200" dirty="0"/>
              <a:t>Page </a:t>
            </a:r>
            <a:fld id="{FD9F03B2-6B20-47C1-844C-B931E241A231}" type="slidenum">
              <a:rPr lang="en-GB" sz="1200" smtClean="0"/>
              <a:t>20</a:t>
            </a:fld>
            <a:endParaRPr lang="en-GB" sz="1200" dirty="0"/>
          </a:p>
        </p:txBody>
      </p:sp>
      <p:sp>
        <p:nvSpPr>
          <p:cNvPr id="19" name="Date Placeholder 18"/>
          <p:cNvSpPr>
            <a:spLocks noGrp="1"/>
          </p:cNvSpPr>
          <p:nvPr>
            <p:ph type="dt" sz="half" idx="10"/>
          </p:nvPr>
        </p:nvSpPr>
        <p:spPr/>
        <p:txBody>
          <a:bodyPr/>
          <a:lstStyle/>
          <a:p>
            <a:fld id="{3803AB82-37D5-4E0B-9A46-0C4591FDCD48}" type="datetime1">
              <a:rPr lang="en-GB" smtClean="0"/>
              <a:t>13/02/2024</a:t>
            </a:fld>
            <a:endParaRPr lang="en-GB"/>
          </a:p>
        </p:txBody>
      </p:sp>
    </p:spTree>
    <p:extLst>
      <p:ext uri="{BB962C8B-B14F-4D97-AF65-F5344CB8AC3E}">
        <p14:creationId xmlns:p14="http://schemas.microsoft.com/office/powerpoint/2010/main" val="1023854254"/>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437118" y="1838370"/>
            <a:ext cx="5845785" cy="4053688"/>
          </a:xfrm>
          <a:prstGeom prst="rect">
            <a:avLst/>
          </a:prstGeom>
        </p:spPr>
      </p:pic>
      <p:sp>
        <p:nvSpPr>
          <p:cNvPr id="4" name="TextBox 3"/>
          <p:cNvSpPr txBox="1"/>
          <p:nvPr/>
        </p:nvSpPr>
        <p:spPr>
          <a:xfrm>
            <a:off x="437118" y="427183"/>
            <a:ext cx="9127796" cy="1477328"/>
          </a:xfrm>
          <a:prstGeom prst="rect">
            <a:avLst/>
          </a:prstGeom>
          <a:noFill/>
        </p:spPr>
        <p:txBody>
          <a:bodyPr wrap="square" rtlCol="0">
            <a:spAutoFit/>
          </a:bodyPr>
          <a:lstStyle/>
          <a:p>
            <a:r>
              <a:rPr lang="en-GB" sz="1400" dirty="0"/>
              <a:t>Mandatory sections in ‘</a:t>
            </a:r>
            <a:r>
              <a:rPr lang="en-GB" sz="1400" b="1" dirty="0">
                <a:solidFill>
                  <a:srgbClr val="FF0000"/>
                </a:solidFill>
              </a:rPr>
              <a:t>RED</a:t>
            </a:r>
            <a:r>
              <a:rPr lang="en-GB" sz="1400" dirty="0"/>
              <a:t>’ </a:t>
            </a:r>
            <a:r>
              <a:rPr lang="en-GB" sz="1400" b="1" dirty="0"/>
              <a:t>Black</a:t>
            </a:r>
            <a:r>
              <a:rPr lang="en-GB" sz="1400" dirty="0"/>
              <a:t> is an optional section </a:t>
            </a:r>
          </a:p>
          <a:p>
            <a:endParaRPr lang="en-GB" sz="1400" dirty="0"/>
          </a:p>
          <a:p>
            <a:r>
              <a:rPr lang="en-GB" sz="1400" dirty="0"/>
              <a:t>Record dates/times you have confirmed child was missing, the information received from the EH Hub/SCARF are the Police reporting times and child may have returned home before Police undertake </a:t>
            </a:r>
            <a:r>
              <a:rPr lang="en-GB" sz="1400" b="1" dirty="0"/>
              <a:t>Prevention Checks </a:t>
            </a:r>
            <a:r>
              <a:rPr lang="en-GB" sz="1400" dirty="0"/>
              <a:t>and update their records </a:t>
            </a:r>
          </a:p>
          <a:p>
            <a:endParaRPr lang="en-GB" sz="2000" b="1" dirty="0">
              <a:ln>
                <a:solidFill>
                  <a:srgbClr val="00B050"/>
                </a:solidFill>
              </a:ln>
              <a:effectLst>
                <a:outerShdw blurRad="38100" dist="38100" dir="2700000" algn="tl">
                  <a:srgbClr val="000000">
                    <a:alpha val="43137"/>
                  </a:srgbClr>
                </a:outerShdw>
              </a:effectLst>
            </a:endParaRPr>
          </a:p>
        </p:txBody>
      </p:sp>
      <p:sp>
        <p:nvSpPr>
          <p:cNvPr id="7" name="Down Arrow 6"/>
          <p:cNvSpPr/>
          <p:nvPr/>
        </p:nvSpPr>
        <p:spPr>
          <a:xfrm>
            <a:off x="10174310" y="2653048"/>
            <a:ext cx="154546" cy="8113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Slide Number Placeholder 7"/>
          <p:cNvSpPr>
            <a:spLocks noGrp="1"/>
          </p:cNvSpPr>
          <p:nvPr>
            <p:ph type="sldNum" sz="quarter" idx="12"/>
          </p:nvPr>
        </p:nvSpPr>
        <p:spPr>
          <a:xfrm>
            <a:off x="8363415" y="6041362"/>
            <a:ext cx="910587" cy="365125"/>
          </a:xfrm>
        </p:spPr>
        <p:txBody>
          <a:bodyPr/>
          <a:lstStyle/>
          <a:p>
            <a:r>
              <a:rPr lang="en-GB" sz="1200" dirty="0"/>
              <a:t>Page </a:t>
            </a:r>
            <a:fld id="{FD9F03B2-6B20-47C1-844C-B931E241A231}" type="slidenum">
              <a:rPr lang="en-GB" sz="1200" smtClean="0"/>
              <a:t>21</a:t>
            </a:fld>
            <a:endParaRPr lang="en-GB" sz="1200" dirty="0"/>
          </a:p>
        </p:txBody>
      </p:sp>
      <p:sp>
        <p:nvSpPr>
          <p:cNvPr id="9" name="Date Placeholder 8"/>
          <p:cNvSpPr>
            <a:spLocks noGrp="1"/>
          </p:cNvSpPr>
          <p:nvPr>
            <p:ph type="dt" sz="half" idx="10"/>
          </p:nvPr>
        </p:nvSpPr>
        <p:spPr/>
        <p:txBody>
          <a:bodyPr/>
          <a:lstStyle/>
          <a:p>
            <a:fld id="{887D2AC2-7991-49E3-B429-78850D3AE727}" type="datetime1">
              <a:rPr lang="en-GB" smtClean="0"/>
              <a:t>13/02/2024</a:t>
            </a:fld>
            <a:endParaRPr lang="en-GB"/>
          </a:p>
        </p:txBody>
      </p:sp>
    </p:spTree>
    <p:extLst>
      <p:ext uri="{BB962C8B-B14F-4D97-AF65-F5344CB8AC3E}">
        <p14:creationId xmlns:p14="http://schemas.microsoft.com/office/powerpoint/2010/main" val="3868039635"/>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387114" y="1735812"/>
            <a:ext cx="8989115" cy="4416797"/>
          </a:xfrm>
          <a:prstGeom prst="rect">
            <a:avLst/>
          </a:prstGeom>
        </p:spPr>
      </p:pic>
      <p:sp>
        <p:nvSpPr>
          <p:cNvPr id="4" name="Slide Number Placeholder 3"/>
          <p:cNvSpPr>
            <a:spLocks noGrp="1"/>
          </p:cNvSpPr>
          <p:nvPr>
            <p:ph type="sldNum" sz="quarter" idx="12"/>
          </p:nvPr>
        </p:nvSpPr>
        <p:spPr>
          <a:xfrm>
            <a:off x="8263055" y="6041362"/>
            <a:ext cx="1010948" cy="365125"/>
          </a:xfrm>
        </p:spPr>
        <p:txBody>
          <a:bodyPr/>
          <a:lstStyle/>
          <a:p>
            <a:r>
              <a:rPr lang="en-GB" sz="1200" dirty="0"/>
              <a:t>Page </a:t>
            </a:r>
            <a:fld id="{FD9F03B2-6B20-47C1-844C-B931E241A231}" type="slidenum">
              <a:rPr lang="en-GB" sz="1200" smtClean="0"/>
              <a:t>22</a:t>
            </a:fld>
            <a:endParaRPr lang="en-GB" sz="1200" dirty="0"/>
          </a:p>
        </p:txBody>
      </p:sp>
      <p:sp>
        <p:nvSpPr>
          <p:cNvPr id="5" name="Date Placeholder 4"/>
          <p:cNvSpPr>
            <a:spLocks noGrp="1"/>
          </p:cNvSpPr>
          <p:nvPr>
            <p:ph type="dt" sz="half" idx="10"/>
          </p:nvPr>
        </p:nvSpPr>
        <p:spPr/>
        <p:txBody>
          <a:bodyPr/>
          <a:lstStyle/>
          <a:p>
            <a:fld id="{4E32C3A7-F883-4F0C-B687-0B754B71705E}" type="datetime1">
              <a:rPr lang="en-GB" smtClean="0"/>
              <a:t>13/02/2024</a:t>
            </a:fld>
            <a:endParaRPr lang="en-GB"/>
          </a:p>
        </p:txBody>
      </p:sp>
      <p:sp>
        <p:nvSpPr>
          <p:cNvPr id="6" name="TextBox 5"/>
          <p:cNvSpPr txBox="1"/>
          <p:nvPr/>
        </p:nvSpPr>
        <p:spPr>
          <a:xfrm>
            <a:off x="387114" y="904815"/>
            <a:ext cx="9192315" cy="830997"/>
          </a:xfrm>
          <a:prstGeom prst="rect">
            <a:avLst/>
          </a:prstGeom>
          <a:noFill/>
        </p:spPr>
        <p:txBody>
          <a:bodyPr wrap="square" rtlCol="0">
            <a:spAutoFit/>
          </a:bodyPr>
          <a:lstStyle/>
          <a:p>
            <a:r>
              <a:rPr lang="en-GB" sz="1600" dirty="0"/>
              <a:t>Select relevant radio buttons if RHI is not required or if it has been completed / part completed.</a:t>
            </a:r>
          </a:p>
          <a:p>
            <a:r>
              <a:rPr lang="en-GB" sz="1600" dirty="0"/>
              <a:t>- Note – SCC used to call RHIs Return Home Conversations – RHCs, awaiting systems development to update the language </a:t>
            </a:r>
          </a:p>
        </p:txBody>
      </p:sp>
    </p:spTree>
    <p:extLst>
      <p:ext uri="{BB962C8B-B14F-4D97-AF65-F5344CB8AC3E}">
        <p14:creationId xmlns:p14="http://schemas.microsoft.com/office/powerpoint/2010/main" val="1190049315"/>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1BE061-1164-475C-9F80-E5F581185757}" type="datetime1">
              <a:rPr lang="en-GB" smtClean="0"/>
              <a:t>13/02/2024</a:t>
            </a:fld>
            <a:endParaRPr lang="en-GB" dirty="0"/>
          </a:p>
        </p:txBody>
      </p:sp>
      <p:sp>
        <p:nvSpPr>
          <p:cNvPr id="3" name="Slide Number Placeholder 2"/>
          <p:cNvSpPr>
            <a:spLocks noGrp="1"/>
          </p:cNvSpPr>
          <p:nvPr>
            <p:ph type="sldNum" sz="quarter" idx="12"/>
          </p:nvPr>
        </p:nvSpPr>
        <p:spPr>
          <a:xfrm>
            <a:off x="8452625" y="6041362"/>
            <a:ext cx="821378" cy="365125"/>
          </a:xfrm>
        </p:spPr>
        <p:txBody>
          <a:bodyPr/>
          <a:lstStyle/>
          <a:p>
            <a:r>
              <a:rPr lang="en-GB" sz="1200" dirty="0"/>
              <a:t>Page </a:t>
            </a:r>
            <a:fld id="{FD9F03B2-6B20-47C1-844C-B931E241A231}" type="slidenum">
              <a:rPr lang="en-GB" sz="1200" smtClean="0"/>
              <a:t>23</a:t>
            </a:fld>
            <a:endParaRPr lang="en-GB" sz="1200" dirty="0"/>
          </a:p>
        </p:txBody>
      </p:sp>
      <p:pic>
        <p:nvPicPr>
          <p:cNvPr id="4" name="Picture 3"/>
          <p:cNvPicPr>
            <a:picLocks noChangeAspect="1"/>
          </p:cNvPicPr>
          <p:nvPr/>
        </p:nvPicPr>
        <p:blipFill>
          <a:blip r:embed="rId3"/>
          <a:stretch>
            <a:fillRect/>
          </a:stretch>
        </p:blipFill>
        <p:spPr>
          <a:xfrm>
            <a:off x="500397" y="1142810"/>
            <a:ext cx="5037518" cy="4898552"/>
          </a:xfrm>
          <a:prstGeom prst="rect">
            <a:avLst/>
          </a:prstGeom>
        </p:spPr>
      </p:pic>
      <p:sp>
        <p:nvSpPr>
          <p:cNvPr id="5" name="TextBox 4"/>
          <p:cNvSpPr txBox="1"/>
          <p:nvPr/>
        </p:nvSpPr>
        <p:spPr>
          <a:xfrm>
            <a:off x="500397" y="605307"/>
            <a:ext cx="8962917" cy="338554"/>
          </a:xfrm>
          <a:prstGeom prst="rect">
            <a:avLst/>
          </a:prstGeom>
          <a:noFill/>
        </p:spPr>
        <p:txBody>
          <a:bodyPr wrap="square" rtlCol="0">
            <a:spAutoFit/>
          </a:bodyPr>
          <a:lstStyle/>
          <a:p>
            <a:r>
              <a:rPr lang="en-GB" sz="1600" dirty="0"/>
              <a:t>If you select Yes to these questions a box will open to allow you to record more information</a:t>
            </a:r>
          </a:p>
        </p:txBody>
      </p:sp>
      <p:sp>
        <p:nvSpPr>
          <p:cNvPr id="6" name="Rectangular Callout 5"/>
          <p:cNvSpPr/>
          <p:nvPr/>
        </p:nvSpPr>
        <p:spPr>
          <a:xfrm>
            <a:off x="5608908" y="3850097"/>
            <a:ext cx="5016328" cy="593725"/>
          </a:xfrm>
          <a:prstGeom prst="wedgeRectCallout">
            <a:avLst>
              <a:gd name="adj1" fmla="val 1818"/>
              <a:gd name="adj2" fmla="val -443788"/>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At any point you can ‘save’ the RHI form and come back later – there is NO auto complete function</a:t>
            </a:r>
          </a:p>
        </p:txBody>
      </p:sp>
      <p:pic>
        <p:nvPicPr>
          <p:cNvPr id="7" name="Picture 6"/>
          <p:cNvPicPr>
            <a:picLocks noChangeAspect="1"/>
          </p:cNvPicPr>
          <p:nvPr/>
        </p:nvPicPr>
        <p:blipFill>
          <a:blip r:embed="rId4"/>
          <a:stretch>
            <a:fillRect/>
          </a:stretch>
        </p:blipFill>
        <p:spPr>
          <a:xfrm>
            <a:off x="5878286" y="1142809"/>
            <a:ext cx="3370275" cy="397341"/>
          </a:xfrm>
          <a:prstGeom prst="rect">
            <a:avLst/>
          </a:prstGeom>
        </p:spPr>
      </p:pic>
    </p:spTree>
    <p:extLst>
      <p:ext uri="{BB962C8B-B14F-4D97-AF65-F5344CB8AC3E}">
        <p14:creationId xmlns:p14="http://schemas.microsoft.com/office/powerpoint/2010/main" val="3010135713"/>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4C8CCB-7092-4BF4-9726-1D33E79AB62F}" type="datetime1">
              <a:rPr lang="en-GB" smtClean="0"/>
              <a:t>13/02/2024</a:t>
            </a:fld>
            <a:endParaRPr lang="en-GB"/>
          </a:p>
        </p:txBody>
      </p:sp>
      <p:sp>
        <p:nvSpPr>
          <p:cNvPr id="3" name="Slide Number Placeholder 2"/>
          <p:cNvSpPr>
            <a:spLocks noGrp="1"/>
          </p:cNvSpPr>
          <p:nvPr>
            <p:ph type="sldNum" sz="quarter" idx="12"/>
          </p:nvPr>
        </p:nvSpPr>
        <p:spPr>
          <a:xfrm>
            <a:off x="8240751" y="6041362"/>
            <a:ext cx="1033251" cy="365125"/>
          </a:xfrm>
        </p:spPr>
        <p:txBody>
          <a:bodyPr/>
          <a:lstStyle/>
          <a:p>
            <a:r>
              <a:rPr lang="en-GB" sz="1200" dirty="0"/>
              <a:t> Page </a:t>
            </a:r>
            <a:fld id="{FD9F03B2-6B20-47C1-844C-B931E241A231}" type="slidenum">
              <a:rPr lang="en-GB" sz="1200" smtClean="0"/>
              <a:t>24</a:t>
            </a:fld>
            <a:endParaRPr lang="en-GB" sz="1200" dirty="0"/>
          </a:p>
        </p:txBody>
      </p:sp>
      <p:pic>
        <p:nvPicPr>
          <p:cNvPr id="4" name="Picture 3"/>
          <p:cNvPicPr>
            <a:picLocks noChangeAspect="1"/>
          </p:cNvPicPr>
          <p:nvPr/>
        </p:nvPicPr>
        <p:blipFill>
          <a:blip r:embed="rId3"/>
          <a:stretch>
            <a:fillRect/>
          </a:stretch>
        </p:blipFill>
        <p:spPr>
          <a:xfrm>
            <a:off x="499718" y="2075543"/>
            <a:ext cx="8714184" cy="3965819"/>
          </a:xfrm>
          <a:prstGeom prst="rect">
            <a:avLst/>
          </a:prstGeom>
        </p:spPr>
      </p:pic>
      <p:sp>
        <p:nvSpPr>
          <p:cNvPr id="5" name="TextBox 4"/>
          <p:cNvSpPr txBox="1"/>
          <p:nvPr/>
        </p:nvSpPr>
        <p:spPr>
          <a:xfrm>
            <a:off x="367754" y="295052"/>
            <a:ext cx="8978111" cy="1815882"/>
          </a:xfrm>
          <a:prstGeom prst="rect">
            <a:avLst/>
          </a:prstGeom>
          <a:noFill/>
        </p:spPr>
        <p:txBody>
          <a:bodyPr wrap="square" rtlCol="0">
            <a:spAutoFit/>
          </a:bodyPr>
          <a:lstStyle/>
          <a:p>
            <a:r>
              <a:rPr lang="en-GB" sz="1600" dirty="0"/>
              <a:t>The child does not have to answer </a:t>
            </a:r>
            <a:r>
              <a:rPr lang="en-GB" sz="1600" u="sng" dirty="0"/>
              <a:t>all</a:t>
            </a:r>
            <a:r>
              <a:rPr lang="en-GB" sz="1600" dirty="0"/>
              <a:t> the questions, mandatory section in </a:t>
            </a:r>
            <a:r>
              <a:rPr lang="en-GB" sz="1600" dirty="0">
                <a:solidFill>
                  <a:srgbClr val="FF0000"/>
                </a:solidFill>
              </a:rPr>
              <a:t>RED </a:t>
            </a:r>
            <a:r>
              <a:rPr lang="en-GB" sz="1600" dirty="0"/>
              <a:t>captures child’s voice, step by step what happened for them. </a:t>
            </a:r>
          </a:p>
          <a:p>
            <a:r>
              <a:rPr lang="en-GB" sz="1600" dirty="0"/>
              <a:t>Professionals can print this form and take children through these questions or they may only ask some of the questions.</a:t>
            </a:r>
          </a:p>
          <a:p>
            <a:r>
              <a:rPr lang="en-GB" sz="1600" dirty="0"/>
              <a:t>Answers to these questions will inform Push &amp; Pull factor reports on Tableau so where appropriate please complete </a:t>
            </a:r>
          </a:p>
          <a:p>
            <a:endParaRPr lang="en-GB" sz="1600" dirty="0"/>
          </a:p>
        </p:txBody>
      </p:sp>
      <p:sp>
        <p:nvSpPr>
          <p:cNvPr id="9" name="Rectangular Callout 8"/>
          <p:cNvSpPr/>
          <p:nvPr/>
        </p:nvSpPr>
        <p:spPr>
          <a:xfrm>
            <a:off x="6459410" y="1954347"/>
            <a:ext cx="2820473" cy="673763"/>
          </a:xfrm>
          <a:prstGeom prst="wedgeRectCallout">
            <a:avLst>
              <a:gd name="adj1" fmla="val -57848"/>
              <a:gd name="adj2" fmla="val 112667"/>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Most important section – step by step where, who you were with when you went missing</a:t>
            </a:r>
          </a:p>
        </p:txBody>
      </p:sp>
    </p:spTree>
    <p:extLst>
      <p:ext uri="{BB962C8B-B14F-4D97-AF65-F5344CB8AC3E}">
        <p14:creationId xmlns:p14="http://schemas.microsoft.com/office/powerpoint/2010/main" val="1508944207"/>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5FD415-F804-423E-A3C1-FD91BA34FA21}" type="datetime1">
              <a:rPr lang="en-GB" smtClean="0"/>
              <a:t>13/02/2024</a:t>
            </a:fld>
            <a:endParaRPr lang="en-GB"/>
          </a:p>
        </p:txBody>
      </p:sp>
      <p:sp>
        <p:nvSpPr>
          <p:cNvPr id="3" name="Slide Number Placeholder 2"/>
          <p:cNvSpPr>
            <a:spLocks noGrp="1"/>
          </p:cNvSpPr>
          <p:nvPr>
            <p:ph type="sldNum" sz="quarter" idx="12"/>
          </p:nvPr>
        </p:nvSpPr>
        <p:spPr>
          <a:xfrm>
            <a:off x="8408021" y="6041362"/>
            <a:ext cx="865982" cy="365125"/>
          </a:xfrm>
        </p:spPr>
        <p:txBody>
          <a:bodyPr/>
          <a:lstStyle/>
          <a:p>
            <a:r>
              <a:rPr lang="en-GB" sz="1200" dirty="0"/>
              <a:t>Page </a:t>
            </a:r>
            <a:fld id="{FD9F03B2-6B20-47C1-844C-B931E241A231}" type="slidenum">
              <a:rPr lang="en-GB" sz="1200" smtClean="0"/>
              <a:t>25</a:t>
            </a:fld>
            <a:endParaRPr lang="en-GB" sz="1200" dirty="0"/>
          </a:p>
        </p:txBody>
      </p:sp>
      <p:pic>
        <p:nvPicPr>
          <p:cNvPr id="4" name="Picture 3"/>
          <p:cNvPicPr>
            <a:picLocks noChangeAspect="1"/>
          </p:cNvPicPr>
          <p:nvPr/>
        </p:nvPicPr>
        <p:blipFill>
          <a:blip r:embed="rId3"/>
          <a:stretch>
            <a:fillRect/>
          </a:stretch>
        </p:blipFill>
        <p:spPr>
          <a:xfrm>
            <a:off x="297198" y="1973943"/>
            <a:ext cx="8976805" cy="4067419"/>
          </a:xfrm>
          <a:prstGeom prst="rect">
            <a:avLst/>
          </a:prstGeom>
        </p:spPr>
      </p:pic>
      <p:sp>
        <p:nvSpPr>
          <p:cNvPr id="8" name="TextBox 7"/>
          <p:cNvSpPr txBox="1"/>
          <p:nvPr/>
        </p:nvSpPr>
        <p:spPr>
          <a:xfrm>
            <a:off x="297197" y="207011"/>
            <a:ext cx="8976805" cy="1569660"/>
          </a:xfrm>
          <a:prstGeom prst="rect">
            <a:avLst/>
          </a:prstGeom>
          <a:noFill/>
        </p:spPr>
        <p:txBody>
          <a:bodyPr wrap="square" rtlCol="0">
            <a:spAutoFit/>
          </a:bodyPr>
          <a:lstStyle/>
          <a:p>
            <a:r>
              <a:rPr lang="en-GB" sz="1600" dirty="0"/>
              <a:t>Important to capture the child’s views and what they are worried about. </a:t>
            </a:r>
          </a:p>
          <a:p>
            <a:endParaRPr lang="en-GB" sz="1600" dirty="0"/>
          </a:p>
          <a:p>
            <a:r>
              <a:rPr lang="en-GB" sz="1600" dirty="0"/>
              <a:t>SOS style questions can be complemented with Motivational Interviewing open ended questions and supporting the child / parent / guardian to identify solutions for themselves.</a:t>
            </a:r>
          </a:p>
          <a:p>
            <a:r>
              <a:rPr lang="en-GB" sz="1600" dirty="0"/>
              <a:t> </a:t>
            </a:r>
          </a:p>
          <a:p>
            <a:r>
              <a:rPr lang="en-GB" sz="1600" dirty="0"/>
              <a:t>Contextualised safeguarding approach can be built into What Needs to Happen </a:t>
            </a:r>
          </a:p>
        </p:txBody>
      </p:sp>
      <p:sp>
        <p:nvSpPr>
          <p:cNvPr id="7" name="Rectangular Callout 6"/>
          <p:cNvSpPr/>
          <p:nvPr/>
        </p:nvSpPr>
        <p:spPr>
          <a:xfrm>
            <a:off x="475837" y="6069605"/>
            <a:ext cx="4313877" cy="673763"/>
          </a:xfrm>
          <a:prstGeom prst="wedgeRectCallout">
            <a:avLst>
              <a:gd name="adj1" fmla="val 90873"/>
              <a:gd name="adj2" fmla="val -79058"/>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Other information may include Intelligence about neighbours / friends or other information that doesn’t sit within other boxes on the form</a:t>
            </a:r>
          </a:p>
        </p:txBody>
      </p:sp>
    </p:spTree>
    <p:extLst>
      <p:ext uri="{BB962C8B-B14F-4D97-AF65-F5344CB8AC3E}">
        <p14:creationId xmlns:p14="http://schemas.microsoft.com/office/powerpoint/2010/main" val="3402777801"/>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5ACCB4-A679-420A-88E0-409A6193EDF6}" type="datetime1">
              <a:rPr lang="en-GB" smtClean="0"/>
              <a:t>13/02/2024</a:t>
            </a:fld>
            <a:endParaRPr lang="en-GB"/>
          </a:p>
        </p:txBody>
      </p:sp>
      <p:sp>
        <p:nvSpPr>
          <p:cNvPr id="3" name="Slide Number Placeholder 2"/>
          <p:cNvSpPr>
            <a:spLocks noGrp="1"/>
          </p:cNvSpPr>
          <p:nvPr>
            <p:ph type="sldNum" sz="quarter" idx="12"/>
          </p:nvPr>
        </p:nvSpPr>
        <p:spPr>
          <a:xfrm>
            <a:off x="8441473" y="6041362"/>
            <a:ext cx="832529" cy="365125"/>
          </a:xfrm>
        </p:spPr>
        <p:txBody>
          <a:bodyPr/>
          <a:lstStyle/>
          <a:p>
            <a:r>
              <a:rPr lang="en-GB" sz="1200" dirty="0"/>
              <a:t>Page </a:t>
            </a:r>
            <a:fld id="{FD9F03B2-6B20-47C1-844C-B931E241A231}" type="slidenum">
              <a:rPr lang="en-GB" sz="1200" smtClean="0"/>
              <a:t>26</a:t>
            </a:fld>
            <a:endParaRPr lang="en-GB" sz="1200" dirty="0"/>
          </a:p>
        </p:txBody>
      </p:sp>
      <p:pic>
        <p:nvPicPr>
          <p:cNvPr id="5" name="Picture 4"/>
          <p:cNvPicPr>
            <a:picLocks noChangeAspect="1"/>
          </p:cNvPicPr>
          <p:nvPr/>
        </p:nvPicPr>
        <p:blipFill>
          <a:blip r:embed="rId3"/>
          <a:stretch>
            <a:fillRect/>
          </a:stretch>
        </p:blipFill>
        <p:spPr>
          <a:xfrm>
            <a:off x="756708" y="2223424"/>
            <a:ext cx="6448425" cy="4000500"/>
          </a:xfrm>
          <a:prstGeom prst="rect">
            <a:avLst/>
          </a:prstGeom>
        </p:spPr>
      </p:pic>
      <p:sp>
        <p:nvSpPr>
          <p:cNvPr id="8" name="TextBox 7"/>
          <p:cNvSpPr txBox="1"/>
          <p:nvPr/>
        </p:nvSpPr>
        <p:spPr>
          <a:xfrm>
            <a:off x="500397" y="605307"/>
            <a:ext cx="8991945" cy="1323439"/>
          </a:xfrm>
          <a:prstGeom prst="rect">
            <a:avLst/>
          </a:prstGeom>
          <a:noFill/>
        </p:spPr>
        <p:txBody>
          <a:bodyPr wrap="square" rtlCol="0">
            <a:spAutoFit/>
          </a:bodyPr>
          <a:lstStyle/>
          <a:p>
            <a:r>
              <a:rPr lang="en-GB" sz="1600" dirty="0"/>
              <a:t>If you have risk concerns for the child, select the relevant button and reasons for this concern </a:t>
            </a:r>
          </a:p>
          <a:p>
            <a:endParaRPr lang="en-GB" sz="1600" dirty="0"/>
          </a:p>
          <a:p>
            <a:r>
              <a:rPr lang="en-GB" sz="1600" dirty="0"/>
              <a:t>If you are concerned about Child Exploitation you should ensure an up to date Child Exploitation &amp; Missing Children Risk Assessment tool has been completed and where appropriate submitted to the Risk Management Meeting </a:t>
            </a:r>
          </a:p>
        </p:txBody>
      </p:sp>
    </p:spTree>
    <p:extLst>
      <p:ext uri="{BB962C8B-B14F-4D97-AF65-F5344CB8AC3E}">
        <p14:creationId xmlns:p14="http://schemas.microsoft.com/office/powerpoint/2010/main" val="2661957347"/>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F2F93C-9DDE-4469-8CEF-380CB7C5420F}" type="datetime1">
              <a:rPr lang="en-GB" smtClean="0"/>
              <a:t>13/02/2024</a:t>
            </a:fld>
            <a:endParaRPr lang="en-GB" dirty="0"/>
          </a:p>
        </p:txBody>
      </p:sp>
      <p:sp>
        <p:nvSpPr>
          <p:cNvPr id="3" name="Slide Number Placeholder 2"/>
          <p:cNvSpPr>
            <a:spLocks noGrp="1"/>
          </p:cNvSpPr>
          <p:nvPr>
            <p:ph type="sldNum" sz="quarter" idx="12"/>
          </p:nvPr>
        </p:nvSpPr>
        <p:spPr>
          <a:xfrm>
            <a:off x="8396869" y="6041362"/>
            <a:ext cx="877134" cy="365125"/>
          </a:xfrm>
        </p:spPr>
        <p:txBody>
          <a:bodyPr/>
          <a:lstStyle/>
          <a:p>
            <a:r>
              <a:rPr lang="en-GB" sz="1200" dirty="0"/>
              <a:t>Page </a:t>
            </a:r>
            <a:fld id="{FD9F03B2-6B20-47C1-844C-B931E241A231}" type="slidenum">
              <a:rPr lang="en-GB" sz="1200" smtClean="0"/>
              <a:t>27</a:t>
            </a:fld>
            <a:endParaRPr lang="en-GB" sz="1200" dirty="0"/>
          </a:p>
        </p:txBody>
      </p:sp>
      <p:sp>
        <p:nvSpPr>
          <p:cNvPr id="4" name="TextBox 3"/>
          <p:cNvSpPr txBox="1"/>
          <p:nvPr/>
        </p:nvSpPr>
        <p:spPr>
          <a:xfrm>
            <a:off x="178247" y="257424"/>
            <a:ext cx="5133981" cy="1569660"/>
          </a:xfrm>
          <a:prstGeom prst="rect">
            <a:avLst/>
          </a:prstGeom>
          <a:noFill/>
        </p:spPr>
        <p:txBody>
          <a:bodyPr wrap="square" rtlCol="0">
            <a:spAutoFit/>
          </a:bodyPr>
          <a:lstStyle/>
          <a:p>
            <a:r>
              <a:rPr lang="en-GB" sz="1600" dirty="0"/>
              <a:t>The form has a section for providing schools with a summary outcome of the RHI under Operation Encompass. SCC is now using ‘professional judgement’ in all cases instead of a systematic process.  Please complete this section if appropriate to provide school with a summary</a:t>
            </a:r>
          </a:p>
        </p:txBody>
      </p:sp>
      <p:pic>
        <p:nvPicPr>
          <p:cNvPr id="5" name="Picture 4"/>
          <p:cNvPicPr>
            <a:picLocks noChangeAspect="1"/>
          </p:cNvPicPr>
          <p:nvPr/>
        </p:nvPicPr>
        <p:blipFill>
          <a:blip r:embed="rId3"/>
          <a:stretch>
            <a:fillRect/>
          </a:stretch>
        </p:blipFill>
        <p:spPr>
          <a:xfrm>
            <a:off x="311712" y="2123693"/>
            <a:ext cx="10561336" cy="3495389"/>
          </a:xfrm>
          <a:prstGeom prst="rect">
            <a:avLst/>
          </a:prstGeom>
        </p:spPr>
      </p:pic>
      <p:sp>
        <p:nvSpPr>
          <p:cNvPr id="7" name="Rectangular Callout 6"/>
          <p:cNvSpPr/>
          <p:nvPr/>
        </p:nvSpPr>
        <p:spPr>
          <a:xfrm rot="10800000" flipV="1">
            <a:off x="6571010" y="3837761"/>
            <a:ext cx="3897753" cy="858186"/>
          </a:xfrm>
          <a:prstGeom prst="wedgeRectCallout">
            <a:avLst>
              <a:gd name="adj1" fmla="val -7663"/>
              <a:gd name="adj2" fmla="val -224582"/>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r>
              <a:rPr lang="en-GB" sz="1400" dirty="0">
                <a:solidFill>
                  <a:schemeClr val="tx1"/>
                </a:solidFill>
              </a:rPr>
              <a:t>When you are completely happy with the form select ‘Send for Authorisation’ the form cannot be edited after this point </a:t>
            </a:r>
          </a:p>
        </p:txBody>
      </p:sp>
      <p:sp>
        <p:nvSpPr>
          <p:cNvPr id="9" name="Rectangular Callout 8"/>
          <p:cNvSpPr/>
          <p:nvPr/>
        </p:nvSpPr>
        <p:spPr>
          <a:xfrm>
            <a:off x="3585029" y="5927061"/>
            <a:ext cx="4934858" cy="593725"/>
          </a:xfrm>
          <a:prstGeom prst="wedgeRectCallout">
            <a:avLst>
              <a:gd name="adj1" fmla="val -86252"/>
              <a:gd name="adj2" fmla="val -105361"/>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Select the appropriate Manager/Social Worker / Senior you wish to add Management Oversight on the RHI</a:t>
            </a:r>
          </a:p>
        </p:txBody>
      </p:sp>
      <p:sp>
        <p:nvSpPr>
          <p:cNvPr id="12" name="Rectangular Callout 11"/>
          <p:cNvSpPr/>
          <p:nvPr/>
        </p:nvSpPr>
        <p:spPr>
          <a:xfrm>
            <a:off x="5515429" y="104775"/>
            <a:ext cx="5357619" cy="1448253"/>
          </a:xfrm>
          <a:prstGeom prst="wedgeRectCallout">
            <a:avLst>
              <a:gd name="adj1" fmla="val 32960"/>
              <a:gd name="adj2" fmla="val 87271"/>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dirty="0">
                <a:solidFill>
                  <a:schemeClr val="tx1"/>
                </a:solidFill>
              </a:rPr>
              <a:t>If you part complete the form and wish another worker to complete the form, you can Re-Assign the form to another worker.</a:t>
            </a:r>
          </a:p>
          <a:p>
            <a:pPr marL="285750" indent="-285750">
              <a:buFont typeface="Arial" panose="020B0604020202020204" pitchFamily="34" charset="0"/>
              <a:buChar char="•"/>
            </a:pPr>
            <a:r>
              <a:rPr lang="en-GB" sz="1400" dirty="0">
                <a:solidFill>
                  <a:schemeClr val="tx1"/>
                </a:solidFill>
              </a:rPr>
              <a:t>If you feel you would like a senior worker/manager to view and possibly edit your RHI form BEFORE authorising – use the </a:t>
            </a:r>
            <a:r>
              <a:rPr lang="en-GB" sz="1400" dirty="0" err="1">
                <a:solidFill>
                  <a:schemeClr val="tx1"/>
                </a:solidFill>
              </a:rPr>
              <a:t>‘Re</a:t>
            </a:r>
            <a:r>
              <a:rPr lang="en-GB" sz="1400" dirty="0">
                <a:solidFill>
                  <a:schemeClr val="tx1"/>
                </a:solidFill>
              </a:rPr>
              <a:t>-Assign’ function for this also</a:t>
            </a:r>
          </a:p>
        </p:txBody>
      </p:sp>
    </p:spTree>
    <p:extLst>
      <p:ext uri="{BB962C8B-B14F-4D97-AF65-F5344CB8AC3E}">
        <p14:creationId xmlns:p14="http://schemas.microsoft.com/office/powerpoint/2010/main" val="1041610555"/>
      </p:ext>
    </p:extLst>
  </p:cSld>
  <p:clrMapOvr>
    <a:masterClrMapping/>
  </p:clrMapOvr>
  <p:transition spd="slow">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5ACCB4-A679-420A-88E0-409A6193EDF6}" type="datetime1">
              <a:rPr lang="en-GB" smtClean="0"/>
              <a:t>13/02/2024</a:t>
            </a:fld>
            <a:endParaRPr lang="en-GB"/>
          </a:p>
        </p:txBody>
      </p:sp>
      <p:sp>
        <p:nvSpPr>
          <p:cNvPr id="3" name="Slide Number Placeholder 2"/>
          <p:cNvSpPr>
            <a:spLocks noGrp="1"/>
          </p:cNvSpPr>
          <p:nvPr>
            <p:ph type="sldNum" sz="quarter" idx="12"/>
          </p:nvPr>
        </p:nvSpPr>
        <p:spPr>
          <a:xfrm>
            <a:off x="8441473" y="6041362"/>
            <a:ext cx="832529" cy="365125"/>
          </a:xfrm>
        </p:spPr>
        <p:txBody>
          <a:bodyPr/>
          <a:lstStyle/>
          <a:p>
            <a:r>
              <a:rPr lang="en-GB" sz="1200" dirty="0"/>
              <a:t>Page </a:t>
            </a:r>
            <a:fld id="{FD9F03B2-6B20-47C1-844C-B931E241A231}" type="slidenum">
              <a:rPr lang="en-GB" sz="1200" smtClean="0"/>
              <a:t>28</a:t>
            </a:fld>
            <a:endParaRPr lang="en-GB" sz="1200" dirty="0"/>
          </a:p>
        </p:txBody>
      </p:sp>
      <p:sp>
        <p:nvSpPr>
          <p:cNvPr id="8" name="TextBox 7"/>
          <p:cNvSpPr txBox="1"/>
          <p:nvPr/>
        </p:nvSpPr>
        <p:spPr>
          <a:xfrm>
            <a:off x="500398" y="217714"/>
            <a:ext cx="5029545" cy="1815882"/>
          </a:xfrm>
          <a:prstGeom prst="rect">
            <a:avLst/>
          </a:prstGeom>
          <a:noFill/>
        </p:spPr>
        <p:txBody>
          <a:bodyPr wrap="square" rtlCol="0">
            <a:spAutoFit/>
          </a:bodyPr>
          <a:lstStyle/>
          <a:p>
            <a:r>
              <a:rPr lang="en-GB" sz="1600" dirty="0"/>
              <a:t>Management Oversight is required to check the quality of the interview and that sound professional judgement has been applied. </a:t>
            </a:r>
          </a:p>
          <a:p>
            <a:r>
              <a:rPr lang="en-GB" sz="1600" dirty="0"/>
              <a:t>Until the RHI Development work is undertaken Managers cannot amend the form at this stage, a Social Care Helpdesk request is required to roll back changes. </a:t>
            </a:r>
          </a:p>
        </p:txBody>
      </p:sp>
      <p:pic>
        <p:nvPicPr>
          <p:cNvPr id="5" name="Picture 4"/>
          <p:cNvPicPr>
            <a:picLocks noChangeAspect="1"/>
          </p:cNvPicPr>
          <p:nvPr/>
        </p:nvPicPr>
        <p:blipFill>
          <a:blip r:embed="rId3"/>
          <a:stretch>
            <a:fillRect/>
          </a:stretch>
        </p:blipFill>
        <p:spPr>
          <a:xfrm>
            <a:off x="500398" y="2339132"/>
            <a:ext cx="10572750" cy="3291067"/>
          </a:xfrm>
          <a:prstGeom prst="rect">
            <a:avLst/>
          </a:prstGeom>
        </p:spPr>
      </p:pic>
      <p:sp>
        <p:nvSpPr>
          <p:cNvPr id="9" name="Rectangular Callout 8"/>
          <p:cNvSpPr/>
          <p:nvPr/>
        </p:nvSpPr>
        <p:spPr>
          <a:xfrm>
            <a:off x="5731468" y="217714"/>
            <a:ext cx="3746361" cy="1075692"/>
          </a:xfrm>
          <a:prstGeom prst="wedgeRectCallout">
            <a:avLst>
              <a:gd name="adj1" fmla="val 15199"/>
              <a:gd name="adj2" fmla="val 141601"/>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a:solidFill>
                  <a:schemeClr val="tx1"/>
                </a:solidFill>
              </a:rPr>
              <a:t>This button will not allow you to amend the RHI until the forms development work is undertaken. You can Re-Assign the sign off process</a:t>
            </a:r>
          </a:p>
        </p:txBody>
      </p:sp>
      <p:sp>
        <p:nvSpPr>
          <p:cNvPr id="10" name="Rectangular Callout 9"/>
          <p:cNvSpPr/>
          <p:nvPr/>
        </p:nvSpPr>
        <p:spPr>
          <a:xfrm>
            <a:off x="5910619" y="5630198"/>
            <a:ext cx="3363384" cy="593725"/>
          </a:xfrm>
          <a:prstGeom prst="wedgeRectCallout">
            <a:avLst>
              <a:gd name="adj1" fmla="val 20179"/>
              <a:gd name="adj2" fmla="val -562122"/>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Once you are happy with the RHI select the ‘Send for Completion’ button </a:t>
            </a:r>
          </a:p>
        </p:txBody>
      </p:sp>
      <p:sp>
        <p:nvSpPr>
          <p:cNvPr id="11" name="Rectangular Callout 10"/>
          <p:cNvSpPr/>
          <p:nvPr/>
        </p:nvSpPr>
        <p:spPr>
          <a:xfrm>
            <a:off x="1857829" y="5630199"/>
            <a:ext cx="3873639" cy="593725"/>
          </a:xfrm>
          <a:prstGeom prst="wedgeRectCallout">
            <a:avLst>
              <a:gd name="adj1" fmla="val 9788"/>
              <a:gd name="adj2" fmla="val -243482"/>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a:solidFill>
                  <a:schemeClr val="tx1"/>
                </a:solidFill>
              </a:rPr>
              <a:t>Manager or Senior please select your details and write in your team &amp; department</a:t>
            </a:r>
          </a:p>
        </p:txBody>
      </p:sp>
    </p:spTree>
    <p:extLst>
      <p:ext uri="{BB962C8B-B14F-4D97-AF65-F5344CB8AC3E}">
        <p14:creationId xmlns:p14="http://schemas.microsoft.com/office/powerpoint/2010/main" val="2810007641"/>
      </p:ext>
    </p:extLst>
  </p:cSld>
  <p:clrMapOvr>
    <a:masterClrMapping/>
  </p:clrMapOvr>
  <p:transition spd="slow">
    <p:wipe/>
  </p:transition>
</p:sld>
</file>

<file path=ppt/slides/slide29.xml><?xml version="1.0" encoding="utf-8"?>
<p:sld xmlns:a="http://schemas.openxmlformats.org/drawingml/2006/main" xmlns:r="http://schemas.openxmlformats.org/officeDocument/2006/relationships" xmlns:p="http://schemas.openxmlformats.org/presentationml/2006/main">
  <p:cSld>
    <p:bg>
      <p:bgPr>
        <a:pattFill prst="pct25">
          <a:fgClr>
            <a:schemeClr val="accent1"/>
          </a:fgClr>
          <a:bgClr>
            <a:schemeClr val="bg1"/>
          </a:bgClr>
        </a:patt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5ACCB4-A679-420A-88E0-409A6193EDF6}" type="datetime1">
              <a:rPr lang="en-GB" smtClean="0"/>
              <a:t>13/02/2024</a:t>
            </a:fld>
            <a:endParaRPr lang="en-GB"/>
          </a:p>
        </p:txBody>
      </p:sp>
      <p:sp>
        <p:nvSpPr>
          <p:cNvPr id="3" name="Slide Number Placeholder 2"/>
          <p:cNvSpPr>
            <a:spLocks noGrp="1"/>
          </p:cNvSpPr>
          <p:nvPr>
            <p:ph type="sldNum" sz="quarter" idx="12"/>
          </p:nvPr>
        </p:nvSpPr>
        <p:spPr>
          <a:xfrm>
            <a:off x="8441473" y="6041362"/>
            <a:ext cx="832529" cy="365125"/>
          </a:xfrm>
        </p:spPr>
        <p:txBody>
          <a:bodyPr/>
          <a:lstStyle/>
          <a:p>
            <a:r>
              <a:rPr lang="en-GB" sz="1200" dirty="0"/>
              <a:t>Page </a:t>
            </a:r>
            <a:fld id="{FD9F03B2-6B20-47C1-844C-B931E241A231}" type="slidenum">
              <a:rPr lang="en-GB" sz="1200" smtClean="0"/>
              <a:t>29</a:t>
            </a:fld>
            <a:endParaRPr lang="en-GB" sz="1200" dirty="0"/>
          </a:p>
        </p:txBody>
      </p:sp>
      <p:sp>
        <p:nvSpPr>
          <p:cNvPr id="8" name="TextBox 7"/>
          <p:cNvSpPr txBox="1"/>
          <p:nvPr/>
        </p:nvSpPr>
        <p:spPr>
          <a:xfrm>
            <a:off x="500397" y="372456"/>
            <a:ext cx="7798651" cy="400110"/>
          </a:xfrm>
          <a:prstGeom prst="rect">
            <a:avLst/>
          </a:prstGeom>
          <a:noFill/>
        </p:spPr>
        <p:txBody>
          <a:bodyPr wrap="square" rtlCol="0">
            <a:spAutoFit/>
          </a:bodyPr>
          <a:lstStyle/>
          <a:p>
            <a:r>
              <a:rPr lang="en-GB" sz="2000" b="1" dirty="0">
                <a:solidFill>
                  <a:srgbClr val="00B050"/>
                </a:solidFill>
                <a:latin typeface="Arial" panose="020B0604020202020204" pitchFamily="34" charset="0"/>
                <a:cs typeface="Arial" panose="020B0604020202020204" pitchFamily="34" charset="0"/>
              </a:rPr>
              <a:t>Admin Task – Finalise &amp; complete RHI Form</a:t>
            </a:r>
          </a:p>
        </p:txBody>
      </p:sp>
      <p:pic>
        <p:nvPicPr>
          <p:cNvPr id="4" name="Picture 3"/>
          <p:cNvPicPr>
            <a:picLocks noChangeAspect="1"/>
          </p:cNvPicPr>
          <p:nvPr/>
        </p:nvPicPr>
        <p:blipFill>
          <a:blip r:embed="rId3"/>
          <a:stretch>
            <a:fillRect/>
          </a:stretch>
        </p:blipFill>
        <p:spPr>
          <a:xfrm>
            <a:off x="500398" y="2482187"/>
            <a:ext cx="8943975" cy="3924300"/>
          </a:xfrm>
          <a:prstGeom prst="rect">
            <a:avLst/>
          </a:prstGeom>
        </p:spPr>
      </p:pic>
      <p:sp>
        <p:nvSpPr>
          <p:cNvPr id="6" name="TextBox 5"/>
          <p:cNvSpPr txBox="1"/>
          <p:nvPr/>
        </p:nvSpPr>
        <p:spPr>
          <a:xfrm>
            <a:off x="500398" y="883308"/>
            <a:ext cx="9108059" cy="1569660"/>
          </a:xfrm>
          <a:prstGeom prst="rect">
            <a:avLst/>
          </a:prstGeom>
          <a:noFill/>
        </p:spPr>
        <p:txBody>
          <a:bodyPr wrap="square" rtlCol="0">
            <a:spAutoFit/>
          </a:bodyPr>
          <a:lstStyle/>
          <a:p>
            <a:r>
              <a:rPr lang="en-GB" sz="1600" dirty="0">
                <a:solidFill>
                  <a:srgbClr val="002060"/>
                </a:solidFill>
              </a:rPr>
              <a:t>This screen was for the RET Admin/Missing Co-ordinator - before closing the Missing Episode on LCS but will now sit as a function within teams. </a:t>
            </a:r>
          </a:p>
          <a:p>
            <a:endParaRPr lang="en-GB" sz="1600" dirty="0">
              <a:solidFill>
                <a:srgbClr val="002060"/>
              </a:solidFill>
            </a:endParaRPr>
          </a:p>
          <a:p>
            <a:r>
              <a:rPr lang="en-GB" sz="1600" dirty="0">
                <a:solidFill>
                  <a:srgbClr val="002060"/>
                </a:solidFill>
              </a:rPr>
              <a:t>A name and date needs to be added so the form closes down and the Tableau reports are updated.</a:t>
            </a:r>
          </a:p>
          <a:p>
            <a:endParaRPr lang="en-GB" sz="1600" dirty="0">
              <a:solidFill>
                <a:srgbClr val="002060"/>
              </a:solidFill>
            </a:endParaRPr>
          </a:p>
        </p:txBody>
      </p:sp>
    </p:spTree>
    <p:extLst>
      <p:ext uri="{BB962C8B-B14F-4D97-AF65-F5344CB8AC3E}">
        <p14:creationId xmlns:p14="http://schemas.microsoft.com/office/powerpoint/2010/main" val="1432500179"/>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Return Home Interviews (RHI’s) </a:t>
            </a:r>
            <a:endParaRPr lang="en-GB" dirty="0">
              <a:solidFill>
                <a:srgbClr val="FF0000"/>
              </a:solidFill>
            </a:endParaRPr>
          </a:p>
        </p:txBody>
      </p:sp>
      <p:sp>
        <p:nvSpPr>
          <p:cNvPr id="3" name="Subtitle 2"/>
          <p:cNvSpPr>
            <a:spLocks noGrp="1"/>
          </p:cNvSpPr>
          <p:nvPr>
            <p:ph type="subTitle" idx="1"/>
          </p:nvPr>
        </p:nvSpPr>
        <p:spPr/>
        <p:txBody>
          <a:bodyPr/>
          <a:lstStyle/>
          <a:p>
            <a:r>
              <a:rPr lang="en-GB" dirty="0"/>
              <a:t>WHEN THEY ARE NEEDED, WHO DOES THEM AND HOW WE RECORD THEM</a:t>
            </a:r>
          </a:p>
        </p:txBody>
      </p:sp>
    </p:spTree>
    <p:extLst>
      <p:ext uri="{BB962C8B-B14F-4D97-AF65-F5344CB8AC3E}">
        <p14:creationId xmlns:p14="http://schemas.microsoft.com/office/powerpoint/2010/main" val="29685831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pattFill prst="pct25">
          <a:fgClr>
            <a:schemeClr val="accent1"/>
          </a:fgClr>
          <a:bgClr>
            <a:schemeClr val="bg1"/>
          </a:bgClr>
        </a:patt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274205" y="5315952"/>
            <a:ext cx="999797" cy="365125"/>
          </a:xfrm>
        </p:spPr>
        <p:txBody>
          <a:bodyPr/>
          <a:lstStyle/>
          <a:p>
            <a:r>
              <a:rPr lang="en-GB" sz="1200" dirty="0"/>
              <a:t>Page </a:t>
            </a:r>
            <a:fld id="{FD9F03B2-6B20-47C1-844C-B931E241A231}" type="slidenum">
              <a:rPr lang="en-GB" sz="1200" smtClean="0"/>
              <a:t>30</a:t>
            </a:fld>
            <a:endParaRPr lang="en-GB" sz="1200" dirty="0"/>
          </a:p>
        </p:txBody>
      </p:sp>
      <p:sp>
        <p:nvSpPr>
          <p:cNvPr id="5" name="Date Placeholder 4"/>
          <p:cNvSpPr>
            <a:spLocks noGrp="1"/>
          </p:cNvSpPr>
          <p:nvPr>
            <p:ph type="dt" sz="half" idx="10"/>
          </p:nvPr>
        </p:nvSpPr>
        <p:spPr>
          <a:xfrm>
            <a:off x="7205133" y="5315952"/>
            <a:ext cx="911939" cy="365125"/>
          </a:xfrm>
        </p:spPr>
        <p:txBody>
          <a:bodyPr/>
          <a:lstStyle/>
          <a:p>
            <a:fld id="{24BB110E-FE18-49CB-B8AE-2011E578D828}" type="datetime1">
              <a:rPr lang="en-GB" smtClean="0"/>
              <a:t>13/02/2024</a:t>
            </a:fld>
            <a:endParaRPr lang="en-GB"/>
          </a:p>
        </p:txBody>
      </p:sp>
      <p:sp>
        <p:nvSpPr>
          <p:cNvPr id="14" name="TextBox 13"/>
          <p:cNvSpPr txBox="1"/>
          <p:nvPr/>
        </p:nvSpPr>
        <p:spPr>
          <a:xfrm>
            <a:off x="721217" y="1290395"/>
            <a:ext cx="8337058" cy="430887"/>
          </a:xfrm>
          <a:prstGeom prst="rect">
            <a:avLst/>
          </a:prstGeom>
          <a:noFill/>
        </p:spPr>
        <p:txBody>
          <a:bodyPr wrap="square" rtlCol="0">
            <a:spAutoFit/>
          </a:bodyPr>
          <a:lstStyle/>
          <a:p>
            <a:pPr marL="285750" indent="-285750">
              <a:buFont typeface="Wingdings" panose="05000000000000000000" pitchFamily="2" charset="2"/>
              <a:buChar char="Ø"/>
            </a:pPr>
            <a:r>
              <a:rPr lang="en-GB" sz="1100" dirty="0"/>
              <a:t>To finalise a ‘Missing Episode’ once a RHI Form has been completed from your tray the Missing Episode you wish to close.</a:t>
            </a:r>
          </a:p>
          <a:p>
            <a:pPr marL="285750" indent="-285750">
              <a:buFont typeface="Wingdings" panose="05000000000000000000" pitchFamily="2" charset="2"/>
              <a:buChar char="Ø"/>
            </a:pPr>
            <a:endParaRPr lang="en-GB" sz="1100" dirty="0"/>
          </a:p>
        </p:txBody>
      </p:sp>
      <p:pic>
        <p:nvPicPr>
          <p:cNvPr id="8" name="Picture 7"/>
          <p:cNvPicPr>
            <a:picLocks noChangeAspect="1"/>
          </p:cNvPicPr>
          <p:nvPr/>
        </p:nvPicPr>
        <p:blipFill>
          <a:blip r:embed="rId3"/>
          <a:stretch>
            <a:fillRect/>
          </a:stretch>
        </p:blipFill>
        <p:spPr>
          <a:xfrm>
            <a:off x="721217" y="1721282"/>
            <a:ext cx="8813308" cy="247650"/>
          </a:xfrm>
          <a:prstGeom prst="rect">
            <a:avLst/>
          </a:prstGeom>
        </p:spPr>
      </p:pic>
      <p:pic>
        <p:nvPicPr>
          <p:cNvPr id="15" name="Picture 14"/>
          <p:cNvPicPr>
            <a:picLocks noChangeAspect="1"/>
          </p:cNvPicPr>
          <p:nvPr/>
        </p:nvPicPr>
        <p:blipFill>
          <a:blip r:embed="rId4"/>
          <a:stretch>
            <a:fillRect/>
          </a:stretch>
        </p:blipFill>
        <p:spPr>
          <a:xfrm>
            <a:off x="721217" y="2111996"/>
            <a:ext cx="2262187" cy="3569081"/>
          </a:xfrm>
          <a:prstGeom prst="rect">
            <a:avLst/>
          </a:prstGeom>
        </p:spPr>
      </p:pic>
      <p:sp>
        <p:nvSpPr>
          <p:cNvPr id="16" name="Right Arrow 15"/>
          <p:cNvSpPr/>
          <p:nvPr/>
        </p:nvSpPr>
        <p:spPr>
          <a:xfrm rot="10800000">
            <a:off x="2983404" y="2104706"/>
            <a:ext cx="132740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259128" y="2342535"/>
            <a:ext cx="2542143" cy="1508105"/>
          </a:xfrm>
          <a:prstGeom prst="rect">
            <a:avLst/>
          </a:prstGeom>
          <a:noFill/>
        </p:spPr>
        <p:txBody>
          <a:bodyPr wrap="square" rtlCol="0">
            <a:spAutoFit/>
          </a:bodyPr>
          <a:lstStyle/>
          <a:p>
            <a:endParaRPr lang="en-GB" sz="1100" b="1" dirty="0"/>
          </a:p>
          <a:p>
            <a:r>
              <a:rPr lang="en-GB" sz="1000" b="1" dirty="0"/>
              <a:t>To finalise a Missing Episode once RHI is completed</a:t>
            </a:r>
          </a:p>
          <a:p>
            <a:pPr marL="285750" indent="-285750">
              <a:buFont typeface="Arial" panose="020B0604020202020204" pitchFamily="34" charset="0"/>
              <a:buChar char="•"/>
            </a:pPr>
            <a:r>
              <a:rPr lang="en-GB" sz="1000" dirty="0"/>
              <a:t>Pickup Missing Episode task from your tray</a:t>
            </a:r>
          </a:p>
          <a:p>
            <a:pPr marL="285750" indent="-285750">
              <a:buFont typeface="Arial" panose="020B0604020202020204" pitchFamily="34" charset="0"/>
              <a:buChar char="•"/>
            </a:pPr>
            <a:r>
              <a:rPr lang="en-GB" sz="1000" dirty="0"/>
              <a:t>Scroll to the bottom of </a:t>
            </a:r>
            <a:r>
              <a:rPr lang="en-GB" sz="1000" b="1" dirty="0">
                <a:solidFill>
                  <a:srgbClr val="CCCC00"/>
                </a:solidFill>
              </a:rPr>
              <a:t>Status History</a:t>
            </a:r>
            <a:endParaRPr lang="en-GB" sz="1000" dirty="0"/>
          </a:p>
          <a:p>
            <a:pPr marL="285750" indent="-285750">
              <a:buFont typeface="Arial" panose="020B0604020202020204" pitchFamily="34" charset="0"/>
              <a:buChar char="•"/>
            </a:pPr>
            <a:r>
              <a:rPr lang="en-GB" sz="1000" dirty="0"/>
              <a:t>Select ‘Finalise Missing Episode’</a:t>
            </a:r>
          </a:p>
          <a:p>
            <a:pPr marL="285750" indent="-285750">
              <a:buFont typeface="Arial" panose="020B0604020202020204" pitchFamily="34" charset="0"/>
              <a:buChar char="•"/>
            </a:pPr>
            <a:endParaRPr lang="en-GB" sz="1100" dirty="0"/>
          </a:p>
        </p:txBody>
      </p:sp>
      <p:sp>
        <p:nvSpPr>
          <p:cNvPr id="20" name="AutoShape 6" descr="data:image/png;base64,iVBORw0KGgoAAAANSUhEUgAAAhYAAAIzCAYAAABcJlBWAAAAAXNSR0IArs4c6QAAAARnQU1BAACxjwv8YQUAAAAJcEhZcwAADsMAAA7DAcdvqGQAAKMMSURBVHhe7b0LfFXVnff9i5faqRcCrQVHgZhEUWMF6kSxibUJFWpbqYy1qJ0xqS/R+pS3Ju/TKXWEqTMwY+l0HuKM89j2oA0+9YJoGVGroOZ4SdR6ply0kQpJCOAFtUVQqk9vnnf912XvfU7OLcnO5Zzz+/JZnL3X3nuttfc52eu3/uu/1iqJKzBMfHphmd0ihBBCSL7z1Ko+u5WeYRUWhBBCCCkuDrGfhBBCCCFDhsKCEEIIIaFBYUEIIYSQ0KCwIIQQQkhoUFgQQgghJDTG1KiQlpYWu1W4rFy50m4lUqj3nu5+CSGEFCZjTlgsWbLE7hUey5cvzygsCu3eM90vIYSQwmTMdYWIzinUkI1U1+RzIIQQUnyMOWHxwQcfFGzIRqpr8jkQQggpPmixGMGQjVTX5HMghBBSfFBYjGDIRqpr8jkQQggpPoq7K+TpFfjUiqdTHxuGkI1U14yl0HP3wgE9r7FGtKUEJSUlqF3VY2MIyUzPqlr9mylpidoYQkg2xpywyJnOf0XtVfdgp90Vdt5zFa66JxgzVDrxr7X/qv4fm8j91tbWeiHcex8NerCq1lT+wSBCwImCsN7vrsIIQ2R4lU9JLfzkAveiC+32g+fkSM8q1Eo6tatUKuHglzkQxlrlGW3pX8asz28Iz5kQEgp5bLGIS99BYpw2wQf2swZJI1W8H1SKKeMHE7KR6pp0oWdNE/720dlY/dRTeEqH1Zj96Fo8neLc0IJ0bwzg+Q6eGkS6/S6VjoUVqFtptlfW2VOGSMXCDi/t8OhE082mcu5Z1YCmBEVagYUdcg8dGHCWFQvRIc+iY6FKJVxqIt36OXRHaoDW+rFpzWlu12U0IdvzG8JzJoSEQv76WJizk+J1Aoj33oOrP301rr760/j0pyVcjXt67TmdP7BxKly33qQS78U93rkqXH0PetW5nT+4DuvVv+sS4vzzrr6n1+abW8hGqmtSh07c9x/AosVfRpkXV4Yv//B/4lPq2A/cfUj4Qac+3nvP1Wr7B/4xGy8heE/uPvX5/c4dWDnDJKEbI1VL1rXmXeveC6lbrskmbpe+C66CTY7P1KivqZHKeanKL4qblarQ+x6+BcOkEUVLIF2vnMn3Jvfl3VOLuiq1VccrV7/7VyEHS0dFRbX+7OzarT9T37crcy1aWuT5mTLn9uzc95Cl/DmSnKcEk2+Ozzk5PviMAt9BZaI6TDimw0ALTkgRkMfOm94FXpzDbc1e/ASeeOIJtC0Cbv6ZVI6d+LfrdmBRm4l/4l/mqbPkWlUp32LjVPiXk27GirU7cc7/9y+Yp/79i8Tf8mVg7dfx7Cx3XhtmP74Ca3f6+WcL2Uh1Tcqw81XsOHU2/qosxbH4Ofj/7H1IGRftuA7/1mnzVjpqlhd/uyl757/huh2L0OauUfdZpuJWYLFNQz0PBNLoJ+bSh8GjWv6V/ss77bu7JoJulU97s9rubII2FrjWvQ7taJa0GrJUrKqyqG/1W+8SxJIh4kPim9slrhumUS+Vexoal6lzpOz1aFU5L1tmKutURFvknKBlRlrYqrIzBdH3peMzWCl0ubojKhXRM3KPqlJtaFJ3bNPVDyY3outVvormeXU53HcnWltthZvTs7PfQ2Xis+tf/jS01vsVeZJIMvlK+vITaLCiwSf1cxbxYb6jdomT56R+P5X6h2a/A3tMW3IcItrMTem0nJWH2oKQRPJYWKiKK0WcF1CJ46aa7aln1uOU7a9iZ+ezWH/h3+BiGy9B/We2VWX6mc98Roe/VxWwO67/6e2diD22Dev/3pzzmc804uZt27DrVXc8e8hGqmsGE3YqAeSX0U8XF56Nc/T2VBxXacre+ex6XPg3F2OqPUeCxG27udGmYZ7H9ld3mjQC52ULqQi2NNO/kBO7Qgba/eHnIZVH7nQ2VerrXMs32mYqz9Z6SavSdm3E0JO2BpyChctMZV4TWYTsxXYCKsmqIpVciko0Kz1R6CLXNKIux24Ad89OHKysy+W+3ffjdzekfnY1qJoiR+swTz+WVqwfTCUc7ApJKbRc+p2wBpckkp6z95yq1DemqJunhQla1yMaXW9+M83z+n1/PdE2lZLCCh1nzYil/0EQUpTkr7A4bgpOST7fpKC29UagErS75sPGufPV/jP/C3XXA//c3o52FW77hk7Zu0425HyoHL9xmznHhZZzbFo5hGykuiZlmPqXOOnXj+O/U1hLdt57Db72+GzcZsv3zxfqlPvdu93zPoNpCBf+c+J9/u+Lp/ZLI1tIhfOVkBCWv0QQERV+C9q0ZLNStzKhda8rSU/1JIqcrH33kpY6L5vvhjwHP0tT8bVE67AyWGYtMDJYSEIg2dLgk+N9Z3x2o0/q52x3B0nwmfV/boSQ/HXenDIJlapyjfW6uF7EHv81KidN0ftSWbpze2OP49eVkzBl4gk45YFn0eniX9mhTpNtVQl+8SycreNNOmpDn6NeHfrzgw+mYKaqCP/zZ512X12/9n9hrZd/9pCNVNekDmfjS9eosnx/LXq9uF6s/R//CzGVzSl1MzFFx3Xi2QfkFmVbZRB0vFS3LPFnn/VFPPB/gumkiOv8X/hfnbKdlEaWMJpUVwzwZW8FgV9JVqCuUczgqjKyDplh40RWoF5WiLiQ+BxFURB1z7rzpbMLKRvuOTGI+87w7IwFIQrT09KMecMgJrOl3+85V9TBFM8+p6CVYkqVklSKmHQsJVJR16iPdTbdPKxij5B8J4+7Qmbh2kgdogs/i89+VsJCROsiuHaWHJOUHsRSHf9ZLFQtwci1s1RL/6/xP6/p9uJ/YN8O8VlfwjXdS206P8CeSmexmIWzv2jTWXQf4n/9H1gGd55K95ZuKbAtT/aQjVTXpAtTVVkidVEstGUx9/8l/PVffxWVtyy0cb9QgkmnrP4Z3PV2T937tVhWeYufjrrPnSouIe2lD5pzzUUJ5cgURoO6RbbPXpvxc+sKSRh6acwd6F5Zp0eOuH5073goFoREB0avG2JK0PHS+QaszKFLxaFEia49W1EvaUjCQnVFWj+NVAzkvjM9OymK/z0M9F4CJJQjsdvIdMGkSz/Nc66TkSMi3ALPyZZbfHRWy73b7qgE503x39E+IfY6G+hjQUgiY25102984xt2bwjs+hn+36Y9+OrGazHLRo0F/vM//zPj6qah3PsYItP9kuFHKn2pGKUyLTRzfbDLi10RhIwt8tp5M30IM63wQjZSXZPPgYw8QQuCbm03t7PiJYSMKPnrY5EpTP4SWh9ehLNSHRvFkI1U1+RzICOPdEEkCLzh8JAdAzi/CYomQsYeY05YEEIIISR/KUyLxRgN2Uh1TT4HQgghxUeB+liMzZCNVNfkcyCEEFJ8jLlRIYVOplEhhQhHhRBCSHExpoQFIYQQQvIbOm8SQgghJDQoLAghhBASGhQWhBBCCAmNYfWxePLJJ+0WIYQQQvKd8847z26lZ1iFxfbt2+0WGVO82oF7OoGar9TieBtFCCGEZOPkk0+2W+kZVmGxc+dOuzW6vPL03XiwC6j64qU49wQbOVZ44ef44TNJi1xP+RS+/vkz7E4SrzyNux98F6d9/fNIc0Z2JI0OoPbSc5Hr43jh5z9EsJhTPvV1fH7CwNNRmeNpc9EY+S52Y80l/xP4t7VYMMXGrLkEn7nul2ZHOPNGPLF2AezhBJLPvfKOXiw5x+70o39eCexeg0s+cx1camfe+ATW2hOD+QTjNc8uR/njs9EbyPjZ5eX46m1258o7Eo4lkqpMz2J5+VdhLr8Sd/QuQdpb0uc+jtlJ5wTLm/mZEELyiRNPPNFupWdYhcWrr75qt0aTPXjyzqfx7jHAO0efi8vPm2zjxwhbH8T/3jMZ/+OL023ECLDnSahHgnMvPw+5PI09T96JB96t6l/GAaZjMN+Hugij/lU8cwNO+MoqtVGNf+1ch8ummuhdd83XS2qvcxFpkPNq7vkKOtddBnPmM7jhhK8A97yCGz6lI5LYhbvmy1rifl4JqPLof/paSetfMU3KhbtgLpN8gmnIdg3+LqZOX3gPXnGZyn1tnGP3zTkv/12KMqW5/2duOAEb59jzE9JKRN+/yVzd8g1wZ+j4l/8u5TWEkPzm+OOz27mHVVj85je/sVujyJ4o/s8TwGc+Azwhn39bpyvBzev/Hb86MB5vv/22Oa/sXHxz3sy08Xui/wfr3h2Hsr4+9I3/BOb/bSk2//vT6DNnqdO+iXkfU3mtexHjZHumZK2ueeUEda7JMyWb1+PflbCQPBKQ+F8dwHhVDlOSMpz7zXmYKfez7l2cLttyztOuBOPxifl/izqYMphrbJxkrq9z8Qp9D1KuPYj+n3V40btdU/Yg8kz2TE6OT7xOntP8o3+FdV6Ey9uc9+64MvSpZ5eIvSe7FwZ9P/0CqlueV1tnYWXsIfxNWQeWHPsIPvfWctSaU5Low0+/8A3gP+VcG6PS+Ab+Ew+5iJRIujfiFJ2HjRI6luDYRz6Ht5bXBsoiXI2VKzejJbC/Lm2ZBL9ctR2J5elXvkCeqfY7lhyLRz73FtzhRJLvP/l5Bfb7foovVN+FyxLuOcP5ep8QUkh87GMfs1vpGVZh8c4779it0WN3+2pV1dahoR5oXx0F6hpQPwXY9F+teAqfRvNFn1RnbcJ/tb6IY/66AaWbUsdXdq/Gz14Yh083XwR9RF2/e0oz9Gn6vN2YIsc2/RdanwI+/dfH4MWfvYNP2PPTos9PrHDLPq3ShU0nkN+Lx/w1Giq7sVqnOwW7XZ5y0aZ2tH+sEoj696huHuaWK9G9+md45xO2vF58PX7zX6ux/5P2/OB9yK5Dzv/ZC0qUjMcZ6lmYc228Tcezojvkvl48Bn9t835hnHumuxO+h3DZidVzf4zyDTfi3J2rMXfGN/Gcip3171uwoSGd+U6u+Trwww1wp+xcPRczvilXCrPw71v8Yx6Svr6sAQmHdL6/xpItp2C5fB5QZbGHUuWVlkD66iJ8HT/07kHKF9zH09dh3M8/jwM3BnIK3sP/eDDhWCLJZXoa1437OT7vlTuwr+/tTlye8DySzg88d0Oa50cIyUuOOeYYu5WeYR1u+qEPfWiUw+voe+1QnHhqpdquxKknHorX+l7Xxw4/7FB8bMJx9rxZqKh8B+8dyBx/aGUFZun4F/HankpUzHL5yHl78NqLanvWV7DgkwfReX8XPjr7K/b8DOHww1S6s/Htb3/bC1+RdCX+YxNwnD1vVkUl3nnvgIk/9DAc/qHjMOFje9D5Hz/FU6+rc2Z9Dp87vA+vHXoiTq20aVeeihMPfQ19L0r8J3G2K6+XhtzHO+i6/z/wH/8hoRN7Dj2Ig5Kezdek8zk06bLNwWFPmXMflHv10nHnvogHdToqdO6xxw7HYYceisqKWfYcs3/Y4e6aMMM0NEX/DbNle1oTou+/j/dViDZNS3GuC6o8JSUJ5ZnWFNXX6fDIX+Gb19yBVz70LK4fNw7jdLgez6p7LykJ3rsNEq/+rHY/cxdK/vc3TFm8kJjXK3d8zqY3Dp+745XAeSqvGXfhilubME3tH35YCUoOO9w7nrz/ocPUn/Ehh/n7r9yBa+66Al26/IuA//3PuOMVe6xfSL7/w1TpD8Fh3vHAvn6mUTRNc8eSjkuQ+z/nf5u8E55f8BoGBoZ8DbkwrMLi8MMPH93w6k68euAAXvzZSr1mxc9ePIADEqeOHXboITj0MFUx2HPNfoZ4JSwOkYpSx6sK9RCpHG0+gfP0tpx7iL+fMSSk2z/ey8Odp8pm8q7EBVd/B9/5zlwc9oS5v/t3moreL5falkpcrklIy+1LWpX47HckHReuxgWV7vrkYPP8bCV2vbI1kI4c24r7Vz6FQz9r07n0THzM5hF8Nn6Z3H64Yffts/EXf/EXKszG7bslrhPfmX07dqc41wR1D6piTftdffYiXPvsy3j98M+i9U9/wp90aMVnp52Ms579KTp0HoHw+st49tqLMPtQVfmr+084lpTXtKuetun9CU9fNc2eo8r7F/+ET7z8NK6aZs47LCmt5H35bahEvf3OH/8PnLXsKkyT/c+24k+PnYX/8eNO//yEkHz/al/9C/6GEveTQ9JxVZaSksC+9/zsPgMDQ16HXBhWYXGoqkBGM+zp2YNDzrwM1113nQ2X4cxD9qBnj6n4D1EVtDl3E3b3fQzjJ6aPP1THqwpSx5+N8so+vPC4tMrV/p7H8YI7T2237zkRl112Jt554mfYpM/fg8dv+wFuc+cHQ0K66eM37e7Dx8ZPVNsm/hBVtp/9bJPar8Dnrr4On61UcR89BSceshWbNtk0Nm3C1v0T8NGzP4oJ+8196/h972K/TjvpPiSfn7kypw97DryTUBYTL9uVKD/bnqOevckj+ZnafbsdbngKt1x9FtrjccS7v4bbpykRc9hn8d9fm42TU55vwiGqYvXL04effOsn6LP7fT/5Lm5q/pISCv75JszG/xspwdVX+udK/t/67E1o/pLKb/bXUHL1LXgq4ZrkvJJC309w3mHfxendnbjqZD9ep3X7UzafPjx1ewm+Nvtk/7pDSoAS/7dSdnoNbvquX66nHrwJNaeX+ecnhcQyzcaXmm/Cg0/Z/ace9O9fl+88/KTPnSvhECiZ419/8mx8reRq3JLqegYGhrwPuTCsPhajSx82Rh4Fzm/CnIBzXd/GCB7F+ZhxYA3ae22korx+MS6pBmJrV6SMl+vWHJiBxbKjiWHtina4U/V5x25EZM0uTF1g8tTX7JqKBU0nY3tkDXZNXYCmYGGE2FqsCGYolNdjcVlfYrzEmYKoPA5gxuJqvK3S3LzPHp8wU+UzB2X6+GaY6AmYacuSkM+ECerIVPVo1Pn6OQXSQTnqF18Cd5dC8jPxyhK8VsUtGLcFa2xCE8rLgf3jVB7m3g/MMM9R0M/FXNQvrxEl2oKS+la7o2huR3xlnYougR/drITKStTZvWR6VtWisqnT7kkScagkNInHTDpTvLj+6SanJdREutGxsCLhmItTV2BVbSX8S2oQ6e6AHEq4B3tf/Uhz/+oAWkrqYY4EytmzCrWVbWi0eSSX1yuXPq8J5kjm50cIKTwKWFhkRirLLeP6V/Tp4kccEQJbxhmxYKMIIYSQsQ7XCiGEEEJIaBStxYIQQggh4UOLBSGEEEJCg8KCEEIIIaFR2F0hCSMkhMAoibTIaI8+lI3maAVCCCEkTyl8i4UMw1y8GIslLJiKXWtWYK2sm0QIIYSQ0Cl8i4WeyiIwZDMQ91bC/AxmTgUE4+zcEMHzJswcA0NRCSGEkDFK8QmLNF0d/gRYoi384xIfG99kJ3dKPekWIYQQQgzF7bwpwmPFCqxQwc0YmUgftu/ah952c86KFTLL5D4ceMseJoQQQkgCxScs+t7G/gnjcKx27JTpt63/RX25PSEZcfi059jgzepNCCGEkASKS1hoMbEZpTNs18iEqTjZdmnE+oKLYTjKcPJUYHPM9/bs27gWG/vsDiGEEEISKOrhpsHFtcrLy9GrhIQsruXFp3DeTE6DEEIIIT6c0psQQgghocGZNwkhhBASGhQWhBBCCAkNCgtCCCGEhAaFBSGEEEJCg8KCEEIIIaFBYUEIIYSQ0KCwIIQQQkhoUFgMClnILDIsM3DK5FwRTu1JCpSeVbUoaYnaPUJIIVLYwkJm3oxsxIhX07G1etGytf5M4OkJuYy+MBHxs1b9X1zoiqukxAu1q3rskVGgZxVqA2UpqV2FMEsj9zqY+4u2BMqkwvDX81G0lNRiNL8KQsjIQYvFMCDrjugpwvtGvlqvvmQxmop1vvFoCyrbGtEdj0MmlJXQsbDCHhxhRFRUtqGx2y9Ld2Mbbh7lxrqIinq0e2WKx9uBpeEKnv7UYWW8A6P1VRBCRpbiFBZiJbDLpa8IdmkkxBuLg1gA3P6KnCwAMfT1lqPskjKU9/Z55/dtjCR0cUi6a2N92PjoZuzbtxlrJH1n4jgQ88rhX6POjfhlcfGS7oq1a7FW4iMbsdFaLGJr29Gr/rXreJV3QtfN8HXljCY9PTHUNNahX/0llXzQWqAEiDHHm5Z0S4uxcrSsEgtDi9qXlrxtYcu5rnWv0+jBqtpgKz953xC9uQmIrE6oTCsWdmBlndpIsGS4lrykE2zVS9la1P9ShBLUtrR412grhUqjoakTnU2VJk5dG+xiSNnloK5Z2tqMdl0Ih6r0OxbqZ5ZgybDXJltF5Bx9SJ5LrXpW6t71+YHnm2g1knugxYKQYqIIhYVU5oHl0hdMxa5HpSvCVPKl9YnLo4sFwO0vmLkf7dn6N5RY6C0vQ7X6V1bei8xGizLMOX8mJshiZ5KHXY993/5xOF/nWY/SzTEtTvo2PopdUxfYsizA1F2P+sKgV6Uk8U1zMN5GVV9Sj3L1r17HN0Flg13b7QW6jDMKbiG1ioXLUG0r2uQ6NT2diFWt1q13U9+2AvOkJa9a2FACYP08r3UvFoeGVcDCZc1oXW8z6ImiDREsCtbVIj9iNWisS9VEVwKiIWDJ6G5Em0o0W53bGavCamthqG66GdGKhVgdqUFNpFun09GxDM2t67UQkTyibUrXJBYK2N2FzuZ5SkqkQAmFoCWjXe1lfYadMVSttudXNxlrjBY81Wi36cTjK1PnRwgpWIpPWPRth5IV3nLpKDtZ7e3C9pjEz0S1qdt9AlaMNZv9dVLTobtBykwi1WWD6w6ZMPVks6w7jsW4Cfvxdl8ftu8CpvqF1su5e0JBC5nMlJn137VICZaxsBCTu6nQ5q03LebsPgjJAqAZ82xN2KNq587Weq/1XSkWgq7dKpt5qhJfqlvgco5KoL+VJB1aiDTCy7KiTu21IZqlmL4lZgqqamLo6Xd+HeY1t2KpKVRiHjkQXd+KZnfjirp5AfGUjho/jylVNYipQunnEVlEMUFIEUMfi0yIqFgTsG7Ul9sD6ZBuEKC33XZZyFrrge6QUaVsDmZoC4rtqilEXRGgbqUSGN0RoC2a1RqQCWcR8II2a9RhkU46qi0D/S0TFaio7lTHh5LzwKkzhUI0ndiZUoUaz6pBCCHDQ/EJC22h2AxVvxrUxuZ9pRhfnRTvmOBbN6SlnxHdxVBvuytMqLfdIWXjS7HvwFvuRC1AcsdYKDb7hUZs8z6Ujh9YX4a2oLS3Y/9M6agpAsT0X60q+YoKVHd2YbeNltZ5LlTUNQLS7WD3xczfYi0g5lg9mqqXpXRK1JV8U0OCX4H4HrTsFguF7TYQojejqbNal1HEiBhETPx66ZQZGNr60YT6pmosS1WoioVY1tyK+oQ+jihaaldhilgoPCfOHqxa2oqaqimqXNXGSqOJItuj6/fMCCFFR+ELC+cYaUNkI7Rfw37PqrAfMxdcIh4RifEqrH1LtfJL/ev7kNlikaqLwesOqa7GzP3tNu0+eElZoZPgvJmCsjnnB64XcbBA+4Ckx/h4GOdNO5y1ukxlOyHQpVJYJDoNqrC0Ct2ehSGGehu/Hs3mgmyoirijHd51JZVNvvVJKvEaJHQfJCDXiv9Epb1WBRmxsqiuAgtXRxCrt/H1MUS6jR+CiBEvfr10ymTGVOJBn5IK1JlCpe2KEEuO+E+4MpWU1EOpEJXWSu0nUanjKpVgajcjauoWIRJz5+dSKPH98J+1cd4khBQTJXGx75LiQObX6CvznETJEJCRHQ3AajuiYmwgI0t0oTi0kxAyatDHomjow8Ytheq0OfLo4aQDcdocCaRbZYBOm4QQEja0WBBCCCEkNGixIIQQQkhoUFgQQgghJDQoLAghhBASGhQWhBBCCAkNCgtCCCGEhAaFBSGEEEJCo6CHm3IkLSGEkJFGZp0tZmixIIQQQkhoFLTF4oMPPrBbhBBCyMhwyCHF3WYvaGHx5z//2W4RQgghI8Ohhx5qt4oTdoWQMQX9YghJD/8+SD5Q0BaLP/3pT3aLEEIIGRkOO+wwu1Wc0GJBCCGEkNCgsCBjCpp6CUkP/z5IPlDQXSF//OMf7RbJF+TnWOxjwAlJB/8+8oPDDz/cbhUnBS0s/vCHP9gtQgghZGT40Ic+ZLeKE3aFkDFFAetcQoYM/z5IPlDQFovf//73dosQQggZGY444gi7VZzQYkEIIYSQ0Choi8WuXbvsFiGEEDIyTJ061W4VJwUtLAghhBAysrArhBBCCCGhQWFBCCGEkNCgsCCEEEJIaFBYEEIIISQ0KCwIIYQQEhoUFoQQQggJDQoLQgghhIQGhQUhhBBCQoPCghBCCCGhQWFBCCGEkNCgsCCEEEJIaFBYEEIIISQ0KCwIIYQQEhoUFoQQQggJjYJfNv2PfzyI1159Cu/9bq/ai+MjH5mEvzzhPBx++FHmhEzsXYNHnrwJv7O7CUxagYvPO9fujAKubGnK8UasCR29XXYvwFHXovYLCzDR7ubEtn/FfW/Oyu1+XblcPsn79jRCCCGFSUFbLPbv34HHNjTgv3+xHC/9apUKt+K/n/9nHSfHipKDN6Fjzb/iZbubFREVL6yzOzkwaQE+t+AZXEwRQQghRUnBWizEUiEC4r3fvW5jEvnIkcfhs3NXZ7Zc5NraTrZsJFgRnsbTaxbjTczH6Qv+DtMkylbWR5b/FJ+rLvesC0eWX4sje29S5wpVKDsvgjMn6R1FL3750N+g76Bsq2NnfBZvvZDdYuHyMATSCF6XJB4+fsYzOPdUtdFPVNh7SL7fYFlzsFi8/OSn8CsxIFkSy0gIISSfKViLxWuvPJlWVAhyTM4ZMv0qWcXexbjvoTV4w+7myu88USF0oe+XfhovP+lEhaCOiaiwe7lTjjPPVOJFNg++ZtJOYZF484Um/DJQ8SeihFLy/SaVNRMieIKiQvhd79/g6W12hxBCSF5TsMLivffS1oweuZyj0d0Hn8J9XvAr3pdfNpWstLovli6ABT9FmRhB1DXbB1pZSqte0jjPVf67sV8+lXjZqfMTy4Dk8Qxqy6skYuBM+suEtF9+U0SFn67JWwmFl58GTv07XHzGfDnbWDi0xeVcnKvv04UV+Lgcd2XNEbGK+GlYCwkhhJC8h6NChsTTeFNX+PNxomfKL8eZ5aYy/t3BXv2ZK0d+vNp0t0yqxrHBHpq3dxsLwaQrvK6RiZM/awTCkOjFQW0FUULiSSuanDXCWTTSIt0qco108+SOK/ebL/QXaYQQQvKfghUWMvojG7mco3GWBC8434fj8ZEcBpck88bB7XZrFNj7mhEOR01BqY5IQ1oLhPiMiCC4D0d9QZ6FtVjkinPudJYQK2oeiQ1MhBFCCBmbFKywkCGl4qCZDjkm5wyNchylhcU67PQqRtWS7zU+C0ceFXRI3I6DumXei1feTDEMNBPjpxjrxN7b+3XBDBSv60ZbR1z5A10hXrCOpslse85YKCbNMsedUBko0s0i+dhun9+9GRuwTwohhJCxR8EKCxntcU7t93DkkX9pY3xEVMixnOayyMK0abZi7P0ba9q3TpZHXYuTtd+As2q47oagE2aOqFb+idpC4ndZJDtApsMvV/A6v+tm2sfFchDoCrGhnwVBHFKl28KVXe+rc/s5cmZGRoQE83HXe91AhBBC8pqC9rEoLT0Js+e24a/Ouh6nnf7/6CDbMsxUjoWCmPads6VDHB294amBkRia+Tjd6wbInWnnWadQy8dlaKrdHhC6WydgjQg6aDpU+b3hn6denJAvJv8dTg/0IInTqnEkXYc3c3BWnXbeMwnXa4L5EUIIyWsKfuZNQgghhIwcHBVCCCGEkNCgsCCEEEJIaFBYEEIIISQ0KCwIIYQQEhoUFoQQQggJDQoLQgghhIQGhQUhhBBCQoPCghBCCCGhQWFBCCGEkNCgsCCEEEJIaFBYEEIIISQ0KCwIIYQQEhoUFoQQQggJDQoLQgghhIQGhQUhhBBCQoPCgpAR4IWHf4yHX7A7BHilA2vWdOAVu5sXvPAwfhz2l5iPz4GQLBx6g8JuE5J/yIv57kfwzC9/iV/q0I33J56OKcfY4yl5AQ//eBPeP/MkTLQxw80b3b/Eu8eciZOSMhTBsel9G6/vpQsfjGC5Bs1Qy/rObnTtAaacPgUZv6qwyPg7eQUda+7GI8+4Y79E9/sTcXrSj+iFTVGUHP95nPRHk1ZXwjnym7of0TcPx5nqy5Tv9f7omzg88Hxe6ViDux/pSvh9vvLCs9hzzBk4qutu3N9trjWY9LrffBPRaHdCOjrt7jfxZjSK7sMDvykRPvd34803o4imSit4riDP5OHdKA1+B5LGpve9e/B+mxp5Tg9jd2mKvy+ddxRvBvOwz9w8p3fMM+56HxMD+aV6TiT/ocWC5D/jTsPnr7oKV0n4/PF49ed5ah04oRYLrroAZ9jdMU0+ldWR8XcyDqd93h676vM4/tWfJ1knXsE770zG8e6Gx40DXnpRVdmWF17FOxIXYNy4d7Ctw9kiXkHfq+ayIPveBY4vOwFnXDALk/dsgzv9lY5t2DN5Fi644ALMmrzHT0dV1tv2TMYsFX/BrMnYs81ZO1Slv20PJs9S8enSGu4vS93cO155VL79bnic+vcSXvQfGl59R+JIoUGLBclvklu+x0zB6RPfx6ZNpiXWp1tEriVqWkZvPHw/XnrnHbwicd2mBRU8L1VrVV6CukVqW7S/tC1T3QpVBZDWoz5m4/UVgTRfeUe9Vk9IajGqVt79L72Dd16Rc1QL+vD9ePZ+YwX4o0r3YZVul0pXWtlSpg+kVSvp2TJLCU0r+JmEMiVgLQt7pBWrWr66tdxnWpf6mkBawfJK0K3PN/wWrElOlWt3KU4/5AXPYvGGuu4J1YLWZdVl+GOCBcBrxQatBjvewu8/fCxOct9bgKz3pEg4J5hHOjL+Tkqx3xy0LfFj1OZEvL9pk986f+UFPLvnCEyT63Vax+DUit9gmzwLaY0/8SZOOPUIvPLuMbq8YqH6Q/lMHLFZPXNpjb/QiWePKMfx7/4mkM8L2BT9A46tk9b6RJx0+B48sukNTCzdjc5nSjDz0lrdip940uHY88gmvDGxFLs7n0HJzEtRaw7g8D2PYNMbE1G6uxPPlMzEpeZA2rQSSGU1eqMbvwzcQ6KV7R3s9p6TsfI8u9/+rch1fyjHzCM2q9+qXPMCOp89AuXHv4vfQD3rKdDXHnNqBX6zzfxtvtPxBN484VQc8cq7OIYWi4KCFgtSeJxwDI458C72qc0zLnCt0Kvw+dPewXOqFapbh+rfLIlfUAv1hsSrxwdbq51ea8/nDFxg05FzTnvnOb+1q961x3vxtqWoRMNz7/gtZNW47M8Z0hqFamXKOQtQO8HGWw68czRq5PrPn6Zaxz/3yjjrGNvqU3l0okbH6XgEypSALqDJA6pyf/V475rPH/8qOqXAuZQ3A15ZVbP4hYc7oXZsHrOgHrqqQlVF1PkSjtH3qoK6p5Qt1VzuSZ3zc3UPgy2rR+B30p8TcMwxB/CuPahb38eXqVifCWXHA6/2Kc3xIl465vgU1pszcPzkPXj1BbEmvKMuT/qCX3gVeyYHrjvjEzhNteh//vOXgNM+EUjvDHxC/wR+ro6ehk8EMjrDHIC5JOFAmrSSOKDO+fGP8WMXnlO/lQB7ngsc+7HK/4A9kIYzjp+MPa+qb7tjG95RzyvpjuWh4Xi8ij4l1F586RjfAkQKCgoLUthIK9m+GH+e8q0oJuoDgReovDz9CiWItJJTvmC9ysGvjF54dQ8mn1qbUBENlHGuIpMKUAmh5Jew5HFAVSruxS91wjvv9FNECv9aqSAP7HnOu0aeyQFV4KGW1yurmLf3HFB1nXuezylZ8w7eeaFPVSeJlWIqcrmnMJ7twDDdGNJlkcAJtThVibyfP/dOYqUeQCr+d55Tv5djTkVt0uX6PhK+1BNQW6ME17jTUJN08gm1NTht3DicVpN036oMNaeNw7jTapLST59WAsHuIQlJKs2IXheUcPbUoEp/wVVYkJy2CBolun+uRMOpKfNV1516jPp9PId3MgkektdQWJDC4xVVkY07GhNEVPz8VRzv+s7TNm2D/esmJPdHi6gIpZUcMokv/hQv+hSMO+3zCdeIlSFcrDXIC/2tMZkYzD0NCvc7sbuJiE/FOBytD+7DuweUuEtRDBEO4yb3Fw0eIj4mq99XP+ERTL+QEOEwWf3GMogGER/jJqcRHqQQoLAghYUWEy/hGNeiHXc8XENTWoj9OQFi0X7J9yhTSTycoiskuVWuN9Iy4ehx2iRskErEboaINjsHnOWkiyB1V4jPCeZm1R1Y1PN6WN1s2vJOOBrjxB9F7xjrTmaM+d93WpRiPYwXdLeDmMBt5L53kSqltPekLU9r9PeSWNYg0u//Y6xJ9eUlk/w7SUDSCVgZkrssgogTaxZhdsYFSlglZ/KKWHD832b+keFZn3FBFjEo1o48c/wlA4LCguQ/wX5ia6HQ73pnqrbHXlUtaYOp/J6T+DUdUG853ZfvzO8/f6m/Cjih9lQc45noX5VGeUa06fodl2anyjs1uiLV3TCq0kzd2Z8e9QIXHwnv3pP6x1MiFaG4PbhrVOUqd5u2vAnPsBPvHpPdh/+MC+yoCpuHKdYZuGCWmMBtvtveSe1jkcM9JZbVpZ8D6X4nmmD3jfizfN6z5PTvshg6qXw2CCkUSuIKu00IIRoZISLOoqH3koSOtJzFWTSFVSAUhif9/Hm+hAwcWiwIIfmF7hYJWheSHRdDZFi6LKQrrb8zLiGFAi0WhBBCCAkNWiwIIYQQEhoUFoQQQggJDQoLQgghhIQGfSwIIXnHnXfdabcGzh133YGH1j9k9wghYUNhQfKalpYWu0UKmZUrV9otgwiLO+6yOyn46mV2IwUUFoQMLxQWJK8RYZFc6ZDCItV3TGFByNiFPhahE8WGkhZstXvDTrQFq1uidoeQ4uGh9Zfr8IN/mdlv+/LLLsfMT8zUn8nbhJDhpbCFRc8q3FdSgtXBULtKFpFOg4iCWnT02N2RYMBlzBERHAnp5iB2pCxh5E0IIaRoKXyLRU0E9fE4GlzoWJhhmYc6zI13oLbC7o4UAyrjAGhu99NsB7aMtGgiZBjZ9qttOqTb3vz338Kd876gg2wHzyGEDB/F2RWirQS1qnXuWvOuwg1YLJIsCRt0b4McT44TgvH12GtjVSLo8PIInp8DOv8WbGhx1wcsDkFrRH2rjcxC3UolLqrRc7MUIvE+TFeKKmtDEw52NqE9GDfY8hMyzJx6+qk6ZNq+fP1DOgjBeELI8FH4wsJVlDbct8pvsk9cbVrz9RFVheoK1yGVbBsmdtvWfncER6rYrS31QLuNi7cD9aayl/iDkW4vfpJOQ+IbAJtH8Px+pC2jEg3zzPX1kRi6dbwSBfUxVLiytTebU3NhShWOivVgj7bMuHJ1oyJWr0RDBWpXR3CUs56srMu9/GONx5egfMnjdgfYcdt8lJeXJ4bA8UQex5LgefNvww57JCVJeSXz+JJAWuVLVOqOYD7BeGEHbps/H7cFM95xG+Z75ycdCxC81/mBk4LlCMYnEzwveFvp4gkhJJmi6wq5eKHr56jG0XZzcl2jrXAdFTi6uhM9lbaVXrEQtXVR7G1txqQ6c4Z0m0xqbsXeqImv9NJ1SLxJwwgGsWTE8K6va3zSltHPb3JFNQ527VbJrsfe5mVD7q7Zs6rWlqsSPZ02MoEBlH/MIBWyqvyaEuc4OOnKdejt7fVC5HJgevkUezSIVPZNQMQ/d8OFD2BuNnGRlh3YhSXY4NJa0oUmWys/viSQjxK2Ll4dUJX3XCxPUHDqvr79AC7c4M6vwvJvpyiTEh/ffuBCm98GXPjAt40AUWk2IWKuVZlVLbfxySSdpwplBE+6+FEm2LWRbtt1hQjBeELI8FGcXSE5MH2lqeQnrTcVa9DSkTvNmBEQDA2j4b8RZHcXDlarAihR0d7W6ImZGWmNHmOs/Fk5CVeuk4o3g+e/qnxvvvNyLLryJBvhs+O2m3Hn5REsn20jFCdd+X0lDR7A07oitsLFttzLlyzBEhExdzbp/f6WAFWe5Veq/+3e1Cq79Tiiqgx1Lp/Zdbj8zqiprGcvV5X3BiyZro+kZko5Uh3e8fQDwIXn2vxOwrkXAg+ogj8evROX+5mhYYmJF7QlwomdpPPqLr8TUXUoXfxoE+zaSLU9819+4HWFyHbwHELI8EFhodgTbdMVru8w2YOOFjM6QgRGfaRGbRkLhemOUPSsQndrDY6cMgVH1ojlwkSjpwcH9UbS+YqtLSF0JUh3Rut6L509PTG7lQXxy5AulEXGBHJUY529X7FM6I0khqn8o8zjq5cDSxpU9dif3b1bAxWo4yRMrdqqK+Idt30by6tcy12F5cuxXESMEiOyvy6FWAmSWEEPBBFMi9A71wqauQ/gwu/7giUbU8qn486xoAQIIUVB0flY+EM5W7HFxunW+0qvj0NRgaPhX9feVK27OqavbMdRTZUmncomHNUuLXjjm3Cw3qbf0GbTEFHSjYlt9nwVtqTzs0xbxhRULMRZkZhX9uf97PrTWu+nWQ/MsBaHyQuX+fdRsl4ME4aKOkx0990Szb38+UKStSKdP0JqdkMMAksaMgmD9H4Tkpd0JwStIQPB7zoRa8ZWLF+du1DQVpcuY1WRMDfQzzJ7uQikQRZqlAl2bQx0mxAyjMjMm0VHdyR+L5rjW+wuyV+am5vtVoDHro+feP1jdsfnsetPjF9063a715/tt16U4rrt8Vsvuih+63b3aaMdafIK0j/dx+LXn3i9+t+RvJ+U1/Zb4xdddKuKdaQui+QTvL/kfYc8h1RFTo53++niR4pU3/Edd95ht+Lxl158yW7ltv35Cz9vtwghwwG7QkhxkMG3wnHSlYtw+Z1NCaMedPcHLsS5JxmfhYFYCgTxYZjbuyjJKpDkp/B4FHdeXpeye0Zz0lRUbV0OL+sdT+OBrVWYmnQrJxmnCuvUuUNbWC48N+kkccTsWgJneAn6WMyuuzzQZeL7gaSLJ4SQVHCtEJLXJK4jIc6VwREV07FkwzpceZKJf+DCDVn9IKTilJEh3riS6UuwYZ3zZ0hKX3wrxGXDnj99SXL6SWlpLkdEXTQ74ZiLU8iokOCoFp2HOiLDTecutz4u7r70TgLS5eK6OvzyBPJKuB/JrtyM+LDCR+/b7C+P9HpdN+niR4JUa4V8wY70GCxcK4SQ4YPCguQ1XISs8OF3TEh+wa4QQgghhIQGhQUhhBBCQoPCghBCCCGhQWFBCCGEkNCg8ybJa8SxjxQ+dN4kJH+gsCCEEEJIaLArhBBCCCGhQWFBCCGEkNCgsCCEEEJIaNDHgpAM3P3rN+wWISTfuPSUiXaLjCS0WBBCCCEkNCgsCCGEEBIa7AohBclg5rdINVcCu0IIyV/YFTI6UFiQgmSgK2KmO5/CgpD8hcJidGBXCClaHl9SjvLycix53EaMEG/cOw+XnXocLrux08aQ4qAP0a+q711997f/wkblPYV4T2SoUFiQ4uTxJWi6Uzamq7BDNjLiiQEXvnoHcrNldOJ2fc0/oMvGZMLlc8O9fTammHGV1jxEd9uoofKLfzDf34BFnfseE0N431Oq9HO879134AY5P+ff5EjR/7ffdaO5t9BEiPs+vZDb3xkZXigsSBHyOJYYVYHpS76P5bNP0tuZmPjl9birrcnsXHEv7rrjqxgOI6vOZ9vruOHLZTammClD3R2vq+exHnVTbNSo04Ql6vuR72h4vieX/rO46pMx/HhuYVkCqq4zz+2Ks21ECFzQZr8P/fcZwfIxJ7CKEPGxIKTQaG5u1p+PXX9R/NbtetOyPX7rRSfGTzxRhYtuVXsGd34yd23b64e2q+LiloQr7vPiWpedZeJcCByTsOSKwDF7vN81Nj4hPbuffP20Zc8lpH/Xhn+LTwscB86KX7UhTd4q9LtegrsvL1wVX6KPPRe/6pPBeBMuaJNj98UvSIr383bHzopfcIXcj4lPvu/kdMy+n+cFbcFt//ppnwyko55T8D6T03DB3Hf/Mqe+F3f/weDOSXGs3/NT4ZP/Fm+1x1N9DybfYEiRvvtubVqpfkvp7zU53v9d+CHdtepYCPeUqrwuTufj8lDfp/cbVnksCfxO/N9rDt9R0vOSODI60GJBChfd3bEVy+f6fhQ7bvs2lm+VrelY8v0rkd1WkYHdd+CWpTFjwbAt2Luuq7EHDVXX3YsL9JZtiQaP6+ukZaq2b1/R3+z9i3/A8tuBacue9dLv10Ke8lXc4PLeJnmpVu51iS02c70px8tLb+tvKj77n7z079rwA0yTVl9SV4FuFepjwMONQXNzNa7aoI7p1mJy3jE8fLt6PsLz/4Bm9axMWcw9P9wopv4aXGHLJunefuM5+PEmk1+6Vu3Lpy/27ge3fxm/rHf5qzTapdzO0mHCkivkvr9p8gpandSxK86W7pYv42H3/aS5fx91zDO7J3VVfPIHaLX5YdO3sEEsDfY7TPiuc2VKDc6T8ze9jN+oD9fal9C6rFrf++2/UPd6o/leXP7yG+nSz9F+N2l+F+mfkz0sDOGeMv72E1iAa1w6Ko+1+Hfvt/byuk5V5ly+I3XOdd/Cy2pr2vyaYbEmktyhsCAFy44pdVgiLhSKO5vKMX/JEnzbqArdBXLlkFRFAPWC1xXNMDljvrz0HJ1+uv5812992any8h0MvgPeZXPNyzklrqLDFryZLILOnmsqEVsJGlzFth4f3xHRMeWTRRiV4bT5qmJUld2Tz8s9qQrfVhYPWyGVyVQ+7aTj1f/HY7IuSzUmH6c+jptmKtdf9ZnKU1V+5pkcZyrBdOzuxJNKyHiCwd2/S6cfrqvC3Fe2LpqudnPfF9Snq1QHgPOlUEFEWno68Ut9z6YrxftdJHw3llyfU4BQ70k4vUwJgTJ8/HSzq38jU8pQLjtS5mzfkX4uviBlN+LoQ2FBCpaTTpqNK9f1InK52d96550wxool+H4YqkKsBbZlpRGBEWb/rlgSXAtboQVGkngRUeFbNVwLcSCIqPBfyq6lOJq8vONVuzVIpLJsVJVfsLWdDXuua70Plw/NgHAV6ien4WNSeeoK1QgbbbHISlAESfgnVNkjmsE8p9Ek23d0xb2h+m6QwUNhQQqe2ct7scGZLsLoAgniuiKGq0J23RQBgZEKYwkYCrblnwmvoluA05Jb6r/YYFrFV8xNrLwsVfWm/L17xELRh5fWSYu7GuedJeXuxO220rxAKjdt4lefQ0W3hLPgdTdYM3/IfOwkIwDMfQ8E37R/wTcDFaiIDLuZnhqcqUVCBGtzGbWSy3MKMPh7GiTZviP3N5i2q4WMNBQWpCg46cp16I1cPuguED0MVFp3grNMBMzIxjyrWoj9Wro1mKtbl9aMO4DukoQhrq5lmezD8VUjaB5ulPMG0xVShrpvSqVvzebOzJyETj/lPdrr0pTPQwkkaWWbbh1nIZGuBBmSKOWWbpN/whXXOf+LIYyGOPtK019vu6gSTPxJx7SPwh1+nt7zzsnHIvtw04lf/neddvC+M+PS930kdCtcVZ6XWD+HZnU8oSsk6ZiUSfwxjM+E6UbTIdmaluk5ZSD3exr8bz+RLN+R+zscdPokbDjzJilIOPNmGCR2kySamYOCYCwNByXEhzNvjg4UFqQg4VohYUBhQfIbCovRgcKCkAxwrRBC8hcKi9GBPhaEEEIICQ0KC0IIIYSEBrtCCCGEEBIatFgQQgghJDQoLAghhBASGhQWhBBCCAkN+liQvOahhx6yW4QQMjb4whe+YLeKEwoLkteIsCj2P2JCyNiB7yR2hRBCCCEkRCgsCCGEEBIaFBaZiLZgdUvU7hBCCCEkG4UtLHpW4b6SEqwOhtpV2GMPDxoRHGGnSUg/omgpaVH/J6F+17Wp4oeDkcyLEFIQFL7FoiaC+ngcDS50LMRke2hINLd7ac6obsLzq3rsATKq6IqwBCU21Kb8XnqwqtY/R0JWw5SkqwRk/n/LIlaC916LXH+60ZZ0z5MQQnyKsytEWzJasEG9KI3VoQVb7aEEa0R9q43MzPR5zTjYtdvu9aBDVVoujQ22wtrq5SXB5Zd4rut22bOq1o9z1pBMZSY+u7tQ3R6HDHaKx9tR3dSQpuKsQaTbntcdQay+mFrlzWjXz0eF9mo0NeQmmOpWxtGxsMLuEVI8nHfeeWkD6U/hC4vOJrS7SlqF+7xaRomGecbiUB+JoVvHR7GhPoYKVeFoa0R7szk1C1vXt2LSvDqz3dIArLbXq4oNqsISATBdvZSdhUPy26JExJ5VDXijsdvGd6OiSp2oBMTzbY2elaW+sS1gDUlVZpJA3UqsNF+FYgqqauxmJirq0FgTQ497nEpcei16baXowaqGJnSq31KlxKnvTlrvvpVDLCCm5d+jRGFJS4uxCqhrV0krX+07K0qwxS9puHz8+KBFoV6+8TTEsNSzupi8ky0KOVkY6uahubMLIot12V3eKawzwfQSzlUiVz+KBGsRu09I4fDkk0/arUTSxRc7RdcVcrHX4mrGJFsBTa6oNhaH6HrsbV6G2lwaZa31nljZqyr7uTqtKPa2dqKn0gmZeuxVFcC78i7WFgcT397UKSebfJsqraWiArUL67An2gY01nndNZPrGoE2JUL0Xooyk/T0RNGGRtRl+z6D50nluH6etXjE0a2EnWrQY+HqCGrUb6lb4n3lkhqt/9R5HQvVt6q0baxKaU1JTywoN+sKVyrm9ep3Y/LpRmObsaxEW+oRi3Tb+Hb1jaenUQlYz+pwcxR1iyL6t2Kq/ijWtzZjWTYLg/rNt9ZUYYq67wYlaPX9qWDuO1laWOTcpmrf6hFfiTqVn9HUrkyiqSktSOGQLCIoKtJTnF0hYWB9LOojNdi7PvgCbcYMFe+ETEO8A6o9ifsq2zAx2RKiWtd6f956I0RUK3GfOUKGjKro1DNvXG0q9/50okkJQN26lgrRioAeJew6lWh0rfFKJQI7ByrgmuepitanRglFUwaxoIhlpAfRtk6lTV3rvhJNnZ3o2p2jGNBUo8KdNqUKNbEe9IjlBU1QGsMIhqRy+LSi3t5fydIqdKt7VwXSgtYlWWEFbSppIc8IkUWJaUt+zqIjQboRpUz2MCGFgBMTFBWZobAIol7QR7Wu93wX9vTE7FZ6Ji/swAzU2y6WOkxqbk3ootjaYn0hahox1b61petE2LOqBR36MiUwuiM4Sm1OkBe6atW6Mmy9uQkHqyvCcTgtGqQ7YSmqujuQvo52PhbtaO5sQzRQA9Z4FgMbslkoBkXAx8OGoWdTgYXLmtGqhG5U/caabfdcfwI+FlZQhYIS28H7CTVtQsYIFBXZKTofi4xDQysW4izxf7DnPq8aZrkwfWU3JraZLg1v26axRTSESrey2i/HXmvgnqzeul63SWUTjlq2UMUllmFLLIL6YanYChTdz59KVBjfhf7W+Tqs7G5EW6XxCdAtddtdoVHptaToEphSVaMa5DZeulJM71aOVMBk4xemR4nMVT1i0WiFZwBT6WeXtpJ9GzqV+NS3Kz4TrfWoV7+bRQP42STfd1QJWi/NJPo9I0HnuzTgKKueN7tCCClOVMuCkLzlwQcftFuG7kiNrH2TEGoi3epIe1zJuXizaqqrs+KRmpq4jna0N6tzbZzeTr5errFxOhGTnt6vaY432/R0/iYTTXuzu15IzFeO+fnY+O5IvMZLt0ZtN6uckgieo8+LqJR9EvNMRsqdIk1FwrNzaeq8zPnBdBOfs00vuVyB50BIsZD8TipGuAgZyWu44E8yYplZj3naoZIQMtLwnUQfC0IKip5VSzM4bRJCyPBDYUFIAVGxsGOYnE0JISQ3KCwIIYQQEhr0sSB5jfRnEkLIWKLYfSwoLAghhBASGuwKIYQQQkho0GJB8pobbttotwghZGxww5Vz7FZxQmFB8hoRFsX+R0wIGTvwncSuEEIIIYSECIUFIYQQQkKDwqKIia1dgbW5rHJFCCGE5EhhC4u+jYhENqLP7oZHHzZGItjoEo6txYow8pHyrliBFcHAmp8QQkgeQYtFGFRfgsVNc1Bmd4fEhJlYsHgxFrtwSbU9QAghhIx9CntUiFgAHgXOT670JX7NZuzTOxMwc0ET5sgJCfFAef1ilPWtQHuvjUA56hdfgmM3RrBms3cW6uuB9i3jsEDySZm2WDjW4EBpOXp7TWKSdj/NkK682kKyBi7LCTMXoEkVWLoy+spcOnKOvhgnb1flO1CKcpWXzq283hMoco1/P2nKkUfQA5sQMpbgOwk49AaF3S489vdgk6pEK86sQKmN0hXw2k0onfdNNHyxFrUn/Bbtj/bgo2ceiufXPoaScxbjqq+o+NpaVB0PHF9ltiWc8N4zeHDTB/jivE/gvW2v4zidRhWOf+0ldO79ME7XaaRK+6P47aYubPvwTCy+6isq/j0884zEB8ulkPL+92b8d2cnOm3Y9t4J+GjPo9hUOg/fbPiiKscJ+G37o+j56Jn4i9c6sb/UlFNdjB5zs/jobzeha9uHMXPxVfiKOv+9Z57R51fsWIuf9pVhwTcb8EV1P0e8Hrw+P3licw8+M7PC7hFCyOjCd1IxdoX0bccuTMXJziRQdrLa24XtMYmfiepUVgTr7+BbKdKQLm3rfFFeZhMvG4/SfQfwltlLJKkrpEkJ3+27gKl+ojh5KrDLJZqO8jKY3MowvnQfDqjMYn29KJ8RUpcNIYQQkgL6WGRCd2soqbDAVvT15fYAIYQQQlJRfMJCWxE2I+YGW6iNzftKMb46Kd4xwbdASIs/I+nSHpKJwFgoNvuJIrZ5H0pVoseOm4D9b1vLhVhLshhU5PzePpdOH97ebzcJIYSQkCh8H4t+Pgun4ytnfQjPPHgvHpO4nSWYueBv8enSUlR89D0/XoXXJzbglP97Lx580OyXjC/H2yhFbVUVDv3tJjz22GMq/nUccSKwU/tYnIkzg2l4aYv/Qxd+P8n5M7yGlzr3o7S2CgnuDSl9QoDSio/ivWcexL2PSTl2omTmAvztp0tV/AfovfdBPCh5vf4RHPcX/xcfdj4Wv5+kymlSf+0l40tR8+lgOq/jD3/xPj7slSk/YX8mIWQswXcS1woheQ49sAkhYwm+k+hjQQghhJAQobAghBBCSGhQWBBCCCEkNCgsCCGEEBIaFBaEEEIICQ0KC0IIIYSEBoUFIYQQQkKDwoIQQgghoUFhQQghhJDQoLAghBBCSGhQWBBCCCEkNCgsCCGEEBIaFBaEEEIICQ0KC0IIIYSEBoUFIYQQQkKDwoIQQgghoUFhQQghhJDQoLAghBBCSGhQWBBCCCEkNCgsCCGEEBIaFBaEEEIICQ0KC0IIIYSEBoUFIYQQQkKDwoIQQgghoUFhQQghhJDQoLAghBBCSGhQWBBCCCEkNCgsCCGEEBIaFBaEEEIICQ0KC0IIIYSEBoUFIYQQQkKDwoIQQgghoVESV9htQvKOG27baLcIIWRscMOVc+xWcUJhQQghhJDQYFcIIYQQQkKDFguS17ArhBAy1mBXCIUFyWNEWBT7HzEhZOzAdxK7QgghhBASIhQWhBBCCAkNCgtCCCGEhEYRCIsY1q5YgRUuRDaizx5JS2wtVqyN2R1CCCGE5EqBCwsRFe1A/WIsXmzCgqm7sCYXcUEIIYSQAVPQo0L6Nkaw5sAMLL6k2sYIfdgYeRQ4vwknb4/gUZyPpjll+khs7Qr0ldUD7e3o1THAhJkL1PG3tEDJFFeuxItko9NAOXp7zZHy+gUYt2UNNu/TO15Z5Lx2e7FJT5VBLCUuEhMwc0ETbNFIGuiBTQgZS/CdVOAWi7cO7EN5WVBUCGUYX7oPu7ans1lU45L6ciMCFi/WFX5sbTv2q8rfWT1cnG8JETGyFq7zpFfloeNVOr3tImLknAWYuX8LNqpsRfD0lblrF2DqrkdVfAwmSRtfP9WmRgghhOQPdN7MSgx9veWYkWA6MHG+ZqlGWXkvlDbQeGLm2HGYMGEqTk6wOvRh+659SnA4vw+xZuzDgbeOxbgJvWhfEdHiA9VzaK0ghBCSdxS0sDh23AT0utreow9v75+AqYm1/Qgj3RzOYmHCJdVlmNMk2+cDjxrRQf9RQggh+UZBC4uyOTNQ3tueUEH3bXwUm2GsCGXjS7HvwFv2iFgh7GYCxhqxRZsRHElxfRuxpXcCxh1rdjNThpOnAptjfqH6Nq41XSG6oEZgSG8MIYQQkm8UwZTeZmSIpxkmzMSCpjmq+hbEkdM6VqIc5UosoEysB/41g3Le1GmoSCU4jJ+o5Oc7jUoXR9B501gwxFLhyiJRwXKSdNBRihAyluA7iWuFkDyHf8SEkLEE30l03iSEEEJIiFBYEEIIISQ0KCwIIYQQEhoUFoQQQggJDQoLQgghhIQGhQUhhBBCQoPCghBCCCGhQWFBCCGEkNCgsCCEEEJIaFBYEEIIISQ0KCwIIYQQEhoUFoQQQggJDQoLQgghhIQGhQUhhBBCQoPCghBCCCGhQWFBCCGEkNCgsCCEEEJIaFBYEEIIISQ0KCwIIYQQEhoUFoQQQggJDQoLQgghhIQGhQUhhBBCQoPCghBCCCGhQWFBCCGEkNCgsCCEEEJIaFBYEEIIISQ0KCwIIYQQEhoUFoQQQggJDQoLQgghhIQGhQUhhBBCQoPCghBCCCGhURJX2G1C8o4bbttotwghZGxww5Vz7FZxQmFBCCGEkNBgVwghhBBCQoPCghBCCCGhQWFBCCGEkNCgsCCEEEJIaFBYEEIIISQ0KCwIIYQQEhoUFoQQQggJjYKex4JTdBBCCBlpSkpK7FZxQosFIYQQQkKjoC0WH3zwgd0ihBBCRoZDDinuNntBC4s///nPdosQQggZGQ499FC7VZxQWORAydatwP79dq8/8alTgbIyu0eGgvwci71/kpB08O8jP6CwKGBh8ac//cluZUGJBhEPWkDs2mU+FSVPPqk/c6K0FB/Mm4e4hC99yUYSQggpNg477DC7VZwUnbAoUcIBzz2HkpdfRslTT+lP7N1rj6Zg0iTEp02zOylQgkILk6AIUdd8MGcOcN552poRnz7dnEcIIaTgobAoZGHxyitGQKhKv+T5540lIoWIiJ99tu7KiJ98stn+8IcHLgaUuDhk/XqUSLj/fhuZiBYoTqhMnGjytN0o+pPQ1EtIBvj3kR9QWBSKsHjiCW2JgFggfv1rs52CuFgRlHiIn3WWruAzWiMGi4gMsYZI94r6FHLqVkmyjmhxM26c3TPCJC6CxFGAgoQvTkLSw7+P/ODwww+3W8VJfgsLEQ8/+hHwX//V37lSuiNOPhk45RRtifhAhIRYI0YZERyCExpOeLj4UPjwh/X9piP+6U/brcw4600QETbDIsYIIaRA+NCHPmS3ipP8ExYiIO6+G7jpJmOZcHzmM4A4Tc6YAcyapSvEP/zhD/Zg/pAsMEp+8Qvg//5fu6f2X3ghQUTprp433rB7I4/2IXFWk9JSxM84w2xLd1KSkPsgB0HDFhkh6eHfR35AYZEvwkJ8I1asANra/Ir1lFOAq68GLr1UWyiS+f3vf2+3ihMRHNo5NQ3iyKqdWbORdF7O12UhQZRYtBg54gi7p/aDFpIslhhCCBkLHBF4hxUjY19YiIgQQdHaalruYppvbAQaGoxlIgPFLixGikOef96zqiRYUFIIm+C5QyEoOPSn9T3RwsN23wS3CSFkpKCwGMvCQnwnrrnGWCtkhMbXvw5ce21K60QqdoXQqibDy6FvvYXDe3rsnuGIzZtREhCFh77yCg5TQZBz5ZqB8udjj8UfKyrsHvCH005D/Jhj9HZcvQR+P3Om3hbk2Af2GCGEDJSpBeZUP1DGnrAQv4lHHgFWrwa2bDFxIihuvJFzQZBExHlXrB8S3CggsZY43xuxdrnf0GARnx353Yl1TEboyKfMsiqBEEJIP8aWsPjhD4GWFt9ULi/xlSuzdnkQkhMiOILzmMgQZYdYt/r67I5Czgs6B6dCHIZFYEjrxG1TcBBCipyxIyxEVEi3h/SJNzebER4UFGQs4CwjIkSki0b2k0VKEBEZ4lgsvh9i8ZB9QggpEsaGsJAXdV2d2X74Yb6ISX7gumCku0UsHvIpITAc2EOEhgSZ9Mx1p8g+IYQUGKMvLOTlfOqpxgx9yy3Gn4KQfMZ1o4iFw80Em87XQywa4owsw2xdV4oID45mIYTkKaMvLGQYqfhVXHQRsG6djSSkAHFdKCI2ZFvEdNCvI4g4jIroEKEhPhxOdIiVI8dRUYQQMhqMrrAQa8WJJ5oW3ubN5kVKSLHhRIaIDrdQnsRlwgkM+ZuR0Sry6UZNUXwQQkaR0RUWMk/F/Pm0VhCSCucg6vw23PTuwdEs2XCWD4cTIoKID+fnkXweIYQMktEVFjIpkbw0xWHzc5+zkYSQrDjHUTdXR/Jw2YGIj2TEv8ONyJLt4JovbsQLLSKEkDSMnrBw1gppJUk3CCFkeAj6cjhB4pCuFzeKxVlIcsE5mYrokE8nRAghRc/oCQtnrZAuEOkKIYSMHYIiIyhMDhww1pDkUS5i2ZC/Y5l/RqyPzt+DEFJ0jI6wkBVKv/Y1WisIyVec5UNExpNPmm2Jc4jImDvXfLLbhJCiYuSFhbSCZN4KMb9Go5wMi5BCQESFdG/ef7/5DIqMSy8FFiygZZKQImHkhcVllwF3320mwpIJsQghhYV0o0jjIRmxXDQ2Ag0N/mgUQkjBMbLCQsyl55xjXjDbtrEflpBCRKwV//iPxnIhIiMV0g169dVGaHCWUUIKipEVFs5hcwSn7v7jHw/itVefwnu/E0e0OD7ykUn4yxPOw+GHH2VOyMTeNXjkyZvwO7ubwFHXovYLCzDR7mbnaTy95jl8fMHfYZqNGRHcPUxagYvPO9dGZueNWBM24zp8rrrcxoSNPI/FeBPzcfpIPxMyckjXp/hhyBwc0rAIjkgRxHIhzp7ijyHdohQZhOQ9IycsRmF46f79O/Bsx3eUqHjdxhg+cuRxOKf2eygtPcnGpCGTsBByrqxHsRIdhLAQUdHR24Ujy386jMKCFCVizXjkEWDDBiM4ki0aMmzViQz6XxGSl4ycsLjgAvNCGaHhpWKpeGxDQz9R4RBx8dm5qzNbLlyl3M86kUoouDiLV5EnxSs+fsYzOPlgcuXdi18+9DfoO+jS9PP4+KR1eFMMLirN2o/cbq+7Fkf23mTTrULZeRGcmcr5PllYBO6p7Kib0GdHFLpyOFHh4d17uvtTeGmqskKV9aCJFuRez7Xd7YmC5dX+z9Clo8/2y9T/e3DPKpB+8n2S/EAsGvJekJEl8pk8j4abI0PmyxChwREmhIx5DrGfw4u0SuSlIS+FEZph87VXnkwrKgQ5JueEQ3/xgL2L8Uis1+4MBSsqFB//uF9h/s4TFUIX+n65Bm/YvZw46IsK4Xe9N+KXSe90nxzv76ATFUronKGEj9p6882nJULRi1feFMFShWMnp7CCJIkK4Xe9f4Ont6mNSdU4VvTfwd0wUzm9iveseHHpv7HnMX1t8BmRPMA5dP7kJ8Dr6u9VfK9WrvSHqUrXiSxUKE7fxx1n1haS7RtuMFbQ5K4VQsioMzLC4kc/Mp/XXjtifajvvZe2lvTI5RyNqoQ71nwK93nBVLJHll9sWtrbnrP7P8XFC55R4acoUxXh73rvw8s4F+cuWKFa8oK0zv0WfK5Iq1zSTbhOWu+S13mmAvcr3VwRK4dfVhEn770NTKyOoLa8Sp+h70csBBnvL4hLM4IzT7ViYO9z5py9MbwlYuCoz+KEFI1OTxjYe73YPrM3e0UwleOEj0uZlHARoWHLozn4mjruRMt8fHyAz5aMMcTnornZWDZFaOzcCdx1l4kTy4VM1CWjysQ5VLpWxRm8pMQIjro6s1Ly975nulkkEEJGnOEXFtKnKi8CQcazFwSmAnX+B28c3K4/pYVthIcx0wPbcTBH7ZKe1JXlkR+vNl0zrjU/ULwK3lXa6cn5/hJEQ6IY8IRDeWqH1/3vme6XN19IFG9OME086mTZw+8O9tryVOHjk1T6Bx/DK3utBeOoKeA4owJDpg6X94ZYMZ59FpCeW5n/RhzAv/td0z0iYkQEhwgJsW5cd50RGRJEdEhw+3LMWTuSu10IIaEw/MLC9ZvKC0BeEiOEjP7IRi7naJKtA6p1/9aeXLo5jBUgN3zzfv6Q+f4mTv6s7Q5ZMwSLghUvp87SFozfvXkftktaSsSc/HERG6oML1uLihNbpLCRd4mMKhOBICJDuk9EcIhTuCxoKIJDLBxynlvDxFkwxJrhrB3StSIj1USMUGQQEhrDLyzkj1iQbpARRIaUioNmOuSYnDMgJi3A585QLyRF0CfBtab9rgI/ZOv2+N17r5qNoHl/jDHo+3PWlL03GQvHpFlpR8SUfsRYTfyuEBecU+q5+Lh8Oj+Oo/4SE63YeHOvLLmfxneDFA8y4kx8uERwiIVDRIezcrz/vtmXIMJDhIn4cMjwd+k+EZEhvhuy3EDyOiiEkAExvMJCzI3yRyp/8CM8na+M9pAhpUce+Zc2xscNN81pLotkTv07nK4ruoDDpGtNe10FNjyU7FC5Dr9S8eL06CprcYLU574glePYwtzPv+LlnO8vmXKcWW6EmJDJsdKzbnhdITY86Zw/gWkfT07reHzEfYVpfDcI0Yhvl1gwJIjwkK4U8eEQoSHOozJZn3TZyhpGYsWQ7hMRG9J9cs01fveJWD3carCEkJQMr7Bw1gppIYwCMk/F7Llt+Kuzrsdpp/8/Osi2DDPNOodFBqadZ50xD96EzXpkRNBB0zEfp3tDVM/FydYh0sMTKIYjy1dYJ8rRZ2L1FUn3ku3+MmBFSdZuELEGeV1NFumCCg4dHT/FHq/CR8bLZ8A/RCwYZouQ3BGh4UakiMOo89uQxpB0j4iQ+OEP/e4TERrj1Y9PhIcIENkXi0dQeATXSSGkCBm+eSzkD0z+6EZwQixCCAkVt2S8WF7FUiHzbQjyfsuG+HeIpeS888yn7Iuf2Qj6mhEyGgyfsBDva3GUktaAmBoJIaTQcALDfeYiPJzIkNEs06aZxpcTIYQUAMMnLNy6IDIOnQqdEFKMBIXH73/vr5eSqrtEnElFbIiFQz5lX6DoIHnG8AgLMRlKP6QIChEWhBBCfKR7RWYkFpGxdatphElcNsS64VaFFuEhFg8RIeIX4oQIIaPM8AgLcWISRyc3VS8hhJDMiBVDhIaIDBEbTmhIQ03isiGWjQUL/FEuhIwSwyMsxEtaJp2hfwUhhISLcygVRIjs2mUmInRx0m0i83TI3EHshiajQPjCQlS3zNsvQ7VkCBfNc4QQMvyIVWP1ajPJl5trQ+YPuvrqEVv8kRAhfGHhukGkz08mnyGEEDJyiKgQcXHTTb4VQywXixebdVfYTUKGmfCFhRsNIpPNjPBsm4QQQgLIbKKyunRw+Ku8l7/0JfNJkUGGgXCFhbNWcFIsQggZO0hjTywY8o523STiixEUGRzSSkIiXGFBawUhhIxdxAdOxMX995tPN5+GWC7knd3QYLqxCRkC4QkLWisIISR/EMtFUGQ4xB9DfDHE6ZOjSsggCE9Y0FpBCCH5iYziE3Eh/hjyHnfI3BhixaDTJxkA4QgLWisIIaQwkBlBZdiqOH66USVC0B+DIoNkIBxhQWsFIYQUHjKaRESGNB7p9ElyZOjCgtYKQggpfORdL/4YYslwTp8iKqSbxIkMQhRDFxbOWvHww5zdjRQcd//6Dbs1PFx6ykS7RUiekGlkiYiMuXMpMoqcoQkLWitIgUNhQUgG0o0scd0lTmTQJ6OoGJqwoG8FKXAoLAjJkaDIkEXRnCVDkLkxXHcJh7AWPIMXFvlgrehZhfsqm3DQ7gLNmBFfiel2LxV7VtXieazGxQsrbEyIRFuwemkV6jsWYrKNSia8/HvQUVuJ3y2LY26djSpS+vr6EIvFsGfPHh0mT56sQ3V1tXrHZX7JjQVhMZTyjxT5UEYygoioEHHhRIYMZ3WccopZ3l1EhtQfpOAYnLCQH41bwVQWGhurM7WJsGgAzrIVuVTa7V3L0LAyfU07rMIiB0Y7/0Jjw4YNeOqpp/CFL3zBq+xc5ffQQw/h05/+NOaKuTYNoy0shlr+kSAfykhGGVnefc0a0yANDmEV0Sm+eWLNoI9ewXCI/RwY3/ueERWiOPNo+tfJdY04KtaDPXZ/a0sJVpeYcN+qHi1Enm/qxMGmSh23QYmmDSUt2GrP10KldpW6XqwB6nhLi712lTqvVu3X2vRq0aGS64dYLFJcb/JSx/vlb+Lus+esdmXR6bRgg0pD8rpP0gosJCv3tSFq87DxIlhcXqtbdMLquF9OuUY/A0HS1+fkN1LhvfHGG/jOd76DT33qU7rCE+RT9iVejst5Y5F8KH++P+OcUX8TJepvN9WfdU6ku36o6eYLMtHWypXAzp3Atm3AjTcaa4WIjB/+ELjgAmD8eOBrX1NqPjDqhOQlAxcWIihWrDDOOfLjyCP2RNuAxjrPerF3XhwNcQndmNjWgA4sxFmRGhwV6dbx2boQ9mKePs9YF5QgqFpt0muvRs/N2Stmd31DdwQHlyrBUZGcvxI2YnGRc3S6wBZX4XfGcORqie/AxcuasXe9jVdCpLu1GZOCZVcvL7GC6DRUmIF6JTgqcHR1J363W5+AvbEaoC2qRdeenhiOqpoiB/IWMc1LK3r+/Pk4+uijddzd6oX193//9/pTkHg5LufJ+enpxO2nHofLVLjhXnve7jtwg427/RcmKkxSlT+Z3MsvP4ESlCgR6rSjfOctSqgORT6GXUZdySrhW+sXUpc7s8bN4T7U30RtUrqDpwerlGAvAN09ekhXiBKcugtdhMYtt5gGqvhoyHLvl10G/MVfmK522Q92o5C8YODC4pprjJr8+tfND2Ss09mEdttS97sYerCrrRN7620LvqQSPZ2uks2dSfOCtXcNJtbZ7ospVQmWkXR411dU4KjOLuwzez7R9dgbKP/q+lbApVvTiKmut6RuHia1rtfWDC2eIosS/Ei2rm/1rCAStqhkDvb0YPo8K0jUNhpXo7K6DbvU5r4u+PeSp0h/v5jmpWL785//jHnz5nmiQj5lX+LluJwn56enBlds+AGmqa2Xl94G9XjQdce38LL6nLbsWVxxtpwTLsHyZyK38htqlHZsykHw5spwlNEWckiCJ5ke+ZtobtbCeejSogILO+LI0JtKBoJ0hUhdIl3qb78N/OQnxhIuDVfpNhELxnHHGYuGiAxaMvKCgQkL6SeTL3vSJGDxYhs5xqmJoF639ptx0LbIDTWo6LaWABvGpJNjc3tCGRtSOn7WYVJzK/ZGRTClFgWT2gNpqKAFlhVAW+XFq8TN9HnVeCO6Cntbq3F0fusK3b/vzPI33ngjfvWrX+lth+xLvCDnyfkZmfJVXHKFbESw9sZ/wNrbZbsJl3zZOiYGLBg6fPUOGO8M39phwjxEcxCwwfJnI6fyK6qXLUNz69KA1cJhWuFiLUi2GGRiOMqoColl6re8NEUZelbVemV03QfRlnq0qn/1gbhEeqANlYsWoRFtUH8iJlbSqq3VloxgetpqEozvZw1JtFgYS1AwDbGgBOISTBttaPCOpbKyBK8NWpeKBBmS2thoRhmKyLjrLrMv8eIAKiLDdZfIjKBkzDIwYSHWCkFEhYiLfKJuJeob29Cu/9ArMFX9XoPdFXtWtaTwi5iCI2tieNfGizXAH2EyAmhLxNJAuaLYkMYGq60PSxtUZRawZFjMMfHtsKiXp/a9qKjDRPWy626rNl0nSmigqQl7m+dlHDmTDwQrvRdffFF/JuPic630qq67F6rdhJdvj2hrxQVt/wT1xBRKPMz9Fl7+5A/Quu113NXWBGz6Fm65tw9dN34ZD6MaV21Q8XJs23rU5dDLNCyVthKgiyL9rRY9qxrQ1tgN8eOOx7vR2NaQU6U2PGVUpTSFTKx4e1ahoa0R3bqMcXSrv+UGVci6le1oVv/aJV6J7n56uCeqfuGNqFPCuU79zbc5ZaFpxGp7zxElEr3H0lmNZTaf9jQiR6P+jupjEa9MJv86rHT7km6s3u82CaTbHYklpSuCZT3muWu7lQxqKALfi3S4GT3FgvH660ZkiCVDLBZiuahTLywZQHDddWZtEzKmyF1YiKVC5qwQhxsxXeUhkxd2aP8CcaCE21atAwntTcZMKw6e8JwnK1C7rBo9leac57uqcZQ+a/hIzL8Oc9UL5g2b/+qSeqTtbaxbpF5qnepdaXxIEnCiSqehgnSpaIzAOlhthYQIjRrkvX+FEKzITjjhBP2ZzPHHH68/c68gazBX/R40SkTMdV0gv9igxINCiYlmsUo0qopR8fKOV/UnEMOP5+ZurRAGUhEPpIKvWJhstbAtes/KlaoCTs1wlVEVsp/VQndnqN+2V0pTyKwVb/C6ftdUV9j05J5rEJMuQaGmSjUpDHVKlHd2pf7Soutb0bysv5jxLSuVaFJ/kh6BdCsqqhPTFQHUaS0vEiqb0NnZhQH2zhYmTmSIJUNEhvhkOMdPGUhw6qlmTiVxAnXrmZBRJXdh8Y//aD6/+13zRecD6gV1cVLXwfSVfneC3latAxM6UKvfPuoaG6e7RlSl7M65eOVKm54SHB3BrhMlANz1Qop8NZJW2uvt/BrJ+Qf2dZDOXS+dICZNf5hqYh4iqrw0VEiI9zqMk9PIX4KV3qXyUkrBZeIkphhIpTdxsh13f3oZ+g0UveJea5Ww4boaVF33OpboLhTBCIxcnD2HrdL2rBbr7f7gGb4yqlJaq8XQSimiqROdSqj7lbXfHTIciKioDFhW2pvtgVyoCVg/dFipvi2SgFjKpWErjp8yukR8ZyROGr1iURd/DOkqkW57MmrkJiykf8tZK8QcRcgYRyZmkjkU3n33Xb29atUqfOITn9DH5FP2JV6Oy3myPWjOnqu7SHD7ipQWCREXIjR8gZGdYPkzMZjyVyxcjUhMPBP0nrZQ+N0jUdysmtnVFdnF5XCWUQT16kgMrda4pq0Nge6R6M1KJHgWhzTobpDEyrpb6ZX+1hgjQFLds1glatJY8MSa0bq0f3dFjWdZiUJdnpJ+6VbUoTHYHaNSXdVSxF0huSCDB2QIq1gxZK0q8ccQpKvknHOMJYNWjFEhN2Hxox+Zz6uvNp+EjHFktkeZmGndunW6Yquvr8f999+P3t5e/Sn7Ei/H5byhzQ5Zgyu2if+F6/Iw4YZ7OxH9qr+//PbcR5Eklz8Vgy9/BRYu85vSRmjUW/N9PWKR7pxGPQxvGaVcy+CV0goN11WgfRt0Ieswrzm182Zy94ngukO0/mt191ypfUy8e+5sQqXLB+3oSGfBq1uJ9mr/XMlfPVhUOwtJyXqZ7NcnY7oy2qQd6kbstZWwvbMkF2RyLeePIV0lIjrE94JWjFEh+8ybYqmQ/isxN8mY43zpBiFEIRMzyRwKMtxRTPHOfC9BWtFS4XHmzaGRD2VMRndZdC1DPFlByaiQpVXo7kjhCEryCxES0igOTrglguPaa43PBhdGGzayCwuZpEQcN8XkJP1ZBYKe3lt7Vsn6IfOw1zpGyuRUofkYyKyZgSnFyeggEzPJHAqusnOVn5jms7WiuVZIbuRDGYNQWBQRIipEXIjIcFYL5xAqVniZFZSESmZhITOeyZAeUXYFZa2QqbrXY5J1mBy29Tk8YVGHXbUyCZeNl7k1KDbyAq5uSkgBId0jN91khIbzvRDfQWfFoEU+FDL7WMjU3aL2xCmmkB54Tw8O1lRhgt3d19WJo3JwVhs8ZrSFG5Exo7oJz6cbG08IIWR4kK4Q8cEQXwzxyRBRId394oMhjegbbuAU4iGQXlg485EIClFzeUpwoTFv8a2GJhy0U2XfV1urp7g203ubRb76L9hl41pasEHiav2FxNx53iJgYqVw1yYs2e4zoarGbhFCCBlxpF6TBrMMW5XpxGW0owgKmVbBOXuK4CCDQ7pCUrJS5o9ThxsbbUQe0t4cb2tutzvx+JZmxB+R3e5I/N6aSHy3ifbjBXXNvZFuu+Mf2x2pibehOb7Fi6+JP+2d1h5/RB/rjj9dE0grKR+NxCF4LSGEkFFn5854vLk5Hi8tNXWfhFmz4vG77rInkFxJb7FwQ0zz2VqxvjVhoTBv0a0MpFuwS+NNdR3F3tZOb0ZOMyNmDO8q5fsGIjgtyR/Moa0elV2oDE6mRQghZPQRJ2O3tLt8yr44e8pEetJNIrN8ck6MnEgtLGQUiDi5yFK20gdVZKRcsKsfMpokeJ4SCznMhH1U0sqjhBBCxhAyWEFGQIrAkDVKpB6U6cNlXRIRGG7WNpKW1MJi9WrzmcfWCiFx8a0edCxtzboORtoFuxIwq4l2Bxwwt7a0YGuFLH9ulh7X7O5K8LGQ6bMLYbpsQggpCmSkiPhgiC+G+GGIxUK967XAkAY4SUl/YSHKzC2Nnu/Td9et1CMwzOJbleipbs9esatrUi/Ylcj0ld2Y2JbYZSKCY267v2jZ6qWxhEXLjANo5q4YQgghYwyx3K9bBzz7rG/BkDmeZJVVzujZj/7zWIgaE1NPgU2IRQghhISCNL6DS7ZLI9z5ZZAkYSFDTMXEI+Ye6V8SqwUhhBBC+iOLnMkQVRmqKkNYpTGeTyuADxOJXSGiwuQBSb8SRQUhhBCSHlnCXRrhTkzIyBFZW+uJJ+wJxUmisHBOm1zFlBBCCMmOCAqZsXPbNrPKqnSPiO+FTLJVpMNT/a4Q6QYZP94MtZHpTgkhhBAyMNrajK+iiAqx/MvU4SI4igjfYiHdICIuiuwBEEIIIaEhU4U764W4FlxwQdFZL3xhcf/95vNLXzKfhBBCCBk4Yql4+GFjrZBeALFinHoq8Mgj9oTCxnSFiKVCFl6Rz7ffLnqPVkIIISQUxGohFgsnKmTkyI03FnQ9a4SFTPBxzjlmLK5MAkII0dz96zfs1vBw6SkT7RYhpKAJ+l7MmmWmCy/QeS9MV4hbHva888wnIYQQQsJDfC9k5k4RFdKYl2Gpd99tDxYWRli8/LL+4KxhhBBCyDBxyilm7ZHvfMdYLmTl1GuuMW4IBYTpChGvVen/EU9WufFCoWcV7qtsCiwEJiuSrsy4uqis5/E8Vg/PYmHRFqxeWoX6joWYbKOSCS//HnTUVuJ3y+KYm2YZ92Khr68PsVgMe/bs0WHy5Mk6VFdXKy2dWUyPha6QoZR/pMiHMhIyppA6V3wvxAdD1iKRrpECqX+NsJBpvOXm3n/fRhcIIiwagLNsRS6VdnvXMjSsTF/TDquwyIHRzr/Q2LBhA5566il84Qtf8Co7V/k99NBD+PSnP425c+fas/sz2sJiqOUfCfKhjISMSaTeFauFzNQpo0duucXMfJ3nmK4QWamtCKbwnlzXiKNiPd6S6Ftb7CqkKtwnS6ArIfJ8UycONplVSzdEo9hQ0oKt9nwtVGplSXWxBqjjLS322lXqvFq1X2vTq0WHv6K6j1gsUlxv8lLH++Vv4u6z56x2ZdHptGCDSkPyuk/SCiyaKve1IWrzsPEiWFxeZoVVOe6XU67Rz0CQ9AtgFVap8N544w185zvfwac+9Sld4b2vxLN8yr7Ey3E5byySqvzCWCp/PpQxFNTfRIn62031Z50T6a4farokv5F6V7pGZJSI6xoRB8885xCtmIQiEBZ7om1AY51nvdg7L46GuARZAr0BHViIsyI1OCrSreOzdSHsxTx9nrEuKEFQtdqkJ0un35y9YnbXN3RHcHCpEhwVyfkrYSMWFzlHpwtscRV+ZwxHrpb4Dly8rBl719t4JUS6W5sxKVh29fISK4hOQ4UZqFeCowJHV3fid7v1CdgbqwHaolp07emJ4aiqKXIgbxHTvLSi58+fj6OPPhoPP/ww5syZg6qqKv0p+xIvx+U8OT89nbj91ONwmQo33GvP230HbrBxt//CRIVJcvlTkXv55SdQghIlQp12lO+8RQnVocjHsMuoK1klfGv9QupyZ9a4OdyH+puoTUp38PRglRLsBaC7yVhCCXAtMMRqIauLyyhNVzfnIb6wKNQxtZ1NaLctdb+LoQe72jqxt9624Esq0dPpKtncmTQvWHvXYGKd7b6YUpVgGUmHd31FBY7q7MI+s+cTXY+9gfKvrlc/OJduTSOmut6SunmY1LpeWzO0eIosSvAj2bq+1bOCSNiikjnY04Pp86wgUdtoXI3K6jbsUpv7uuDfS54i/f1impeK7ZlnnsE3vvENdHd362PyKfsSL8flPDk/PTW4YsMPME1tvbz0NqjHg647vgVxeZ627FlccbacEy7B8mcit/IbapR2bMpB8ObKcJTRFnJIgieZHvmbkLkDlHAeurSowMKOODL0phIyOD7zGePnGBw1Ip95yCGqGWG2CtXBqiaCet3ab8ZB2yI31KCi21oCbBiTTo7N7QllbEjp+FmHSc2t2BsVwZRaFExqD6ShghZYVgBtlRevEjfT51Xjjegq7G2txtH5rSt0/74zy69du1Z/JuPi5Tw5PyNTvopLrpCNCNbe+A9Ye7tsN+GSL9u/m4AFQ4ev3gHjneFbO0yYh2gOAjZY/mzkVH5F9bJlaG5dGrBaOEwrXKwFyRaDTAxHGVUhsUz9lpemKEPPqlqvjK77INpSj1b1rz4Ql0gPtKFy0SI0og3qT8TESlq1tdqSEUxPW02C8f2sIYkWC2MJCqYhFpRAXIJpow0N3rFUVpbgtUHrEikaXNeIrJoqjX5ZzEwsGHnGId785YU+22bdStQ3tqFd/6FXYGqjekUEWm97VrWk8IuYgiNrYnjXxos1wB9hMgJoS8TSQLmi2JDGBqutD0sbVGUWsGRYzDHx7bCol6f2vaiow0T1sutuqzZdJ0pooKkJe5vnZRw5kw8EK729aUyKLj7XSq/quntxgfp8+faItlZc0PZPUE9MocTD3G/h5U/+AK3bXsddbU3Apm/hlnv70HXjl/EwqnHVBhUvx7atR10OvUzDUmkrAboo0t9q0bOqAW2N3RA/7ni8G41tDTlVasNTRlVKU8jEirdnFRraGtGtyxhHt/pbblCFrFvZjmb1r13ilejup4d7ouoX3og6JZzr1N98m1MWmkastvccUSLReyyd1Vhm82lPI3I06u+oPhbxymTyr8NKty/pxur9bpNAut2RWFK6IljWY567tlvJoAb6XhQlUheLE6dMBy6Iz4X4XuTRkNRDvMJOLPwZACcv7ND+BeJACbetWgcS2puMmVYcPOE5T1agdlk1eirNOc93VeMofdbwkZh/HeaqF8wbNv/VJfVI2+tWt0i91Do9H5IEnKjSaaggXSoaI7AOVlshIUKjBnnvXyEEK7JPfOIT+jMZF597BVmDuer3oFEiYq7rAvnFBiUeFEpMNItVolFVjIqXd7yqP4EYfjw3d2uFMJCKeCAVfMXCZKuFbdF7Vq5UFXBqhquMqpD9rBa6O0P9tr1SmkJmrXiD1/W7prrCpif3XIOYdAkKNVWqSWGoU6K8syv1lxZd34rmZf3FjG9ZqUST+pP0CKRbUVGdmK4IoE5reZFQ2YTOzi4MsHeWFBJuQi3pTZCJtKRrRJZkzwN8H4tCRL2gLk7qOpi+0u9O0NuqdWBCB2r120ddY+N014iqlN05F69cadNTgqMj2HWiBIC7XkiRr0bSSnu9nV8jOf/Avg7SueulE8Sk6Q9TTcxDRJWXhgoJ8V6HcXIa+Uuw0vv7v/97/NVf/ZXedpx55pk6XhhIpTdx8gyzcXoZ+knxK+61VgkbrqtB1XWvY4nuQhGMwMjF2XPYKm3ParHe7g+e4SujKqW1WgytlCKaOtGphLpfWfvdIcOBiIrKgGWlvdkeyIWagPVDh5Xq2yJFjcxvsXmzWSlVRIU4dcpK5GMcf3VTTmJDCgiZmEnmUHj33Xf1/j333IOVShheeeWV+tP5V8hxOU/OHzRnz9VdJLh9RUqLhIgLERq+wMhOcvnTMZjyVyxcjUhMPBP0nrZQ+N0jUdysmtnVFdnF5XCWUQT16kjM617W1oZA90j0ZiUSPItDGnQ3SGJl3a30Sn9rjBEgqe5ZrBI1aSx4Ys1oXdq/u6LGs6xEoS5PSb90K+rQGOyOUamuamFXCFHISBFZKfW73zVDUufPH/NDUg/Brl12k5DCQWZ7lImZ1q1b51V8X/rSl7BkyRL9KUi8HJfzhjY7ZA2u2Cb+F67Lw4Qb7u1E9Kv+/vLbcx9Fkqr8yQy+/BVYuMxvShuhUW/N9/WIRbpzGvUwvGWUci2DV0orNFxXgfZt0IWsw7zm1M6byd0ngusO0fqv1d1zpfYx8e65swmVLh+0oyOdBa9uJdqr/XMlf/VgUe0sJCXrZbJfn4zpymiTdqgbsddWwvbOEmK44QalSJXydENSxbFzjPY4lMQbG+N61TUpsAx3IaSAkImZZA4FGe4opnhnvpcgrWip8Djz5tDIhzImo7ssupYhnqygZFTI0ip0d6RwBCVkLCAjOcWZU4aiyigSJdz1ENUxREn8M5+J6+lEKSxGB/UiW71+XsZpxsnQkImZZA4FV9m5yk9M89la0VwrJDfyoYxBKCxIXiODLqQ75Ic/NKNIZOZOmatljOALi0JbgGw0GIxIcNcs6klYME1m3ywEJ8p8ZywIC0IISYn0NrjVUWWNERmiOgamjvCdNwt9HouxTsLoj3Yc1dSQer0RQgghREgekip+F25uqlHEFxaFSMICXoFFtmAW6HLx/qJcyXFIsXiXXbCrNjk+ig0yP0SrmRvD5CWLmNlzgguTiZXCxXtzSgSRibnsJiGEEJIONyQ1OBX4aM93IV0hcfUR37kzXti0xx9BTfzp7nh8d6Qm3tbcbuMNqeLi7c3xeyPqAsuWZsQfUafIp3+un66c78d3x5+uaY5vsXvx7kj83ppIfHfwfCHhGoMuiz6XEEIIyYH334/HL73U1OelpfF4NGoPjDyFbbFQ+Euju1krzXoaFYuCfhCp4tIv3iX4s1PKOh0pFjDrieKNzlZscZYJ8Z+QhcZkYbHmZf5kWgkYq0l717I0a4IQQgghKRB3hrvuMiulSnfIBRcY585RwBcWeTQPea6IqNgCt4hXNyoG0b2QcvGuXHELoHnBzq6ZkZp+AocQQgjJCRkh4tYZEcfOUZhMyxcWBTq1t7c0ubYgyEb/BchSx2VYvCuBKPa21uDI5Mn59AJfTXjJO78HHS0qLVlR1C5xLuzpCc6CI1NqB6YGJ4QQQgaKOHXKbJ1uMi2ZrXMEjQcF3RUyfVEEB+ttV0RDF46yFovJC1ejIuYvQCbOl6ni0i/ehUAXST3QbsWAXo3UOW9CiQQzk545rxJaQ1QsxFmRmNdF8nybTs5iukL6ixdCCCFkAMi8VG7EiKwvMoLighNkDQLpYumu4jwThBBCxjjibyHDULdsMYuZyUydwzy9RME7bxJCCCFFi3SHiOFAJsB85BHga1+zB4aPQ/Rc40IBOm8OF7LcOq0VhBBC8gK3QqqbSGuYxYUvLArUeZMQQggpekRUiOVCPmUq8GEcLXIIJtq1CmTFNEIIIYQUJk5ciEFBRosM0zwXvsXiwAHzSQghhJDCRMSFc+AUq4UM3giZkvjDD8f1DF2yMprM2kUIIYo777rTbg2cO+66Aw+tf8juEULGHOJrcdllxv9C1hoRwRESJfHNm+N60RIZaiomEkLyiJZRmFWuUFm5cqXdMoiwuCNDW+Or6p2UDgoLQvKA664Dvvc9M2JE5rwQkRECJfHXX4/juOOMWtm500YTkh+IsEiuEMnASfUcKSwIKQJk4iyZQOuii0wXSQiUyEpkKCkx/S3vv2+jCckPKCzCIZ2wuPyyy/X2tl9tw6mnn5rz9hfmfYHCgpB8QKaacEutyzugudkeGDxmgixx4JTEC20ui76NiKxYgRVeiGBj1sEvMaxdsVb9PxDkmgHmE1uLFWsHlkvOSNquLBnz6MPGSC7PJAf0sx7ocyOEEDKqiFFBFi2TT+kaEYExRIywkP4VQab8LDQmzMSCxYuxWMKCqdi1ZgWGpz4vR73Lp74Umx/dqKrtUaL6ElWGclWkeiy+pNpGDjNlc9C0+BKMUG5khBArhIR025v//lu4c94XdJDt4DmEkDxh1iyzKqoYF0JYU+TQGxTYuhV47jngr/7KhEJhfw829QIVZ1ZAu6SUVuDME97DM8/04KMqbsfaFfjpg53o7JTwOo6orcJra3+KTW+/jZ0St+09nJB03rb3TsCZFckOLq/hpc79KFXXHy+7x7+H1x97Ax+y+30bI/jRvY+ZfF4/ArVVr2HtTzfh7bd32jSPwG/bf46ej54Jk7RYQJ7Be7VHoivyI3UPr+PBBx+056ny2X259vUjalGlM03itZfQub9U5aUOijXhR5vQ+/qD6jr/Xv+4cS0e27kPe7uCccllPd6UXz3I11WeD25TFcdjm/DbE1xZxeqxFj0f/Bbt6p4+0PcscT/CvY+ZZ6bL+EdVhrXmuZfq+/s5XrVpxNTzfea9NPeRhQ0bNuBzMv89GRKpnuOLv3oR9bPrcezHj8Vv3vyN7uZI3n5RukvWP4RPXPZVvV1/7bU6XrpRvqriCCF5goiLJ58E/vu/gd/+FvjiF+2BgWMsFuedpz+0wCh0ysajdN8BvKU2qy+xFgYVFszcj/a1MRVXj3JnfWiaA1VDoq/MnbcAU3c9mkM3Rx96y8tM6z22Fo/ifC+ferRjbawalziLgoprmnOsviwdvShLOM/tL14wE/u35GoZUQrL3ofc6xZ1E2VzzsfMCRMwc4HEX4LqlGUNXq7im5pw/kxg13abayyGzZiKkwO3EFv7KHC+SWPxYln9dS1igecuz2f/BJdGH95WO+MyP4KB8fgSlC953O4YHl+ivtVyG5KOJfI4lrjzJMy/DTvskZSkyCtIQr7lS1TqjmA+wXhhB25TrYbbghnvuA3zvfOTjhFCSBjIlBPiGiETZ4lD5yAxwmLGDP2hrRbFRMAHY83mfTYySB+279qH3nbnO7EGm/ftwwFdOybTi3bn19CnKn7bBRHr68W+zWvs9SvQriro/W8PrJOkvCyxg8HbD1bWWSmHf1kp9qW4iYxldUJJUXbyVFEFWtDINeUz5iip44ihr3cfNq+xz2JFu3oy+/F2XzXKynvRp4RK39vA1PNnoFSn8RYOiDAJZQi1VMiq4m1Kmn9BVf5NiKC3t1eFDVjS1YTUWkAq+yYgIueZsOHCBzA3m7hIyw7swhJscGkt6UKTzfjxJYF8IvDitVApn4vlCRpf3de3H8CFG9z5VVj+7cGWaWAEuzbSbbuuECEYTwjJM0RUiL+FIOuJDHKpDyMsZKipjF8NwWljzKNqtf0TxuFYERVrdmGqbq2rIBaElLgWvR9Suy1YK8eCmZjQ25fgxFhen3h905zwJiIJm5zKWnaykgK7sF2phL5eX7D4BPxNdGiCJHPsuAlKqMSUWAPGq4vKSlUaG/vQWzo+IEyGwkm4cp1UvGYkQ2pOwtQqu5nEjttuxp2XR7B8to1QnHTl95U0eABP61rcChdnOViyBEtExNzZpPfn9zMjqPIsv1L9b/e8jB9H9M7LUefymV2Hy++MGqvF7OVKPCjxM10fSc2UcmQ6HCbS5eFGeqTanvkvP9BdIRJkO3gOISQPkS5RGRkiy63LBFqDwAgLQfpXxGGjEB04HVpMbEapa2FP8FvK0vLuTxmkcb455suEvo1rM3eFiBOjWP8jpouiuqwcvcHuitjaFM6jZRhfGrCESFeK3RxJciurYJ7Lrke3+F0+HsYyIV0tjthaM1rEWDq2YFepuebYcTLhW28/i0zoqMp6Q/nNniAQ60VQPDh2927F5V5t7xAhshUPKGWx47ZvY3mVs3yosHw5louIUWJE9tdd6SREah6P3pki/VwQwbQIvXOtoJn7AC78vi9YCCEkVMSRUzSBTPd9ww02Mnd8YeG6QwpNWOzbjDXaJK+CtVBoi4MSADNK/WN9qpVtMBWj7tZQ4gBzmrSvgeseWLNZqbhsVF+CBVN3qbRVhept2zJI/4I+pwzlvSbdiKqEq6tnYr/rclF1cjr7SU7IcFPJR9LPOATGCifdbZGhrCkomzMDpfv2pRQF1ZeIL0pil4pGWzr2odReI0JjgvoXqn9FKnbchm8/cKHpkhAhcOfN2kdhx23zPbHR39qQzG48/QCwpCGTMEjvNyF5pRM0ueB3nYg1YyuWr07ZlxM6wa6NgW4TQvKU4BBU9Q4fsC6QCbI069bF47Lb3GwjCBn7NKf6vT52ffzE6x+zO7J7Yjyw2++4Y/utF6WI3x6/9aKL4rdud5822pEmrSD9030sfv2J16v/Hcn7SXltvzV+0UW3qlhHmrIMgVTP8Y4777Bb8fhLL75kt3Lb/vyFn7dbhJC85ZZbjC6YNctG5IZvsZC1QkSdDMETlJCxyJTy6bjzZt/ZUbokppdPsXs+J125CJffmejYqbs/cCHOPekknHshBmwpkFEhc3sXoTfBVDEbdZffiahL6vEo7ry8TsWm4aSpqNq6HF7WO57GA1urMJV9IYSQ4eTrXze9GTKwo63NRmbHTOntqKszfSqyGIn0rxAyxkmcilqcK4MjKqZjyYZ1ENcHqeC9wSLiE5G2T8KMDPHGlUxfgg3rnD9DUvo6HXjnT1+yIcnPIiktzeWIqItmJxxzcQoZFRIc1eLKKsNN5y6Hydq/r7BINaW3TMs9FDilNyEFgHSDyJTfMmJk27acFipLFBYydvWaa4xHKNdfIHkA1woJBz5HQkhaRBeIPshRG/hdIYKsbibIOu2EEEIIId/9rrFYtLbm5MiZKCzkQvG1kEkxHnnERpJckamvw19YbDCLohFCCCEhIdpg8WKz/Y//aD4zkCgshAULzOeaNeYz70leeXQ0K2mKBEIIIXmIOHKKwJABHlmsFv2FhVuISJw48x6pyNuB4GyS9eqZZJzhihBCCCEJyKjRHK0Wic6bDvEAFUWycyf0dN95inRNrDkwI83S4UZ0uLmbZCrrS6plVc5HcaAU6O2VtUNkOu8ZOLDGnDdh5gI9xbVOd5fa37cPeoURWZrdLljm5Wdn+TQrkMgU15dAZehPFmWveSsQ59JPLpu7PtVdFDvidEjCgc6bhJCMyOzcJ55o3CU2b/Yn1kxGhEU/ZLIcOfSTn9iI/OT5e74Xv+d5u5NE4rHn4/d87x71/874hh9/L/7jDTt17M4NP45/T8cL7hwb/+MN6mzBXCNp6XidqDrXO654/h4/3kvPnO+XQdL5cVyylrK5MiRfQwghhIwaK1caffD1r9uI/vTvChHmzjWfGzaYz4IjefEsf+VNYAKm2gVEZBXQ4KqeCXgLZ8m02LK4VqB7Rdb6CE4lLiaJ/W/7a3Bo0q2caso2I9XiX4QQQshoIr4WMpeFTJiVZvXT1MIiOAunmD7yFFlNs9eohZGnvN7365DQFFxa3JHryqmEEELIGEC0QWOj0QaqUZyK1MJCLhQnTrkwj504ZaEsWegrYQRobC0iG49NXIGzbyO29A52MSxjeSgdH5ANeoGxLYFVUGNY228YarqVU4/FuAnOeiKRbyOHZc8IIYSQkUE1grVOSGO1OPQGhd1ORETF/fcDRx8NfPGLNjLfOB5VtUfgpZ/+FA92dqJTws7xOKehBtVVR6D33gdNfNdeHFf/Tcyr2o+eTb1AxZmokFlLX3sJnftLUVt1vOzgpc79KK2twpE9m9C1TR3TaXbhD6cswN9+uhT7Jf73k9T51ag64bdoX3MvHtPn7MTb40/U8e+9/iDaH1Rx297D6V/5Cia+9FP8VPbVeV17S3Dc6bMxp+I9PPOgvfb1P+Av3v8wJql8pRSEEELIqHLUUcBvf2sMD3/+sz+a1JJ6VIiwX7WTjzvObL/+ek7zgxcLmUebEEIIIQWOWCpkhIggI0hljgtL6q4QQYSEOGmI5WIAq5oRQgghpMARIeF8LWQdkQDpLRaCW9XslFPMqmaEEEIIIYLTCDLflVgtLJmFhXDBBWbdkGjUjBYhZAzBCbIIGTk4iRrpxznnAM89Bzz8sOdrkV1YyJDT+fPNyqfr1tlIQsYGXO6bkJGBf2skJeIq8bWvmW6Rn/xER6X3sXCIoJBpO3NYeIQQQgghRYRoBDfvlSW7sBCuvdZ85rBcKiGEEEKKBBnoIW4SMpLUznuVm7C49NKcl0slhBBCSBGxYIH5lLmvFLkJCzFzyExbQj45y8kKo269Dh3WItsE3zJHRWSYllWXtF1ZMuchq5tmL2tO6GcQUlqEEEJIMm5ghzhxKnITFoLMaSFDSsTUUVeXdvGRMYcsT27X4Vgwcz/a+02tPXKUzWlSZZgQWB59BCibg6aiWXL9cSwpL0e5hPm3YYeNHRZ23Ib5Li8d5uO2Yc2QEELGKKINpEvE9mhkHxUSRC6S4aciKiQhWY99LM/IKa31R4Hz3QJgSfuxtSsgC48KurI/eTsiazZjn4lCeX090N6HMlcxe9efjO2RNThQWo7e3l517UyUbt6lLoDal6tlcbEmpNIOYrV4FOcbYRFbixXqkapUYC5TIkiV7a1AuVLFOWEi5d9iMsW+CUqw7CvFDE9EiNVDlX3BOGxZc8DG92GjKvdme4Pl9YtxCVQZ+srMLKJyfwnn6ptNeR9jhZSe6lLpfxv4/rorcZKNCpXHl6C8qQtLNqzDlS4DFTd/VwPWeRGEFBYcFUIy4qamULogd4uFIKNDZKIsGava12eGmOQRfdtV5T/1ZC0qpILvK3Orii7A1F2PYiPm4HxrUchlpdFelZKc1zRnvNrbh/3jzjfp1ZcmLC6WkX37Me58U4760s2Qy6ovqVdyoRz1kpYSFaqG719W25Oyb/84nK/Pa8IMb+l3ub8t6E1a8j22VoSCS0dE01rEjh2HCXZJd/18Juy3abyFA0qoBNdWy0ceXxK0KizB4yYWS8rnY8mS+SmsDQGrRxorxOPRO3F5JCAqhNnLjahIsmTMtwnsuG0+5i9R4iMQ75XNWVdEsKhzvPyXPK6vM2m5su/AbfPt8eRr56tr3THPYpN0vkqTEEJCRybSFLZsGaCwEMRCIfNZSCLizDnWp/vetxlrrF+DZymwK5L2tjvfC2nF78OBt8wluVJeFqy2JyjNYmvhQGWdlQlT4V82AfvfTr4qc1knWKEkVJeV22Xi5RpgZnWCrEBf7z5sXuPSaVfCaD/exsmYil3YrrJ960ApZpw/FfslDVlVNUmY5COzl/dqq5KEDUu60ORVrFvRVf59cyxSheWrJV4q4Sjq7Pm9Gy7EA99O7lJ5HNE7L0fdbLubzElXYp27vjeCquXf9sTJ1q5yfF+nuwRYPhfROnNepGo5dPbCnbD5R3D5nU34NkwZpew364ROwpXrXPrm2m/7GaD8+4lp7rjt23jgwg32/A1KtJhTCSEkVM4+23xu3ToIYSGIM6dMhCGf11wD/PrX9sAYxPlY1Jdj367tgcpeuitc692EsbumWI5l1cu19yHWt11JBV+w+FgriBekm6MM40tFqCjhsX8cji1TQmN/HzaKMhncOvJji4AFYe7yrTZSmI4Lz7UmhynlmN61Czt2PI0Htt6JJte6n7tc/Y30Yrc5KzViKbDnO+uEbyVpEp3gMf3Cc03XzElTUYU04uTyOpjoKSifHihjkECeTYkZwL+l6ejatUNlVYWtSsQYS4USJVemU0SEEDIEpEdDeOKJQQoLYdYsM1JEFiCRvhUZwzqWqb4EC6buwhrtvFmGk6ciobuib+Nar3vB51iMm6Ba9TZeugqc/8XIkWtZhWqUlfdiy6N+l4+PPRa4MLbWjBYRS8f+LVuwX18jQqNXu894Fph8RUTF3Adw4Qbbwo9cbg9kYPoSbLDWABOW24reIRX+nYg6C8Ps5fq8DUum610RFU2I2Gs3wEaHh4iKJiBiy+fyTYstX29d1IiR4XZqJYQUJ9KLIcaGX/96CMJCuOEGM+uW+FuI5WKMI6My6tGOFZGNgNvW3QIrsGazEUZluhZfo+PWxsowZ0ap133w6IFSTNBnDQ693Prmfdin0s883NSIgHYpW4aypqK6eqa4e6QUBdWXiH+GuTcJnoNodRlKA9eI0ADy2L9idy+2Vk011oFAK158IzJy0rm4EIFuCekaWZJcEatW/6LLcWdT+lEglztThLaAmM1Q8awaO/B0lgx23LbElFMExoYlCFvnEEKIh1gtxNggo0KGxPvvx+NlZTK0JB5ft85GEjIyNDc32614/PoTT4yfqMNF8Vu3m7jHrndxJ8avv/76+InXPyax6lz/nPj2W+MXXXRr3OzKMf+aE734JOSa4HkuvWD8RdfHr7/IxG+/9aL4RV6Gksf16n+7p8poiuXKJ2yP32qv1Xve9RLv53n99TZerg2U1Ttf4r0y2nwIGQTBvzVCUtLYqLXAwIabpsPNbSGzc8qokbE8BJUUFBwCR8jIwL81khXpxfjHfxxiV4hDZt2Slc1kfot8mpmTEEIIIeEgPhaKcISFIEpWLBYy/DSwyhkhhBBCigDRAIrwhIV0f9i12LUjZ75M+R0iei2Q0KcMD3HdEEIIIWS4sMIiHB+LICIqfvhDMzunTKRlTSOjh1TMMhmUQ+ZyGJ61M/SojwMzzPTYKbHTbA8o/3TXJN+XTNkxgmuQjBGk35cQMjLQx4JkRBYhO+ecYRAWMtREJazXFRl1cWEqX6Uk/AmlYmsRebt6WCrgkRcWwfjBpE0IIYSEhEw9ceKJwyAsBJksS0aJjLK4yFzRG9HhWvx6Qa5qs/DWgdLgYmIzcGCNOc9ZBHS6sqzGvn1mwiy7UJis6eHlpxf0cguaGSuJyjCnxcWSy5baypIkJNwCaecDj3oLidn44D4hhBAyHEjdP358iD4WQcTfIho1k2XIamfOgjHCvHVgX9J6Hj6xtcaSYaa2tgty6SP+YmILZspcWVJ5m3NKN8fsOcJUs/jX4gWYCbN4mI+q9PV6XzZ9nXws58XFpGz77UJokm/65R3sJFoSlIgpnTEHZWVzEhcjM4uGUFQQQggZXuxUE8MjLAQnLsRiIaJipqqlr7vOdJWMOrIgVzl8zWFmujSVsb+YWNl4dQ/pFuIqHW+nzJYpt5MWD4v1oTew+NkKMUn0W5Qs3eJipmwzcuqqCa79sQDjtshsoWbmzN4tG1UOZjGyvJ+amxBCSH5QVjaMwkIQcSHdIN/9rtn+3veA+fNHTFzIaqFmtc9RoLzeVvg2NM1JWrtDCHMhNFnjw25WV2OmrFgaS7cYGSGEEDI8DK+wEMS3Qmbjkhk5XdfICImLsjkzUN7brlvxHuK8ufHYxAW5+jZiS++EQS7maSwPpcGFNfQqo1sCC4XFsLbfMNR0i4vJwmd+V4ZevtxuZkYsHe4ebNrttntEHyeEEEKGn+Fx3kzHqDh1pnOETIwPOm/ifFlOXEUqEbKir8w6f/rOkseKk+Zm45YpJDh1pnTeVIgFQ8XHnLNmCudNY8FQeSNw7YQJmLCvNIXzZfJ9uXuwO3TaJIQQMtIM26iQTIyRESNDIfuw0tFHyvgozi+6eS0IIYSMIkpYDH9XSDLJI0ZG0OeieIghtplOm4QQQkaekbdYOArAckEIIYSQAKPSFRIkWVw8/LA9QEhu3HDbRrtFCCFjgxuunGO3ipBRFxZCUFw0N5tVUgnJEREWRf1HTAgZUxT9O2lUfCyScXNdyKpora3A3XfbA4QQQgjJN0ZfWAhlZcBddxkfi699zayQRgghhJD8oq9vjAgL4TOfMd0gMkLkggtM18iIIXNCuLVCgqSLH04kz0hgcq3BIGmYqcIjQ0uIEEIIGRBjR1gIX/868J3vGL8LGYYqS7CGgMzpsGKIlbVOQ8+eKZNoBdKSSbQisi7HMCMTXrm1R7Lk17dxi7eI2YjMYyFlC5RJJgHLJ0HTs6oWJS1RtRVFS0ktVvWY+IIg2oKS2lUY3C31YFVtgT0PQsjwIXW3YmwJC+HGG4FLL1WVlaqYxHJhCzp4zEJc5eXAru2Dr+zK5jSlnhCr+pI064CETNkcNC2YiQl2xs5M+cmqrglTjI8w1ZeMkKBJR88q1JaUoCQYtHAYLFLBJqbnJydipEX9H0Dy15V58LoMFbRU/glpGrFT613ACp4QkgfY+nr0R4WkwnWHPPGEmUhLJtQSJ8/BIK1pmaX7fOBRPVu3q5STp8ROPdW3i9fTeB+YgQXjtgSm81bHZEn0LeNMZZ8wjbednrtMLBxrcKC0HL29JlU39bY3vbcmmP8WjNPX2kMOdy/6Hsx56jKVruRo83trrVlNVWPSVCf6+dipxbWlRV/ei9599j6U7ipXZdSnqvP8ew2WLfBsdFrH6vvzH0k96tGOLeMC05y7g04U6ed0AKXlKi+TmU1/4KT0wJaKvQFY3bEQFTYqE1KJV3YtQ3wllEhYiqruDixMuFAqdp2giZf0K7uwTF1Qp4XFeszT25aE/JOuTUG0pQTr0YxWzFNlMKlImRqwGh0mw6xppEVEy9IqdOf4LBIZQr6EFClFPSpEDAJjYlRIKsSJU0aKiKgQXwsZjjrI2Tn7zLrhKCs7GVNlxU9rtIitbfe6CxYvrpf6OWO8o2zO+Zg5wa1KGqwMlYB4dBemutVKF6jcHvW7B3qVFDDxM7FfL2luWvYmn8VYMHM/2vstVJaNfdg/7nyTRn2pWdCs+hLUq0KLeNHlUwKiXVX1Lh+p9L1s9u3HuPPtebKvKvkyfZ667952PSW4K5tZsK0al9h0ZJn2mfslrTLMOd9aUiQ+aNVRAuLRXVNNvKQzdRce9bpIdGZJ6Q8vUoH7VoEhWAEq6tBYE0NPKBaEKNa3NmPeynlobl1vLB9KmDQ0daKzqVJbMmpV5d7U2YmmSrF8iHVExIxvPfGtMXJPqeK7cLOLD3SL6C6gjGlUqnxtNCGEZMO6L4xNYSEEp/4WcTGoqb9NN4iZ2tqs+Gm6Q2Ql0HLM6GcSSBefA31JS5QnCZnyMlvhlo1H6b4DeEu2peVu/SaCi5rlzgR/2u5jx2HC/rc9IeOI9fX6eSuqy8r9peQnJC2pXl5mhZKssBpIO4DxV5EyB6wUafBEnd0vM1+ALWM5/EdSin0H9BMJj84mVLpKUwW/WyEEeqJoQyPqvFZ8K+oDeZVUNiHn+ji6Hq3N81Cn/s1rbsV6qd8rFmJ1pAY1kW6IQbGjYzUiNTWIdMfVvlhG6rBSxcuxeLwbkVi9Fkw9q5QAqW638SpY6wc6Y6habeLaq5tws+QRbdEWEXeuiM/+aai0a0wShBCSK2NXWAjJ64rMnDmwoahS2e/bh81r/Mp7n1exjTK6OyBg4RAzwxhHd2sELBBjusg1EXTbSlOC6VIYCs5ioILXzeFoRnsgr3h3BLnWx9H1rWieZwRA3bxmtGplkR3f2uCsCj2ItgGRRV6HjE+NL4KmVNUg1qPOVfk6i4iE+lYlQpVgSpsGIYRkY8w6bybjxIVM+f3rXwPnnANcd11O1gvdYva6NSQswExtRZAWeS9cwx19b8M8jnTxOaAtFJshvREatbF5Xyky+lAGLAZiWRgOtIXCdr2oG8LGLb2YMO5YvTcYJngWCLHu6I20aAvF5pg60xCLbca+0vGeBSO/cBaDdjR3tiEaWjcI0FpvBYvU7q47JAPaJ6St0RNO7c32wABpbg+IIRU6Fk6xRwghZBDkjbAQRFzIOiIyz4Vsf+97RmBkHI4a7AZxuO4QaL+A/e12+Oaj6kR7PHV8EJOGsYIE57hIurZ9v9I0GRwSy+ZgRulmrNHdCitUabM0/7WFQ1XM+9Q1AxneKj4XXj5rsLm0ftAjNsrmzEDp5jXm/laoErgiW1Gl8wj6iah7PF98R+w9tu+fiQWpRtaMEK61rpHujEH5D9RhZXcj2iqTRoIMBt0NEui6UKHddYdkoaaxzlpMjDiB2qtrBJp0P0d2tHVkaWAYarQFLdEKVFR3os1TTbvRRR8LQkiuuDpZvczyi9dfj8dnzVKvYFX0srJ4fOdOe4AUI9+9dYPdCtAdidfUROKqRZ9Ee1w17mUUVBw1zfHmmpp4RJ3UHamJS/PdHDdxiXTHI/Zcj/ZmlY7EyTXN6soAXv5ync0vRbrtzYjrbINIuhIpadiyml1VRr0veQXuQ+03e+kE81NBIiW9wLOQdGpsQfw0TTBpBNNW5ybfNyEkIynfScXC17+u6+axOdw0G9INIs6c4ncR9MMgRQcXISOEjCWK+p0k9fJ//VeedIUk44ajykRa0qcjw1FFZBBCCCFkdBjzw02zIeJCFi6TacBFXMiEWrI6KiGEEEJGFulJkAEWkyblsbBw3HIL8JOfGKHR0gJcdpnnmUoIIYSQEUBEhYiLWbMKQFgIjY3As89CL79+9916SlHccAMFBiGEEDISuBXJTzmlQISFIM6bmzcbkSGC4h//0RcYA56xk5DB4k+3Hepsn6OOmerbm/l7mJA5OkJ9bkNa3TU9Mj18YX2/iSROfz9QUizMV2jI72q4/xjyja1bzef06QUkLAQZISLdIjt3JgqMQU0HTvIWWQTMVu4mBF5yKV4IXmUWvC5FZaRnu8zyMulZtRQxNxX3SKzclXA/I1P5j0X872Zwa8Do64O/mVwfov7NhF+JSsXul6f//ZjyjvyKt4nlMmHYf2/8jecH//Vf5rNgukKSkS4RJzDcdOAUF8VFYErv7kgM9bm8iSoWokOm45ZrU6wGWrGww19/Iw27uzpRXTECgiIlFVjYEUeWIhYkuXw32XBrs8QD669kRX4zwZVtQ0Aqb1ks0JRFBT0hW1BEmOnbm5sRmMxs5GhOmrF1ZH9vxfsbH9OIf4WMCJH6VtW/hSksHCIwgmuNiLig30XRUVHXiJpYTz8LxEDxW8Vi6q1FS4tr5dqXvmpZ6Vm59RTdphWb0MKzNZVJp8V0mdSuQlTt16p9Zy0R64l3nWc5SbWiqYozGdrrogmtuVR5SxlLalXebgXTdN0Ecp67NtgyXu/HuyQTW/vuXNuyVPcl8f0sQoFWfvD6ypTLqQZN64ktVrlW0nbfjV5ELWElWCH16q7pkVlM3Sytic/d5euRYLFIPNd0lZjypr0+GZXe0tZmtAdrTr0oXUBE2EXwFi1qlMg095Pq92Kel/fbC8QLwd+L/KwGRjC/erjL3ffjkDxclgm/T/leEn4f7vmpdIfpN55wbcJ3mOJvWx8K/E0M/AEVNs5a8aUv6Y/CFhZCcAItERfHHQd87WsDW8yM5DU90rzzpsBW2JeUC6krs2x0IlZlVwdtrzZTadet1Ot2mBadasWK0Ai0PN0Kohr1Xpon8R0LISt0dMaqsFr2u1UN0lSJ9fPsNW410pQrmqo4k6GOT1jrI1PeqVY7TUBe5vAXVmtXFZilFfNMnCpnzE4Jrq0F3rnqWTT4L3J3fsfC3WiRxdu882CsSKoyaWiq9vLqTrmc6hRUuWXqdaWqKn0773myhahiYfJKsIqs95uMWARMulHzIEyZTaFtBdQfOdd1g0mQrrCouemcrtfs7kKnXu02kYqKanRaEeH9nmX5fvU0UhstUq+Aq3G/PR2/1BfFMd/Kl2n9GW9tGx3M/STeezsyXG5Iyk/+Diq09cfuqzSqmxpU2YbrNy5/ri6vZKtmir9t/TcRs78ric96h8XFhg3mU9b0UhS+sBCcuBDboQxLbVN/mLLWyKmnAj/8Ia0YhUhg2XRZHjzB3yFpfY7UlVk2atS73aY5pSqlRSS4cqmQsHppUuXhrf2hKrNq9VoOXObht+zdiqbpyZh3itVOE5GKXJaCt621uoVwj89LU8rZ2YXdeifQWk1qyXnny7oowaXs5Tz1zKJmOdV+FWkiZh0U3WJXFW/1stVojMlibeqZx1I/qwSy3q/BX+21El3LxNwu67AE0w8sbd8Pc+6yBL8aiQusiqtb8lYgDRrTDWJ+e4HnkoK0vxfvt2fWhulSX6L+vSzr3/2XisSuEBFvqe49M+ny860IvtUjHUP7jSsCFpLExkWKv229rs8y7++ABNi7F3jiCT1/hfhXCMUhLAQRF7KI2euvG/+LU04x/ULXXEMrRiHifCxUy8K19PIZqSTCWNE0N0w/djy+GmgwL16vMdcPERWBVn2mJeOTBJ2z1uSCbrGrGjC6XrVEp0iFGsP6VWK9qMo5jWz4PhZh9uEnLakf78hcOUlFlmKF256eGFCthIBePM8XK1Ihpvp9j+zvJRxEVPgWiG4MSu/nioiKyjY00gIxdNys19ZaIRSPsHCIxUJGjGzbZua+kG2BVozCpG4luhvbUJm+Zhw2ElcQ7cGqpa2oqRp8Ndh/RdP0DC1vJRb08zICI/s712/Vi5k+pTGlbh6aW63ZXWPyCJr4BenaSIlcH1uKpTHTEpXrWpuaEru4QsdYKJa6Qmv/hxolbMxuIknnavrHRVtsV0hU+utTdItULMQydU2Cs7HuLhLDTp3pBgkIIF0Bp+kOGcjvRVr1XmtffRuiY3LHWLj8y3u8VZ+dIDT45Uj8ffp4FogcVh8e8t9XwKoh1o+MJAk+LfSI4f77zeeCBeZTUXzCIoiYbcR6IVYMmcEzaMWQOTCcQwrJa8QHQPpfszru6VZMEzrFZJ+Tk18WxOei2pn/K9FU3Z7YJTMAKhYuQ7Vnql8vdblBV9jOsc29wBVDyltVFDHfD0X6wlWdloY6LJL+aXtuQ1d1GouFW27enOeZuhPKWaKEQ7pmqqqkq1VN4ypLuW/10X8Ejl0+PsF5c/DUrZS+fvvc1W+juj29xSHhXBXE+bBuZTca2/w411OkK6YUvhSC9P3r36u9pkS3rCXfYDeII3V3SNrfSxq0b4r3nTcoqZKeRB8LsWYpAbo6gpiLbwhcXbcokG7wd5v4vcvf5pRFwTS6UO1+CsPxGxcBF8h/ffYHhNXB33mmB1RMyEhLsVhIg/0zn7GRQH6ubjqcSHfIihW+qPjOd4BrrzX9R2TMwdVNSf4hI0XEqTNLt4gglo3184Y8lJaMHEX1ThJRIet0XXSRWRjUUtwWi1SIFUMe0MMPGzHxve8ZHwxZQVXWIZGZPOVhck4MQsig2I0u+Gb4jARb/GFY0QgJE9cNYoeZOmixyIR4u8rMnWK9kO0gMkeGdJ8EHFbIyEOLBSFkLFFU7yRxGZCJscSdIGDVp8UiE/KgRDzIQxP9JUNWZf/SS83DFBOQBLsGPSGEEFIUuNk2xcqf5CpAYTEQxDnl618H7rrLjChxk27JSBLpIkm2apC8wRs/P8rm5uSZCgkhZEzihpnOnWs+A1BYDBZRabKaqsyNIR6x0mUivhjOH0NGlsgS7vTFGBX8yYFMyFhZyzBCNwtgijVCRgUZoRLCqAZCCBkWnnzSfAZGgzgoLIaKzOYpc2LIp/hduFnIZC4McfaUPqjWVgqMkSTakjA5kISMw9BkGmWZfMjujgn09MbhLm5FCCGhIfWcNKrtbJtBKCzCQPqXxHIhq6mKL4YIDRlZIpNvidBoafEn3mJ3ybAjcwT4kwMFCUw9LUFPQqTiAosc6ShtLXDnBawGelIj/3pvkaTgOXKt7k5JXHzK62KxlogW3fVipswOWle8qYUDFgvppklepMyRuJBSYMEkQggZLkRUyCSSIipEXCRBYTEcyERbMq5XJt8SkSGmInFycdOHiyVDuknIsBCcHCg4gSFkkibPipF6IS9ZHyLdYlm1gYW5sq8v4qbFNkEm8mnwan0lZPQiYx1YiFwW4ZI1lewiZXpxppu14BBBMmJTIBNCiMMtOhaYbTMIhcVwIyJDRpNIEAuGqDsRFSIuRGSI2BDvWhIivoCYtz6xle9bB9Is5DWkxbKSCFg4EtfmSpwCO5d0fQuMW+nTzMIo0zwTQsiIId36sgSGIA3oFFBYjBRitXDTh8unmJCkW0S6R6SbhGuUDAt6aWRZirwtiqgSFTktzDSExbI8RFQMyMJBCCF5gIgKqbtEVCQNM3VQWIw0ssqqWC5kuKr4ZMiU4eL0GVxpdf588+VRZISDdc4UcZB1YaYcF8vycRYEs5ewCJe3FoRYF1KvqJTzIlz9MEtep14y2/iSJHYDEUJICPzoR+bzu981nymgsBhNRFDceKMRGDKFuFtpVWb6lGXcRWRwOfcBkzzUtGRpFbpXKkGR08JMuS2W5TlZii/FsmpvGWtvEa6ExZca0OWtqJREzotw9Sdx0as0XTuEEBIWMsJxyxZjcZd5nNLAKb3HIiIsZA724DwY4qshi6HJFOIiSIhmtKbPldEY6+eJs6eNGHXESrEe8zhElZBRpWCn9JYGrszRJIjPYIphpg5aLMYibkRJuuXcxR/DTcDF7pIRwnQvGOtAiR6NMeqiImH4qzh0UFQQQoYBqWdkwIE0dBcvzigqBFos8gVRi6tXm/HDyaNIRIjI6nLyKT4cRQQXISOEjCUK8p0ka2LJFN4yCEGsFVmgxSJfEIUo1guZF0MsGbJeiaxbIl65zidj/Hjf8ZMTcRFCCBkqUreIqJAueKl3coDCIh8RMSErrLqVV90sn2KtCDp+zpwJXHedcbYhhBBCBoLUH9JQlTpHLBVphpcmw66QQkOEhcyKJgozuJy7/CDE8VNWopPPAukyEbMjIYSMJQqiK0RGgMhyFFJXiKjIMAokGQqLQkZ8MdwIk+Qhq/Ijke6ViRMTV6dLsVIdIYSQIkLqi3POMTNFZxkBkgoKi2JBfC7EiiFL3YoDaNCakQkZkZKj+SuB886zGwGCaQ02XUIIIcOHjPwQUSFd6NLdLr58A4TColgRYSFBfjwylOjll32HT9kfKb8MERciMiRMm+ZbUlKsmEcIIWSYke4P6QbJcQRIKigsSO4MVHA40RLkjTf84bJiOUmHeCCL2Dj7bPMp+wM0xxFCCBkA4qz5ve8Zv4rNmwc9GSOFBRl9xHIiYkP69cRyItvpBIzrQpFP8Q9x+4L8EQzyD4EQQooOadxJ+MUvzHtX3sWDcNZMhsKCjF1EXLjuGvnhOwGSK8EuFdk+4gizLSY+J04IIaSYkC7vm25KPd+RvCfFr2IIokKgsCD5h4gL+YMQC4c4GgX9Q+QzV/Eh4sINwZVtWjwIIYWKOO/L7M2yFITDvf9EUITY1UxhQQqXoE9IUHDs2mWsH+l8PMQUKIrddbeIhSPY5UIIIfmANL7kPSdLncs7T5D3mEyoePXVw9aQorAgxYuIDfmjE8EhXS1i/ZA/PvcHmIwIDLcmCy0bhJCxhLy/5H0mYkKmFXAWXYdYJERMiKgYZigsCEmFExhi8ZCuFplozHW3CGJCXLDATK3OobGE5B/pLJYDxVk4hxsRCSIWBHkviUX2wAF/21lnHfJeksaQzCkkjaER9CmjsCAkV+SPes0a00fpRIb88cofrYgM+SSEjCzJLXPBVbaCtN6FgfhfhY1YCwbaAHG+ZLkiAscJiZB9JgYKhQUhg0HEhYgMsWQ4nMhwzlAcdUJGgmBLVkjeT0fQ6TkfCIqFoRL0mZIKefp0s52J4Bw8qcj1uQ8WV+ZgecVSIvsSP4beNxQWhAwFedGJyJD1WMTrOhnn+Bmcc2OkTKck/0luZbvWufMJCsucn4+k+zuSvzGZxVcICojBWA3CJhfxUQDvBwoLQsJCXhpuPRZpXeXSwgoOcXXrq7hWiLwER9GcSUIg2ZydvO9GKDkyOQ+nIvgbkd9MLi3vsVDBDgQK8byDwoKQ4cS1OF2F4iqSVM5WmUh+uUrFINOdZ2Mo4iTfKqBcSbYCpCJXs7azHDjCNNcnm7ddS9y1wp0AJWSMQWFByGjjzNvBCm/rVlNBDVSAjAWk+2e0SLYIjCZBM7wg+9Il5ghaq4TkfULyFAoLQvKFVK3hgfaxZ3NAS8dATfRjkeSKPhXOKpCJdFYgWhAIUQD/P32X9yQrKguHAAAAAElFTkSuQmCC"/>
          <p:cNvSpPr>
            <a:spLocks noChangeAspect="1" noChangeArrowheads="1"/>
          </p:cNvSpPr>
          <p:nvPr/>
        </p:nvSpPr>
        <p:spPr bwMode="auto">
          <a:xfrm>
            <a:off x="2159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3" name="Picture 22"/>
          <p:cNvPicPr>
            <a:picLocks noChangeAspect="1"/>
          </p:cNvPicPr>
          <p:nvPr/>
        </p:nvPicPr>
        <p:blipFill>
          <a:blip r:embed="rId5"/>
          <a:stretch>
            <a:fillRect/>
          </a:stretch>
        </p:blipFill>
        <p:spPr>
          <a:xfrm>
            <a:off x="5930461" y="2101427"/>
            <a:ext cx="3127814" cy="3244306"/>
          </a:xfrm>
          <a:prstGeom prst="rect">
            <a:avLst/>
          </a:prstGeom>
        </p:spPr>
      </p:pic>
      <p:sp>
        <p:nvSpPr>
          <p:cNvPr id="24" name="Right Arrow 23"/>
          <p:cNvSpPr/>
          <p:nvPr/>
        </p:nvSpPr>
        <p:spPr>
          <a:xfrm>
            <a:off x="4530199" y="3850640"/>
            <a:ext cx="132740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Box 24"/>
          <p:cNvSpPr txBox="1"/>
          <p:nvPr/>
        </p:nvSpPr>
        <p:spPr>
          <a:xfrm>
            <a:off x="3140537" y="4308765"/>
            <a:ext cx="2671333" cy="1323439"/>
          </a:xfrm>
          <a:prstGeom prst="rect">
            <a:avLst/>
          </a:prstGeom>
          <a:noFill/>
        </p:spPr>
        <p:txBody>
          <a:bodyPr wrap="square" rtlCol="0">
            <a:spAutoFit/>
          </a:bodyPr>
          <a:lstStyle/>
          <a:p>
            <a:r>
              <a:rPr lang="en-GB" sz="1000" b="1" dirty="0"/>
              <a:t>Complete the </a:t>
            </a:r>
            <a:r>
              <a:rPr lang="en-GB" sz="1000" b="1" dirty="0">
                <a:solidFill>
                  <a:srgbClr val="CCCC00"/>
                </a:solidFill>
              </a:rPr>
              <a:t>‘Return Interview’ </a:t>
            </a:r>
            <a:r>
              <a:rPr lang="en-GB" sz="1000" b="1" dirty="0"/>
              <a:t>section</a:t>
            </a:r>
          </a:p>
          <a:p>
            <a:pPr marL="171450" indent="-171450">
              <a:buFont typeface="Arial" panose="020B0604020202020204" pitchFamily="34" charset="0"/>
              <a:buChar char="•"/>
            </a:pPr>
            <a:r>
              <a:rPr lang="en-GB" sz="1000" dirty="0"/>
              <a:t>Enter in the ‘Additional section’ whether information has been shared with Police, QA or Education Safeguarding</a:t>
            </a:r>
          </a:p>
          <a:p>
            <a:pPr marL="171450" indent="-171450">
              <a:buFont typeface="Arial" panose="020B0604020202020204" pitchFamily="34" charset="0"/>
              <a:buChar char="•"/>
            </a:pPr>
            <a:r>
              <a:rPr lang="en-GB" sz="1000" dirty="0"/>
              <a:t>Once all sections complete select update this will finalise the Missing Episode task down.</a:t>
            </a:r>
          </a:p>
        </p:txBody>
      </p:sp>
      <p:sp>
        <p:nvSpPr>
          <p:cNvPr id="3" name="TextBox 2"/>
          <p:cNvSpPr txBox="1"/>
          <p:nvPr/>
        </p:nvSpPr>
        <p:spPr>
          <a:xfrm>
            <a:off x="609601" y="484359"/>
            <a:ext cx="7886217" cy="707886"/>
          </a:xfrm>
          <a:prstGeom prst="rect">
            <a:avLst/>
          </a:prstGeom>
          <a:noFill/>
        </p:spPr>
        <p:txBody>
          <a:bodyPr wrap="square" rtlCol="0">
            <a:spAutoFit/>
          </a:bodyPr>
          <a:lstStyle/>
          <a:p>
            <a:r>
              <a:rPr lang="en-GB" sz="2000" b="1" dirty="0">
                <a:solidFill>
                  <a:srgbClr val="00B050"/>
                </a:solidFill>
              </a:rPr>
              <a:t>Finalisation task for BS or Social Worker </a:t>
            </a:r>
            <a:r>
              <a:rPr lang="en-GB" sz="2000" b="1">
                <a:solidFill>
                  <a:srgbClr val="00B050"/>
                </a:solidFill>
              </a:rPr>
              <a:t>as nominated by manager</a:t>
            </a:r>
            <a:endParaRPr lang="en-GB" sz="2000" b="1" dirty="0">
              <a:solidFill>
                <a:srgbClr val="00B050"/>
              </a:solidFill>
            </a:endParaRPr>
          </a:p>
        </p:txBody>
      </p:sp>
    </p:spTree>
    <p:extLst>
      <p:ext uri="{BB962C8B-B14F-4D97-AF65-F5344CB8AC3E}">
        <p14:creationId xmlns:p14="http://schemas.microsoft.com/office/powerpoint/2010/main" val="348748675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286" y="203200"/>
            <a:ext cx="9144000" cy="1320800"/>
          </a:xfrm>
        </p:spPr>
        <p:txBody>
          <a:bodyPr/>
          <a:lstStyle/>
          <a:p>
            <a:r>
              <a:rPr lang="en-GB" dirty="0"/>
              <a:t>The importance of Return Home Interviews</a:t>
            </a:r>
          </a:p>
        </p:txBody>
      </p:sp>
      <p:sp>
        <p:nvSpPr>
          <p:cNvPr id="3" name="Content Placeholder 2"/>
          <p:cNvSpPr>
            <a:spLocks noGrp="1"/>
          </p:cNvSpPr>
          <p:nvPr>
            <p:ph idx="1"/>
          </p:nvPr>
        </p:nvSpPr>
        <p:spPr>
          <a:xfrm>
            <a:off x="677334" y="1175657"/>
            <a:ext cx="8596668" cy="5442857"/>
          </a:xfrm>
        </p:spPr>
        <p:txBody>
          <a:bodyPr>
            <a:normAutofit/>
          </a:bodyPr>
          <a:lstStyle/>
          <a:p>
            <a:pPr marL="0" indent="0">
              <a:buNone/>
            </a:pPr>
            <a:r>
              <a:rPr lang="en-GB" sz="2000" dirty="0">
                <a:solidFill>
                  <a:schemeClr val="tx1"/>
                </a:solidFill>
                <a:latin typeface="Arial" panose="020B0604020202020204" pitchFamily="34" charset="0"/>
                <a:cs typeface="Arial" panose="020B0604020202020204" pitchFamily="34" charset="0"/>
              </a:rPr>
              <a:t>RHIs are extremely important – Provides opportunity to hear child’s view</a:t>
            </a:r>
          </a:p>
          <a:p>
            <a:r>
              <a:rPr lang="en-GB" sz="2000" dirty="0">
                <a:solidFill>
                  <a:schemeClr val="tx1"/>
                </a:solidFill>
                <a:latin typeface="Arial" panose="020B0604020202020204" pitchFamily="34" charset="0"/>
                <a:cs typeface="Arial" panose="020B0604020202020204" pitchFamily="34" charset="0"/>
              </a:rPr>
              <a:t>Missing children are often vulnerable to abuse or exploitation</a:t>
            </a:r>
          </a:p>
          <a:p>
            <a:r>
              <a:rPr lang="en-GB" sz="2000" dirty="0">
                <a:solidFill>
                  <a:schemeClr val="tx1"/>
                </a:solidFill>
                <a:latin typeface="Arial" panose="020B0604020202020204" pitchFamily="34" charset="0"/>
                <a:cs typeface="Arial" panose="020B0604020202020204" pitchFamily="34" charset="0"/>
              </a:rPr>
              <a:t>They are an opportunity for signposting to crisis and support services</a:t>
            </a:r>
          </a:p>
          <a:p>
            <a:r>
              <a:rPr lang="en-GB" sz="2000" dirty="0">
                <a:solidFill>
                  <a:schemeClr val="tx1"/>
                </a:solidFill>
                <a:latin typeface="Arial" panose="020B0604020202020204" pitchFamily="34" charset="0"/>
                <a:cs typeface="Arial" panose="020B0604020202020204" pitchFamily="34" charset="0"/>
              </a:rPr>
              <a:t>They can give an enriched picture of the child’s story and views of those in their network</a:t>
            </a:r>
          </a:p>
          <a:p>
            <a:r>
              <a:rPr lang="en-GB" sz="2000" dirty="0">
                <a:solidFill>
                  <a:schemeClr val="tx1"/>
                </a:solidFill>
                <a:latin typeface="Arial" panose="020B0604020202020204" pitchFamily="34" charset="0"/>
                <a:cs typeface="Arial" panose="020B0604020202020204" pitchFamily="34" charset="0"/>
              </a:rPr>
              <a:t>Police will conduct a Prevention / Safe &amp; Well Check – often a check the child has returned home to a safe environment and no crimes have been committed</a:t>
            </a:r>
          </a:p>
          <a:p>
            <a:r>
              <a:rPr lang="en-GB" sz="2000" dirty="0">
                <a:solidFill>
                  <a:schemeClr val="tx1"/>
                </a:solidFill>
                <a:latin typeface="Arial" panose="020B0604020202020204" pitchFamily="34" charset="0"/>
                <a:cs typeface="Arial" panose="020B0604020202020204" pitchFamily="34" charset="0"/>
              </a:rPr>
              <a:t>They are a statutory requirement and Ofsted inspect responses </a:t>
            </a:r>
          </a:p>
          <a:p>
            <a:r>
              <a:rPr lang="en-GB" sz="2000" dirty="0">
                <a:solidFill>
                  <a:schemeClr val="tx1"/>
                </a:solidFill>
                <a:latin typeface="Arial" panose="020B0604020202020204" pitchFamily="34" charset="0"/>
                <a:cs typeface="Arial" panose="020B0604020202020204" pitchFamily="34" charset="0"/>
              </a:rPr>
              <a:t>RHIs contain Police intelligence and crime trends, </a:t>
            </a:r>
            <a:r>
              <a:rPr lang="en-GB" sz="2000" dirty="0" err="1">
                <a:solidFill>
                  <a:schemeClr val="tx1"/>
                </a:solidFill>
                <a:latin typeface="Arial" panose="020B0604020202020204" pitchFamily="34" charset="0"/>
                <a:cs typeface="Arial" panose="020B0604020202020204" pitchFamily="34" charset="0"/>
              </a:rPr>
              <a:t>eg</a:t>
            </a:r>
            <a:r>
              <a:rPr lang="en-GB" sz="2000" dirty="0">
                <a:solidFill>
                  <a:schemeClr val="tx1"/>
                </a:solidFill>
                <a:latin typeface="Arial" panose="020B0604020202020204" pitchFamily="34" charset="0"/>
                <a:cs typeface="Arial" panose="020B0604020202020204" pitchFamily="34" charset="0"/>
              </a:rPr>
              <a:t>. hotspots, other linked children etc that help to find children and target disruption efforts </a:t>
            </a:r>
          </a:p>
          <a:p>
            <a:r>
              <a:rPr lang="en-GB" sz="2000" dirty="0">
                <a:solidFill>
                  <a:schemeClr val="tx1"/>
                </a:solidFill>
                <a:latin typeface="Arial" panose="020B0604020202020204" pitchFamily="34" charset="0"/>
                <a:cs typeface="Arial" panose="020B0604020202020204" pitchFamily="34" charset="0"/>
              </a:rPr>
              <a:t>Management data is driven from RHI forms including push and pull factors and team responses to missing children </a:t>
            </a:r>
          </a:p>
        </p:txBody>
      </p:sp>
    </p:spTree>
    <p:extLst>
      <p:ext uri="{BB962C8B-B14F-4D97-AF65-F5344CB8AC3E}">
        <p14:creationId xmlns:p14="http://schemas.microsoft.com/office/powerpoint/2010/main" val="1094565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96686"/>
          </a:xfrm>
        </p:spPr>
        <p:txBody>
          <a:bodyPr/>
          <a:lstStyle/>
          <a:p>
            <a:r>
              <a:rPr lang="en-GB" dirty="0"/>
              <a:t>Missing Children Process</a:t>
            </a:r>
          </a:p>
        </p:txBody>
      </p:sp>
      <p:sp>
        <p:nvSpPr>
          <p:cNvPr id="3" name="Content Placeholder 2"/>
          <p:cNvSpPr>
            <a:spLocks noGrp="1"/>
          </p:cNvSpPr>
          <p:nvPr>
            <p:ph idx="1"/>
          </p:nvPr>
        </p:nvSpPr>
        <p:spPr>
          <a:xfrm>
            <a:off x="362857" y="1306287"/>
            <a:ext cx="8911145" cy="5081814"/>
          </a:xfrm>
        </p:spPr>
        <p:txBody>
          <a:bodyPr>
            <a:normAutofit fontScale="92500" lnSpcReduction="20000"/>
          </a:bodyPr>
          <a:lstStyle/>
          <a:p>
            <a:pPr lvl="1" indent="-457200">
              <a:buFont typeface="Wingdings" pitchFamily="2" charset="2"/>
              <a:buChar char="Ø"/>
            </a:pPr>
            <a:r>
              <a:rPr lang="en-GB" sz="2000" dirty="0">
                <a:solidFill>
                  <a:schemeClr val="tx1"/>
                </a:solidFill>
                <a:latin typeface="Arial" panose="020B0604020202020204" pitchFamily="34" charset="0"/>
                <a:cs typeface="Arial" panose="020B0604020202020204" pitchFamily="34" charset="0"/>
              </a:rPr>
              <a:t>When a child goes missing in Surrey, Surrey Police will contact the Early Help Hub </a:t>
            </a:r>
          </a:p>
          <a:p>
            <a:pPr lvl="1" indent="-457200">
              <a:buFont typeface="Wingdings" pitchFamily="2" charset="2"/>
              <a:buChar char="Ø"/>
            </a:pPr>
            <a:r>
              <a:rPr lang="en-GB" sz="2000" dirty="0">
                <a:solidFill>
                  <a:schemeClr val="tx1"/>
                </a:solidFill>
                <a:latin typeface="Arial" panose="020B0604020202020204" pitchFamily="34" charset="0"/>
                <a:cs typeface="Arial" panose="020B0604020202020204" pitchFamily="34" charset="0"/>
              </a:rPr>
              <a:t>When a child living outside of Surrey goes missing the Early Help Hub should be advised by a local Police force or the child’s placement/home</a:t>
            </a:r>
          </a:p>
          <a:p>
            <a:pPr lvl="1" indent="-457200">
              <a:buFont typeface="Wingdings" pitchFamily="2" charset="2"/>
              <a:buChar char="Ø"/>
            </a:pPr>
            <a:r>
              <a:rPr lang="en-GB" sz="2000" dirty="0">
                <a:solidFill>
                  <a:schemeClr val="tx1"/>
                </a:solidFill>
                <a:latin typeface="Arial" panose="020B0604020202020204" pitchFamily="34" charset="0"/>
                <a:cs typeface="Arial" panose="020B0604020202020204" pitchFamily="34" charset="0"/>
              </a:rPr>
              <a:t>When the child returns home, or to a safe place, a Return Home Interview is required (RHI) </a:t>
            </a:r>
          </a:p>
          <a:p>
            <a:pPr lvl="1" indent="-457200">
              <a:buFont typeface="Wingdings" pitchFamily="2" charset="2"/>
              <a:buChar char="Ø"/>
            </a:pPr>
            <a:r>
              <a:rPr lang="en-GB" sz="2000" dirty="0">
                <a:solidFill>
                  <a:schemeClr val="tx1"/>
                </a:solidFill>
                <a:latin typeface="Arial" panose="020B0604020202020204" pitchFamily="34" charset="0"/>
                <a:cs typeface="Arial" panose="020B0604020202020204" pitchFamily="34" charset="0"/>
              </a:rPr>
              <a:t>Early Help Hub will email Police notifications to the Quadrant Team allocated worker, manager &amp; Duty Inbox, or Contact to Assessment Team Duty Box for unopen cases</a:t>
            </a:r>
          </a:p>
          <a:p>
            <a:pPr lvl="1" indent="-457200">
              <a:buFont typeface="Wingdings" pitchFamily="2" charset="2"/>
              <a:buChar char="Ø"/>
            </a:pPr>
            <a:r>
              <a:rPr lang="en-GB" sz="2000" dirty="0">
                <a:solidFill>
                  <a:schemeClr val="tx1"/>
                </a:solidFill>
                <a:latin typeface="Arial" panose="020B0604020202020204" pitchFamily="34" charset="0"/>
                <a:cs typeface="Arial" panose="020B0604020202020204" pitchFamily="34" charset="0"/>
              </a:rPr>
              <a:t>Quadrant Teams will be responsible for opening and closing the missing episode on LCS and undertaking the RHI</a:t>
            </a:r>
          </a:p>
          <a:p>
            <a:pPr lvl="1" indent="-457200">
              <a:buFont typeface="Wingdings" pitchFamily="2" charset="2"/>
              <a:buChar char="Ø"/>
            </a:pPr>
            <a:r>
              <a:rPr lang="en-GB" sz="2000" dirty="0">
                <a:solidFill>
                  <a:schemeClr val="tx1"/>
                </a:solidFill>
                <a:latin typeface="Arial" panose="020B0604020202020204" pitchFamily="34" charset="0"/>
                <a:cs typeface="Arial" panose="020B0604020202020204" pitchFamily="34" charset="0"/>
              </a:rPr>
              <a:t>The RHI should be undertaken by the person the child is most likely to talk to, this can be the allocated worker or Family Worker </a:t>
            </a:r>
          </a:p>
          <a:p>
            <a:pPr lvl="1" indent="-457200">
              <a:buFont typeface="Wingdings" pitchFamily="2" charset="2"/>
              <a:buChar char="Ø"/>
            </a:pPr>
            <a:r>
              <a:rPr lang="en-GB" sz="2000" dirty="0">
                <a:solidFill>
                  <a:schemeClr val="tx1"/>
                </a:solidFill>
                <a:latin typeface="Arial" panose="020B0604020202020204" pitchFamily="34" charset="0"/>
                <a:cs typeface="Arial" panose="020B0604020202020204" pitchFamily="34" charset="0"/>
              </a:rPr>
              <a:t>Every attempt should be made to undertake the RHI within 72 hours of the child’s return</a:t>
            </a:r>
          </a:p>
          <a:p>
            <a:pPr lvl="1" indent="-457200">
              <a:buFont typeface="Wingdings" pitchFamily="2" charset="2"/>
              <a:buChar char="Ø"/>
            </a:pPr>
            <a:r>
              <a:rPr lang="en-GB" sz="2000" dirty="0">
                <a:solidFill>
                  <a:schemeClr val="tx1"/>
                </a:solidFill>
                <a:latin typeface="Arial" panose="020B0604020202020204" pitchFamily="34" charset="0"/>
                <a:cs typeface="Arial" panose="020B0604020202020204" pitchFamily="34" charset="0"/>
              </a:rPr>
              <a:t>All responses to RHI’s should be completed using the embedded form on LCS, even where the RHI is not required or declined </a:t>
            </a:r>
          </a:p>
          <a:p>
            <a:pPr marL="228600" lvl="1" indent="0">
              <a:buNone/>
            </a:pPr>
            <a:endParaRPr lang="en-GB" sz="1400" dirty="0">
              <a:solidFill>
                <a:schemeClr val="tx2">
                  <a:lumMod val="75000"/>
                </a:schemeClr>
              </a:solidFill>
              <a:latin typeface="Arial" pitchFamily="34" charset="0"/>
              <a:cs typeface="Arial" pitchFamily="34" charset="0"/>
            </a:endParaRPr>
          </a:p>
          <a:p>
            <a:pPr marL="0" indent="0">
              <a:buNone/>
            </a:pPr>
            <a:endParaRPr lang="en-GB" dirty="0"/>
          </a:p>
        </p:txBody>
      </p:sp>
    </p:spTree>
    <p:extLst>
      <p:ext uri="{BB962C8B-B14F-4D97-AF65-F5344CB8AC3E}">
        <p14:creationId xmlns:p14="http://schemas.microsoft.com/office/powerpoint/2010/main" val="4189245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3089" y="1098705"/>
            <a:ext cx="8596668" cy="4520429"/>
          </a:xfrm>
        </p:spPr>
        <p:txBody>
          <a:bodyPr>
            <a:noAutofit/>
          </a:bodyPr>
          <a:lstStyle/>
          <a:p>
            <a:pPr>
              <a:buFont typeface="Wingdings" panose="05000000000000000000" pitchFamily="2" charset="2"/>
              <a:buChar char="Ø"/>
            </a:pPr>
            <a:r>
              <a:rPr lang="en-GB" sz="2800" dirty="0">
                <a:solidFill>
                  <a:srgbClr val="0070C0"/>
                </a:solidFill>
                <a:latin typeface="Arial" panose="020B0604020202020204" pitchFamily="34" charset="0"/>
                <a:cs typeface="Arial" panose="020B0604020202020204" pitchFamily="34" charset="0"/>
              </a:rPr>
              <a:t>ALL CHILDREN DEEMED MISSING IN SURREY WILL BE OFFERED A RETURN HOME INTERVIEW (RHI)</a:t>
            </a:r>
          </a:p>
          <a:p>
            <a:pPr>
              <a:buFont typeface="Wingdings" panose="05000000000000000000" pitchFamily="2" charset="2"/>
              <a:buChar char="Ø"/>
            </a:pPr>
            <a:r>
              <a:rPr lang="en-GB" sz="2800" dirty="0">
                <a:solidFill>
                  <a:srgbClr val="0070C0"/>
                </a:solidFill>
                <a:latin typeface="Arial" panose="020B0604020202020204" pitchFamily="34" charset="0"/>
                <a:cs typeface="Arial" panose="020B0604020202020204" pitchFamily="34" charset="0"/>
              </a:rPr>
              <a:t>ANY CHILD FROM ANOTHER LOCAL AUTHORITY RESIDING IN SURREY WILL HAVE THEIR MISSING EPISODE DIRECTED TO THE RESPONSIBLE LOCAL AUTHORITY FOR RESPONSE (SURREY EXPECT A COPY OF ANY RHI COMPLETED ON CHILDREN LIVING IN SURREY.</a:t>
            </a:r>
          </a:p>
        </p:txBody>
      </p:sp>
    </p:spTree>
    <p:extLst>
      <p:ext uri="{BB962C8B-B14F-4D97-AF65-F5344CB8AC3E}">
        <p14:creationId xmlns:p14="http://schemas.microsoft.com/office/powerpoint/2010/main" val="2995363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314" y="609600"/>
            <a:ext cx="8954688" cy="769257"/>
          </a:xfrm>
        </p:spPr>
        <p:txBody>
          <a:bodyPr>
            <a:normAutofit/>
          </a:bodyPr>
          <a:lstStyle/>
          <a:p>
            <a:r>
              <a:rPr lang="en-GB" sz="3200" dirty="0"/>
              <a:t>Consent and Sharing RHIs</a:t>
            </a:r>
          </a:p>
        </p:txBody>
      </p:sp>
      <p:sp>
        <p:nvSpPr>
          <p:cNvPr id="3" name="Content Placeholder 2"/>
          <p:cNvSpPr>
            <a:spLocks noGrp="1"/>
          </p:cNvSpPr>
          <p:nvPr>
            <p:ph idx="1"/>
          </p:nvPr>
        </p:nvSpPr>
        <p:spPr>
          <a:xfrm>
            <a:off x="677333" y="1378857"/>
            <a:ext cx="8945637" cy="4876800"/>
          </a:xfrm>
        </p:spPr>
        <p:txBody>
          <a:bodyPr>
            <a:normAutofit lnSpcReduction="10000"/>
          </a:bodyPr>
          <a:lstStyle/>
          <a:p>
            <a:r>
              <a:rPr lang="en-GB" dirty="0"/>
              <a:t>Due to the layers of legislation, each child’s case being unique - </a:t>
            </a:r>
            <a:r>
              <a:rPr lang="en-GB" b="1" dirty="0">
                <a:solidFill>
                  <a:schemeClr val="bg2">
                    <a:lumMod val="50000"/>
                  </a:schemeClr>
                </a:solidFill>
              </a:rPr>
              <a:t>Professional Judgement </a:t>
            </a:r>
            <a:r>
              <a:rPr lang="en-GB" dirty="0"/>
              <a:t>will be required to establish the level of harm and risk posed to the child before proceeding with services, including RHIs</a:t>
            </a:r>
          </a:p>
          <a:p>
            <a:r>
              <a:rPr lang="en-GB" dirty="0"/>
              <a:t>A child’s level of competence should be considered when parental consent cannot be obtained </a:t>
            </a:r>
          </a:p>
          <a:p>
            <a:r>
              <a:rPr lang="en-GB" dirty="0"/>
              <a:t>RHIs are a statutory requirement and </a:t>
            </a:r>
            <a:r>
              <a:rPr lang="en-GB" b="1" dirty="0"/>
              <a:t>children can consent to take part in an RHI without parental consent </a:t>
            </a:r>
          </a:p>
          <a:p>
            <a:r>
              <a:rPr lang="en-GB" b="1" dirty="0">
                <a:solidFill>
                  <a:schemeClr val="bg2">
                    <a:lumMod val="50000"/>
                  </a:schemeClr>
                </a:solidFill>
              </a:rPr>
              <a:t>Professionals</a:t>
            </a:r>
            <a:r>
              <a:rPr lang="en-GB" dirty="0"/>
              <a:t> must clarify where RHI information will be held, whom it will be shared with and the circumstances around this. </a:t>
            </a:r>
          </a:p>
          <a:p>
            <a:r>
              <a:rPr lang="en-GB" b="1" dirty="0">
                <a:solidFill>
                  <a:schemeClr val="bg2">
                    <a:lumMod val="50000"/>
                  </a:schemeClr>
                </a:solidFill>
              </a:rPr>
              <a:t>Professionals</a:t>
            </a:r>
            <a:r>
              <a:rPr lang="en-GB" dirty="0"/>
              <a:t> have a responsibility to share relevant information with the Police e.g. child subject to concerns around sexual or criminal exploitation </a:t>
            </a:r>
          </a:p>
          <a:p>
            <a:r>
              <a:rPr lang="en-GB" b="1" dirty="0">
                <a:solidFill>
                  <a:schemeClr val="bg2">
                    <a:lumMod val="50000"/>
                  </a:schemeClr>
                </a:solidFill>
              </a:rPr>
              <a:t>Professional judgement </a:t>
            </a:r>
            <a:r>
              <a:rPr lang="en-GB" dirty="0"/>
              <a:t>to be used and evidenced </a:t>
            </a:r>
            <a:r>
              <a:rPr lang="en-GB" b="1" dirty="0"/>
              <a:t>when sharing, or not sharing</a:t>
            </a:r>
            <a:r>
              <a:rPr lang="en-GB" dirty="0"/>
              <a:t>, sensitive information with partners; Schools, Police, Health</a:t>
            </a:r>
          </a:p>
          <a:p>
            <a:pPr marL="268288" indent="0">
              <a:buNone/>
            </a:pPr>
            <a:r>
              <a:rPr lang="en-GB" dirty="0"/>
              <a:t>- RHI form contains summary overview section for school and can PDF to Police /      Partnership Intel Form  </a:t>
            </a:r>
          </a:p>
        </p:txBody>
      </p:sp>
    </p:spTree>
    <p:extLst>
      <p:ext uri="{BB962C8B-B14F-4D97-AF65-F5344CB8AC3E}">
        <p14:creationId xmlns:p14="http://schemas.microsoft.com/office/powerpoint/2010/main" val="887814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85371"/>
          </a:xfrm>
        </p:spPr>
        <p:txBody>
          <a:bodyPr/>
          <a:lstStyle/>
          <a:p>
            <a:r>
              <a:rPr lang="en-GB" b="1" dirty="0"/>
              <a:t>Process nuts &amp; bolts</a:t>
            </a:r>
          </a:p>
        </p:txBody>
      </p:sp>
      <p:sp>
        <p:nvSpPr>
          <p:cNvPr id="3" name="Content Placeholder 2"/>
          <p:cNvSpPr>
            <a:spLocks noGrp="1"/>
          </p:cNvSpPr>
          <p:nvPr>
            <p:ph idx="1"/>
          </p:nvPr>
        </p:nvSpPr>
        <p:spPr>
          <a:xfrm>
            <a:off x="677334" y="1306286"/>
            <a:ext cx="8989180" cy="5283200"/>
          </a:xfrm>
        </p:spPr>
        <p:txBody>
          <a:bodyPr>
            <a:normAutofit fontScale="92500" lnSpcReduction="20000"/>
          </a:bodyPr>
          <a:lstStyle/>
          <a:p>
            <a:r>
              <a:rPr lang="en-GB" sz="2000" dirty="0">
                <a:solidFill>
                  <a:schemeClr val="tx1"/>
                </a:solidFill>
              </a:rPr>
              <a:t>Missing episodes must be opened on LCS to ensure we meet our statutory requirements – daily process </a:t>
            </a:r>
          </a:p>
          <a:p>
            <a:r>
              <a:rPr lang="en-GB" sz="2000" dirty="0">
                <a:solidFill>
                  <a:schemeClr val="tx1"/>
                </a:solidFill>
              </a:rPr>
              <a:t>Tableau will report on Surrey children currently missing &amp; RHIs undertaken</a:t>
            </a:r>
          </a:p>
          <a:p>
            <a:r>
              <a:rPr lang="en-GB" sz="2000" dirty="0">
                <a:solidFill>
                  <a:schemeClr val="tx1"/>
                </a:solidFill>
              </a:rPr>
              <a:t>Once a missing lozenge is opened the record will sit within the work tray of the person/team that opened it. Only those with access to the tray can finalise the record. </a:t>
            </a:r>
          </a:p>
          <a:p>
            <a:r>
              <a:rPr lang="en-GB" sz="2000" dirty="0">
                <a:solidFill>
                  <a:schemeClr val="tx1"/>
                </a:solidFill>
              </a:rPr>
              <a:t>RHI forms can only be accessed whilst the episode is open (found info can be added) </a:t>
            </a:r>
            <a:endParaRPr lang="en-GB" sz="2000" dirty="0">
              <a:solidFill>
                <a:srgbClr val="FF0000"/>
              </a:solidFill>
            </a:endParaRPr>
          </a:p>
          <a:p>
            <a:r>
              <a:rPr lang="en-GB" sz="2000" dirty="0">
                <a:solidFill>
                  <a:schemeClr val="tx1"/>
                </a:solidFill>
              </a:rPr>
              <a:t>Once the child returns the missing lozenge must be updated with the Found information, available at that time but </a:t>
            </a:r>
            <a:r>
              <a:rPr lang="en-GB" sz="2000" b="1" dirty="0">
                <a:solidFill>
                  <a:schemeClr val="tx1"/>
                </a:solidFill>
              </a:rPr>
              <a:t>do not finalise episode if RHI required as this removes access to the form</a:t>
            </a:r>
            <a:r>
              <a:rPr lang="en-GB" sz="2000" dirty="0">
                <a:solidFill>
                  <a:schemeClr val="tx1"/>
                </a:solidFill>
              </a:rPr>
              <a:t>  </a:t>
            </a:r>
          </a:p>
          <a:p>
            <a:r>
              <a:rPr lang="en-GB" sz="2000" dirty="0">
                <a:solidFill>
                  <a:schemeClr val="tx1"/>
                </a:solidFill>
              </a:rPr>
              <a:t>The RHI can be undertaken by the allocated worker or any other worker </a:t>
            </a:r>
          </a:p>
          <a:p>
            <a:r>
              <a:rPr lang="en-GB" sz="2000" dirty="0">
                <a:solidFill>
                  <a:schemeClr val="tx1"/>
                </a:solidFill>
              </a:rPr>
              <a:t>Once the RHI is signed of by the manager a notification will be sent back to the case holder to finalise the record.</a:t>
            </a:r>
          </a:p>
          <a:p>
            <a:r>
              <a:rPr lang="en-GB" sz="2000" dirty="0">
                <a:solidFill>
                  <a:schemeClr val="tx1"/>
                </a:solidFill>
              </a:rPr>
              <a:t>A PDF of the RHI should then be sent to the police using </a:t>
            </a:r>
            <a:r>
              <a:rPr lang="en-GB" sz="2000" dirty="0">
                <a:hlinkClick r:id="rId3"/>
              </a:rPr>
              <a:t>MissingPersonsIssues@surrey.pnn.police.uk</a:t>
            </a:r>
            <a:endParaRPr lang="en-GB" sz="2000" dirty="0">
              <a:solidFill>
                <a:srgbClr val="FF0000"/>
              </a:solidFill>
            </a:endParaRPr>
          </a:p>
          <a:p>
            <a:r>
              <a:rPr lang="en-GB" sz="2000" dirty="0">
                <a:solidFill>
                  <a:schemeClr val="tx1"/>
                </a:solidFill>
              </a:rPr>
              <a:t>Tableau will then show RHI completed information, timescales and feed into thematic push and pull factors </a:t>
            </a:r>
            <a:endParaRPr lang="en-GB" dirty="0"/>
          </a:p>
        </p:txBody>
      </p:sp>
    </p:spTree>
    <p:extLst>
      <p:ext uri="{BB962C8B-B14F-4D97-AF65-F5344CB8AC3E}">
        <p14:creationId xmlns:p14="http://schemas.microsoft.com/office/powerpoint/2010/main" val="2371240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7076"/>
          </a:xfrm>
        </p:spPr>
        <p:txBody>
          <a:bodyPr>
            <a:normAutofit/>
          </a:bodyPr>
          <a:lstStyle/>
          <a:p>
            <a:r>
              <a:rPr lang="en-GB" sz="4000" b="1" dirty="0"/>
              <a:t>Undertaking the RHI</a:t>
            </a:r>
            <a:endParaRPr lang="en-GB" sz="4000" b="1" dirty="0">
              <a:solidFill>
                <a:srgbClr val="FF0000"/>
              </a:solidFill>
            </a:endParaRPr>
          </a:p>
        </p:txBody>
      </p:sp>
      <p:sp>
        <p:nvSpPr>
          <p:cNvPr id="3" name="Content Placeholder 2"/>
          <p:cNvSpPr>
            <a:spLocks noGrp="1"/>
          </p:cNvSpPr>
          <p:nvPr>
            <p:ph idx="1"/>
          </p:nvPr>
        </p:nvSpPr>
        <p:spPr>
          <a:xfrm>
            <a:off x="333829" y="1516645"/>
            <a:ext cx="9477828" cy="4826097"/>
          </a:xfrm>
        </p:spPr>
        <p:txBody>
          <a:bodyPr>
            <a:normAutofit/>
          </a:bodyPr>
          <a:lstStyle/>
          <a:p>
            <a:r>
              <a:rPr lang="en-GB" sz="2000" dirty="0"/>
              <a:t>Every attempt should be made to engage the child in the RHI</a:t>
            </a:r>
          </a:p>
          <a:p>
            <a:r>
              <a:rPr lang="en-GB" sz="2000" dirty="0"/>
              <a:t>Highlight the importance of RHIs as an opportunity to hear the child’s voice, the parent/guardian and school’s views  </a:t>
            </a:r>
          </a:p>
          <a:p>
            <a:r>
              <a:rPr lang="en-GB" sz="2000" dirty="0"/>
              <a:t>This may be done as part of a scheduled statutory visit or separately </a:t>
            </a:r>
          </a:p>
          <a:p>
            <a:r>
              <a:rPr lang="en-GB" sz="2000" dirty="0"/>
              <a:t>Multiple missing episodes can be recorded on one form</a:t>
            </a:r>
          </a:p>
          <a:p>
            <a:r>
              <a:rPr lang="en-GB" sz="2000" dirty="0"/>
              <a:t>The RHI form on LCS must be completed in part in all cases</a:t>
            </a:r>
          </a:p>
          <a:p>
            <a:r>
              <a:rPr lang="en-GB" sz="2000" dirty="0"/>
              <a:t>If the child refuses an RHI or it is not appropriate to undertake one, the form should still be completed to show why e.g.</a:t>
            </a:r>
          </a:p>
          <a:p>
            <a:pPr lvl="1"/>
            <a:r>
              <a:rPr lang="en-GB" sz="2000" dirty="0"/>
              <a:t>Child declined</a:t>
            </a:r>
          </a:p>
          <a:p>
            <a:pPr lvl="1"/>
            <a:r>
              <a:rPr lang="en-GB" sz="2000" dirty="0"/>
              <a:t>Parent declined</a:t>
            </a:r>
          </a:p>
          <a:p>
            <a:pPr lvl="1"/>
            <a:r>
              <a:rPr lang="en-GB" sz="2000" dirty="0"/>
              <a:t>RHI not required – SW approved (also used for episodes / children that do not meet threshold criteria)</a:t>
            </a:r>
          </a:p>
          <a:p>
            <a:pPr lvl="1"/>
            <a:endParaRPr lang="en-GB" sz="2000" dirty="0"/>
          </a:p>
          <a:p>
            <a:pPr lvl="1"/>
            <a:endParaRPr lang="en-GB" sz="2000" dirty="0"/>
          </a:p>
          <a:p>
            <a:pPr lvl="1"/>
            <a:endParaRPr lang="en-GB" sz="2000" dirty="0"/>
          </a:p>
          <a:p>
            <a:endParaRPr lang="en-GB" dirty="0"/>
          </a:p>
          <a:p>
            <a:endParaRPr lang="en-GB" dirty="0"/>
          </a:p>
        </p:txBody>
      </p:sp>
    </p:spTree>
    <p:extLst>
      <p:ext uri="{BB962C8B-B14F-4D97-AF65-F5344CB8AC3E}">
        <p14:creationId xmlns:p14="http://schemas.microsoft.com/office/powerpoint/2010/main" val="1563095326"/>
      </p:ext>
    </p:extLst>
  </p:cSld>
  <p:clrMapOvr>
    <a:masterClrMapping/>
  </p:clrMapOvr>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2866</TotalTime>
  <Words>3016</Words>
  <Application>Microsoft Office PowerPoint</Application>
  <PresentationFormat>Widescreen</PresentationFormat>
  <Paragraphs>255</Paragraphs>
  <Slides>30</Slides>
  <Notes>29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Trebuchet MS</vt:lpstr>
      <vt:lpstr>Wingdings</vt:lpstr>
      <vt:lpstr>Wingdings 3</vt:lpstr>
      <vt:lpstr>Facet</vt:lpstr>
      <vt:lpstr>MISSING </vt:lpstr>
      <vt:lpstr>Missing Children Process</vt:lpstr>
      <vt:lpstr>Return Home Interviews (RHI’s) </vt:lpstr>
      <vt:lpstr>The importance of Return Home Interviews</vt:lpstr>
      <vt:lpstr>Missing Children Process</vt:lpstr>
      <vt:lpstr>PowerPoint Presentation</vt:lpstr>
      <vt:lpstr>Consent and Sharing RHIs</vt:lpstr>
      <vt:lpstr>Process nuts &amp; bolts</vt:lpstr>
      <vt:lpstr>Undertaking the RHI</vt:lpstr>
      <vt:lpstr>Management Oversight (MO)</vt:lpstr>
      <vt:lpstr>Crime and intelligence </vt:lpstr>
      <vt:lpstr>strategy meetings</vt:lpstr>
      <vt:lpstr>Cause for Concern (CforC) Reporting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Registered Organisation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Return Home Conversations</dc:title>
  <dc:creator>Liz Hennessy CSF</dc:creator>
  <cp:lastModifiedBy>James Haley</cp:lastModifiedBy>
  <cp:revision>147</cp:revision>
  <cp:lastPrinted>2019-09-18T12:32:25Z</cp:lastPrinted>
  <dcterms:created xsi:type="dcterms:W3CDTF">2018-10-01T13:38:41Z</dcterms:created>
  <dcterms:modified xsi:type="dcterms:W3CDTF">2024-02-13T11:47:22Z</dcterms:modified>
</cp:coreProperties>
</file>