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801600" cy="9601200" type="A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2000AD-D73A-535D-7B8F-8741D82124DC}" v="1209" dt="2024-03-05T18:47:51.146"/>
    <p1510:client id="{D18CE73F-1067-4A80-BA10-50DEDFDE683B}" v="9" dt="2024-03-06T08:03:59.6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6" autoAdjust="0"/>
    <p:restoredTop sz="96357" autoAdjust="0"/>
  </p:normalViewPr>
  <p:slideViewPr>
    <p:cSldViewPr snapToGrid="0">
      <p:cViewPr>
        <p:scale>
          <a:sx n="110" d="100"/>
          <a:sy n="110" d="100"/>
        </p:scale>
        <p:origin x="10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bie X Raymond" userId="S::debbie.x.raymond@devon.gov.uk::3468383b-5d55-49b6-aad9-884102360128" providerId="AD" clId="Web-{7944AEA6-E6F6-BB43-E63E-C42D8C5C9CC1}"/>
    <pc:docChg chg="modSld">
      <pc:chgData name="Debbie X Raymond" userId="S::debbie.x.raymond@devon.gov.uk::3468383b-5d55-49b6-aad9-884102360128" providerId="AD" clId="Web-{7944AEA6-E6F6-BB43-E63E-C42D8C5C9CC1}" dt="2024-02-10T05:11:25.754" v="183"/>
      <pc:docMkLst>
        <pc:docMk/>
      </pc:docMkLst>
      <pc:sldChg chg="modSp">
        <pc:chgData name="Debbie X Raymond" userId="S::debbie.x.raymond@devon.gov.uk::3468383b-5d55-49b6-aad9-884102360128" providerId="AD" clId="Web-{7944AEA6-E6F6-BB43-E63E-C42D8C5C9CC1}" dt="2024-02-10T05:11:25.754" v="183"/>
        <pc:sldMkLst>
          <pc:docMk/>
          <pc:sldMk cId="1644390301" sldId="257"/>
        </pc:sldMkLst>
        <pc:graphicFrameChg chg="mod modGraphic">
          <ac:chgData name="Debbie X Raymond" userId="S::debbie.x.raymond@devon.gov.uk::3468383b-5d55-49b6-aad9-884102360128" providerId="AD" clId="Web-{7944AEA6-E6F6-BB43-E63E-C42D8C5C9CC1}" dt="2024-02-10T05:11:25.754" v="183"/>
          <ac:graphicFrameMkLst>
            <pc:docMk/>
            <pc:sldMk cId="1644390301" sldId="257"/>
            <ac:graphicFrameMk id="4" creationId="{E56E3E17-9FB4-F7D0-DED9-62F11CF8BBE4}"/>
          </ac:graphicFrameMkLst>
        </pc:graphicFrameChg>
      </pc:sldChg>
    </pc:docChg>
  </pc:docChgLst>
  <pc:docChgLst>
    <pc:chgData name="Joanne Siney" userId="S::joanne.siney@devon.gov.uk::44046aab-cc8e-4b38-ae32-669b0305b784" providerId="AD" clId="Web-{022000AD-D73A-535D-7B8F-8741D82124DC}"/>
    <pc:docChg chg="modSld">
      <pc:chgData name="Joanne Siney" userId="S::joanne.siney@devon.gov.uk::44046aab-cc8e-4b38-ae32-669b0305b784" providerId="AD" clId="Web-{022000AD-D73A-535D-7B8F-8741D82124DC}" dt="2024-03-05T18:47:51.146" v="1207"/>
      <pc:docMkLst>
        <pc:docMk/>
      </pc:docMkLst>
      <pc:sldChg chg="modSp">
        <pc:chgData name="Joanne Siney" userId="S::joanne.siney@devon.gov.uk::44046aab-cc8e-4b38-ae32-669b0305b784" providerId="AD" clId="Web-{022000AD-D73A-535D-7B8F-8741D82124DC}" dt="2024-03-05T18:47:51.146" v="1207"/>
        <pc:sldMkLst>
          <pc:docMk/>
          <pc:sldMk cId="1644390301" sldId="257"/>
        </pc:sldMkLst>
        <pc:graphicFrameChg chg="mod modGraphic">
          <ac:chgData name="Joanne Siney" userId="S::joanne.siney@devon.gov.uk::44046aab-cc8e-4b38-ae32-669b0305b784" providerId="AD" clId="Web-{022000AD-D73A-535D-7B8F-8741D82124DC}" dt="2024-03-05T18:47:51.146" v="1207"/>
          <ac:graphicFrameMkLst>
            <pc:docMk/>
            <pc:sldMk cId="1644390301" sldId="257"/>
            <ac:graphicFrameMk id="4" creationId="{E56E3E17-9FB4-F7D0-DED9-62F11CF8BBE4}"/>
          </ac:graphicFrameMkLst>
        </pc:graphicFrameChg>
      </pc:sldChg>
    </pc:docChg>
  </pc:docChgLst>
  <pc:docChgLst>
    <pc:chgData name="Liam Fryatt-Joll" userId="c14ea7cf-d2b4-4515-8ab8-375d6d176934" providerId="ADAL" clId="{D18CE73F-1067-4A80-BA10-50DEDFDE683B}"/>
    <pc:docChg chg="undo custSel modSld">
      <pc:chgData name="Liam Fryatt-Joll" userId="c14ea7cf-d2b4-4515-8ab8-375d6d176934" providerId="ADAL" clId="{D18CE73F-1067-4A80-BA10-50DEDFDE683B}" dt="2024-03-06T14:16:46.624" v="200" actId="404"/>
      <pc:docMkLst>
        <pc:docMk/>
      </pc:docMkLst>
      <pc:sldChg chg="delSp modSp mod">
        <pc:chgData name="Liam Fryatt-Joll" userId="c14ea7cf-d2b4-4515-8ab8-375d6d176934" providerId="ADAL" clId="{D18CE73F-1067-4A80-BA10-50DEDFDE683B}" dt="2024-03-06T14:16:46.624" v="200" actId="404"/>
        <pc:sldMkLst>
          <pc:docMk/>
          <pc:sldMk cId="1644390301" sldId="257"/>
        </pc:sldMkLst>
        <pc:spChg chg="mod">
          <ac:chgData name="Liam Fryatt-Joll" userId="c14ea7cf-d2b4-4515-8ab8-375d6d176934" providerId="ADAL" clId="{D18CE73F-1067-4A80-BA10-50DEDFDE683B}" dt="2024-03-06T14:16:46.624" v="200" actId="404"/>
          <ac:spMkLst>
            <pc:docMk/>
            <pc:sldMk cId="1644390301" sldId="257"/>
            <ac:spMk id="5" creationId="{F53A4C3E-CD85-11D7-2483-DAEFBAB0B69D}"/>
          </ac:spMkLst>
        </pc:spChg>
        <pc:spChg chg="del">
          <ac:chgData name="Liam Fryatt-Joll" userId="c14ea7cf-d2b4-4515-8ab8-375d6d176934" providerId="ADAL" clId="{D18CE73F-1067-4A80-BA10-50DEDFDE683B}" dt="2024-02-09T11:00:52.122" v="5" actId="478"/>
          <ac:spMkLst>
            <pc:docMk/>
            <pc:sldMk cId="1644390301" sldId="257"/>
            <ac:spMk id="6" creationId="{E122162C-9C9B-18C7-8393-8DA367791A3D}"/>
          </ac:spMkLst>
        </pc:spChg>
        <pc:spChg chg="del">
          <ac:chgData name="Liam Fryatt-Joll" userId="c14ea7cf-d2b4-4515-8ab8-375d6d176934" providerId="ADAL" clId="{D18CE73F-1067-4A80-BA10-50DEDFDE683B}" dt="2024-02-09T11:03:07.179" v="66" actId="478"/>
          <ac:spMkLst>
            <pc:docMk/>
            <pc:sldMk cId="1644390301" sldId="257"/>
            <ac:spMk id="13" creationId="{B60F342B-37D0-2A9E-8799-155F77F087F1}"/>
          </ac:spMkLst>
        </pc:spChg>
        <pc:graphicFrameChg chg="mod modGraphic">
          <ac:chgData name="Liam Fryatt-Joll" userId="c14ea7cf-d2b4-4515-8ab8-375d6d176934" providerId="ADAL" clId="{D18CE73F-1067-4A80-BA10-50DEDFDE683B}" dt="2024-03-06T14:16:04.535" v="174" actId="2061"/>
          <ac:graphicFrameMkLst>
            <pc:docMk/>
            <pc:sldMk cId="1644390301" sldId="257"/>
            <ac:graphicFrameMk id="4" creationId="{E56E3E17-9FB4-F7D0-DED9-62F11CF8BBE4}"/>
          </ac:graphicFrameMkLst>
        </pc:graphicFrameChg>
        <pc:picChg chg="mod">
          <ac:chgData name="Liam Fryatt-Joll" userId="c14ea7cf-d2b4-4515-8ab8-375d6d176934" providerId="ADAL" clId="{D18CE73F-1067-4A80-BA10-50DEDFDE683B}" dt="2024-02-09T11:00:24.798" v="2" actId="1076"/>
          <ac:picMkLst>
            <pc:docMk/>
            <pc:sldMk cId="1644390301" sldId="257"/>
            <ac:picMk id="8" creationId="{06E58CDC-DEA9-2386-20B7-C247C3EFC861}"/>
          </ac:picMkLst>
        </pc:picChg>
        <pc:picChg chg="mod">
          <ac:chgData name="Liam Fryatt-Joll" userId="c14ea7cf-d2b4-4515-8ab8-375d6d176934" providerId="ADAL" clId="{D18CE73F-1067-4A80-BA10-50DEDFDE683B}" dt="2024-02-09T11:03:04.952" v="65" actId="1076"/>
          <ac:picMkLst>
            <pc:docMk/>
            <pc:sldMk cId="1644390301" sldId="257"/>
            <ac:picMk id="10" creationId="{25C9AB1A-B3C8-C115-9385-D56F0634B39A}"/>
          </ac:picMkLst>
        </pc:picChg>
        <pc:picChg chg="mod">
          <ac:chgData name="Liam Fryatt-Joll" userId="c14ea7cf-d2b4-4515-8ab8-375d6d176934" providerId="ADAL" clId="{D18CE73F-1067-4A80-BA10-50DEDFDE683B}" dt="2024-02-09T11:00:24.798" v="2" actId="1076"/>
          <ac:picMkLst>
            <pc:docMk/>
            <pc:sldMk cId="1644390301" sldId="257"/>
            <ac:picMk id="12" creationId="{04BF51B7-FBEB-F171-3C2F-2977C3ED71A5}"/>
          </ac:picMkLst>
        </pc:picChg>
      </pc:sldChg>
    </pc:docChg>
  </pc:docChgLst>
  <pc:docChgLst>
    <pc:chgData name="Debbie X Raymond" userId="3468383b-5d55-49b6-aad9-884102360128" providerId="ADAL" clId="{410A8405-F9E4-4C22-8FC5-3C6D1622F4ED}"/>
    <pc:docChg chg="custSel modSld">
      <pc:chgData name="Debbie X Raymond" userId="3468383b-5d55-49b6-aad9-884102360128" providerId="ADAL" clId="{410A8405-F9E4-4C22-8FC5-3C6D1622F4ED}" dt="2024-02-08T14:30:19.393" v="1007" actId="20577"/>
      <pc:docMkLst>
        <pc:docMk/>
      </pc:docMkLst>
      <pc:sldChg chg="modSp mod">
        <pc:chgData name="Debbie X Raymond" userId="3468383b-5d55-49b6-aad9-884102360128" providerId="ADAL" clId="{410A8405-F9E4-4C22-8FC5-3C6D1622F4ED}" dt="2024-02-08T14:30:19.393" v="1007" actId="20577"/>
        <pc:sldMkLst>
          <pc:docMk/>
          <pc:sldMk cId="1644390301" sldId="257"/>
        </pc:sldMkLst>
        <pc:graphicFrameChg chg="modGraphic">
          <ac:chgData name="Debbie X Raymond" userId="3468383b-5d55-49b6-aad9-884102360128" providerId="ADAL" clId="{410A8405-F9E4-4C22-8FC5-3C6D1622F4ED}" dt="2024-02-08T14:30:19.393" v="1007" actId="20577"/>
          <ac:graphicFrameMkLst>
            <pc:docMk/>
            <pc:sldMk cId="1644390301" sldId="257"/>
            <ac:graphicFrameMk id="4" creationId="{E56E3E17-9FB4-F7D0-DED9-62F11CF8BBE4}"/>
          </ac:graphicFrameMkLst>
        </pc:graphicFrameChg>
      </pc:sldChg>
    </pc:docChg>
  </pc:docChgLst>
  <pc:docChgLst>
    <pc:chgData name="Debbie X Raymond" userId="S::debbie.x.raymond@devon.gov.uk::3468383b-5d55-49b6-aad9-884102360128" providerId="AD" clId="Web-{0F1566C9-FBFA-3E99-805F-00DA49CCE0C6}"/>
    <pc:docChg chg="modSld">
      <pc:chgData name="Debbie X Raymond" userId="S::debbie.x.raymond@devon.gov.uk::3468383b-5d55-49b6-aad9-884102360128" providerId="AD" clId="Web-{0F1566C9-FBFA-3E99-805F-00DA49CCE0C6}" dt="2024-02-08T14:22:32.724" v="5"/>
      <pc:docMkLst>
        <pc:docMk/>
      </pc:docMkLst>
      <pc:sldChg chg="modSp">
        <pc:chgData name="Debbie X Raymond" userId="S::debbie.x.raymond@devon.gov.uk::3468383b-5d55-49b6-aad9-884102360128" providerId="AD" clId="Web-{0F1566C9-FBFA-3E99-805F-00DA49CCE0C6}" dt="2024-02-08T14:22:32.724" v="5"/>
        <pc:sldMkLst>
          <pc:docMk/>
          <pc:sldMk cId="1644390301" sldId="257"/>
        </pc:sldMkLst>
        <pc:graphicFrameChg chg="mod modGraphic">
          <ac:chgData name="Debbie X Raymond" userId="S::debbie.x.raymond@devon.gov.uk::3468383b-5d55-49b6-aad9-884102360128" providerId="AD" clId="Web-{0F1566C9-FBFA-3E99-805F-00DA49CCE0C6}" dt="2024-02-08T14:22:32.724" v="5"/>
          <ac:graphicFrameMkLst>
            <pc:docMk/>
            <pc:sldMk cId="1644390301" sldId="257"/>
            <ac:graphicFrameMk id="4" creationId="{E56E3E17-9FB4-F7D0-DED9-62F11CF8BBE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AB9B-1C0F-46AF-919E-AC2ED7EECF95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2E28-7790-4027-AA2C-1100898F7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24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AB9B-1C0F-46AF-919E-AC2ED7EECF95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2E28-7790-4027-AA2C-1100898F7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61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AB9B-1C0F-46AF-919E-AC2ED7EECF95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2E28-7790-4027-AA2C-1100898F7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87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AB9B-1C0F-46AF-919E-AC2ED7EECF95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2E28-7790-4027-AA2C-1100898F7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19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AB9B-1C0F-46AF-919E-AC2ED7EECF95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2E28-7790-4027-AA2C-1100898F7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18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AB9B-1C0F-46AF-919E-AC2ED7EECF95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2E28-7790-4027-AA2C-1100898F7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46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AB9B-1C0F-46AF-919E-AC2ED7EECF95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2E28-7790-4027-AA2C-1100898F7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0642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AB9B-1C0F-46AF-919E-AC2ED7EECF95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2E28-7790-4027-AA2C-1100898F7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56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AB9B-1C0F-46AF-919E-AC2ED7EECF95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2E28-7790-4027-AA2C-1100898F7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155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AB9B-1C0F-46AF-919E-AC2ED7EECF95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2E28-7790-4027-AA2C-1100898F7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985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AB9B-1C0F-46AF-919E-AC2ED7EECF95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C2E28-7790-4027-AA2C-1100898F7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46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1AB9B-1C0F-46AF-919E-AC2ED7EECF95}" type="datetimeFigureOut">
              <a:rPr lang="en-GB" smtClean="0"/>
              <a:t>06/03/2024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C2E28-7790-4027-AA2C-1100898F74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4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usiness.permanenceplanningdisabledchildren-mailbox@devon.gov.uk" TargetMode="External"/><Relationship Id="rId2" Type="http://schemas.openxmlformats.org/officeDocument/2006/relationships/hyperlink" Target="mailto:childrens%20social%20work%20panels%20-%20mailbox%20%3cchildrenssocialworkpanels-mailbox@devon.gov.uk%3e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56E3E17-9FB4-F7D0-DED9-62F11CF8BB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228203"/>
              </p:ext>
            </p:extLst>
          </p:nvPr>
        </p:nvGraphicFramePr>
        <p:xfrm>
          <a:off x="246185" y="1422288"/>
          <a:ext cx="12306857" cy="74548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37257">
                  <a:extLst>
                    <a:ext uri="{9D8B030D-6E8A-4147-A177-3AD203B41FA5}">
                      <a16:colId xmlns:a16="http://schemas.microsoft.com/office/drawing/2014/main" val="4034722405"/>
                    </a:ext>
                  </a:extLst>
                </a:gridCol>
                <a:gridCol w="3040911">
                  <a:extLst>
                    <a:ext uri="{9D8B030D-6E8A-4147-A177-3AD203B41FA5}">
                      <a16:colId xmlns:a16="http://schemas.microsoft.com/office/drawing/2014/main" val="415657797"/>
                    </a:ext>
                  </a:extLst>
                </a:gridCol>
                <a:gridCol w="3211033">
                  <a:extLst>
                    <a:ext uri="{9D8B030D-6E8A-4147-A177-3AD203B41FA5}">
                      <a16:colId xmlns:a16="http://schemas.microsoft.com/office/drawing/2014/main" val="2148916562"/>
                    </a:ext>
                  </a:extLst>
                </a:gridCol>
                <a:gridCol w="3217656">
                  <a:extLst>
                    <a:ext uri="{9D8B030D-6E8A-4147-A177-3AD203B41FA5}">
                      <a16:colId xmlns:a16="http://schemas.microsoft.com/office/drawing/2014/main" val="2386796985"/>
                    </a:ext>
                  </a:extLst>
                </a:gridCol>
              </a:tblGrid>
              <a:tr h="585497"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</a:rPr>
                        <a:t>All requests for panels will need to be sent to: </a:t>
                      </a:r>
                      <a:r>
                        <a:rPr lang="en-GB" sz="1400" u="sng" dirty="0">
                          <a:solidFill>
                            <a:srgbClr val="0563C1"/>
                          </a:solidFill>
                          <a:latin typeface="Segoe UI" panose="020B0502040204020203" pitchFamily="34" charset="0"/>
                          <a:ea typeface="Calibri" panose="020F0502020204030204" pitchFamily="34" charset="0"/>
                          <a:cs typeface="Segoe UI" panose="020B0502040204020203" pitchFamily="34" charset="0"/>
                          <a:hlinkClick r:id="rId2"/>
                        </a:rPr>
                        <a:t>childrens social work panels – mailbox</a:t>
                      </a:r>
                      <a:endParaRPr lang="en-GB" sz="12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endParaRPr lang="en-GB" sz="1200" dirty="0">
                        <a:latin typeface="Segoe UI"/>
                        <a:cs typeface="Segoe U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</a:rPr>
                        <a:t>Requests for Panel to be sent to: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Segoe UI"/>
                          <a:cs typeface="Segoe UI"/>
                          <a:hlinkClick r:id="rId3"/>
                        </a:rPr>
                        <a:t>permanence planning disabled children - mailbox </a:t>
                      </a:r>
                      <a:endParaRPr lang="en-GB" sz="1400" dirty="0">
                        <a:solidFill>
                          <a:schemeClr val="tx1"/>
                        </a:solidFill>
                        <a:latin typeface="Segoe UI"/>
                        <a:cs typeface="Segoe UI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8629709"/>
                  </a:ext>
                </a:extLst>
              </a:tr>
              <a:tr h="878246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Practice &amp; Resource Panel 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(Assessment &amp; Intervention, Children &amp; Families)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Legal Gateway Panel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Permanence Panel </a:t>
                      </a: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latin typeface="Segoe UI"/>
                          <a:cs typeface="Segoe UI"/>
                        </a:rPr>
                        <a:t>(Corporate Parenting)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latin typeface="Segoe UI"/>
                          <a:cs typeface="Segoe UI"/>
                        </a:rPr>
                        <a:t>Disabled Children’s Resource Panel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220633"/>
                  </a:ext>
                </a:extLst>
              </a:tr>
              <a:tr h="5768871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50" b="1" kern="1200" dirty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Children &amp; young people on the edge of care or new into care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000" b="1" kern="1200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S.20 requests for care </a:t>
                      </a:r>
                    </a:p>
                    <a:p>
                      <a:pPr marL="285750" lvl="0" indent="-285750">
                        <a:buClr>
                          <a:srgbClr val="000000"/>
                        </a:buClr>
                        <a:buFont typeface="Arial,Sans-Serif" panose="020B0604020202020204" pitchFamily="34" charset="0"/>
                        <a:buChar char="•"/>
                      </a:pPr>
                      <a:r>
                        <a:rPr lang="en-GB" sz="1450" b="0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Packages of support that prevent care </a:t>
                      </a:r>
                      <a:endParaRPr lang="en-GB" sz="145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Children who come into care in an Emergency due to family breakdown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Packages of care that support return home 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New requests for Children's homes or therapeutic care for children not yet in long term care 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Private therapy requests </a:t>
                      </a:r>
                    </a:p>
                    <a:p>
                      <a:pPr marL="285750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Families with no recourse to public funds 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Young people at risk of homelessness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1450" b="1" kern="1200" dirty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Children where there is evidence of actual or likely significant harm</a:t>
                      </a:r>
                    </a:p>
                    <a:p>
                      <a:pPr marL="0" lvl="0" indent="0" algn="ctr">
                        <a:buNone/>
                      </a:pPr>
                      <a:endParaRPr lang="en-GB" sz="1400" b="1" kern="1200" dirty="0">
                        <a:solidFill>
                          <a:srgbClr val="00206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Recommendations to initiate Public Law Outline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Initiation of Care proceedings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Segoe UI"/>
                          <a:ea typeface="+mn-ea"/>
                          <a:cs typeface="Segoe UI"/>
                        </a:rPr>
                        <a:t>Applications following emergency action 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Adoption planning – Children with a Placement Order will be reviewed every 8 weeks 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Independent Assessments for Court - for requests such as residential/ CPAT/ sexual risk assessment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Segoe UI"/>
                          <a:ea typeface="+mn-ea"/>
                          <a:cs typeface="Segoe UI"/>
                        </a:rPr>
                        <a:t>Reviews of progress to prevent drift 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50" b="1" kern="1200" dirty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Children &amp; young people in long-term care 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000" b="1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Permanence planning (including S.20)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Change to primary permanence plan 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Resources to support permanence 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Requests for residential or therapeutic care 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Review of planning for children who have experienced three care moves 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Matching for long-term care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Special Guardianship support plans 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Review of disruption and next steps 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Return home from long term care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defTabSz="128016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GB" sz="1450" b="1" kern="1200" dirty="0">
                          <a:solidFill>
                            <a:srgbClr val="002060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Disabled Children and their families in need of additional support</a:t>
                      </a:r>
                    </a:p>
                    <a:p>
                      <a:pPr marL="0" lvl="0" indent="0">
                        <a:buNone/>
                      </a:pPr>
                      <a:endParaRPr lang="en-GB" sz="1450" kern="1200" dirty="0">
                        <a:solidFill>
                          <a:schemeClr val="dk1"/>
                        </a:solidFill>
                        <a:effectLst/>
                        <a:latin typeface="Segoe UI"/>
                        <a:ea typeface="+mn-ea"/>
                        <a:cs typeface="Segoe UI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/>
                          <a:ea typeface="+mn-ea"/>
                          <a:cs typeface="Segoe UI"/>
                        </a:rPr>
                        <a:t>Short breaks and packages of support for disabled children and their families  (new requests and reviews)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/>
                          <a:ea typeface="+mn-ea"/>
                          <a:cs typeface="Segoe UI"/>
                        </a:rPr>
                        <a:t>Resources to support permanence for children supported by DCS service</a:t>
                      </a: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r>
                        <a:rPr lang="en-GB" sz="1450" kern="1200" dirty="0">
                          <a:solidFill>
                            <a:schemeClr val="dk1"/>
                          </a:solidFill>
                          <a:effectLst/>
                          <a:latin typeface="Segoe UI"/>
                          <a:ea typeface="+mn-ea"/>
                          <a:cs typeface="Segoe UI"/>
                        </a:rPr>
                        <a:t>Matching of long-term care</a:t>
                      </a:r>
                    </a:p>
                    <a:p>
                      <a:pPr marL="0" lvl="0" indent="0">
                        <a:buFont typeface="Arial"/>
                        <a:buNone/>
                      </a:pPr>
                      <a:endParaRPr lang="en-GB" sz="1450" kern="1200" dirty="0">
                        <a:solidFill>
                          <a:schemeClr val="dk1"/>
                        </a:solidFill>
                        <a:effectLst/>
                        <a:latin typeface="Segoe UI"/>
                        <a:ea typeface="+mn-ea"/>
                        <a:cs typeface="Segoe UI"/>
                      </a:endParaRPr>
                    </a:p>
                    <a:p>
                      <a:pPr marL="0" lvl="0" indent="0">
                        <a:buFont typeface="Arial"/>
                        <a:buNone/>
                      </a:pPr>
                      <a:endParaRPr lang="en-GB" sz="1450" kern="1200" dirty="0">
                        <a:solidFill>
                          <a:schemeClr val="dk1"/>
                        </a:solidFill>
                        <a:effectLst/>
                        <a:latin typeface="Segoe UI"/>
                        <a:ea typeface="+mn-ea"/>
                        <a:cs typeface="Segoe UI"/>
                      </a:endParaRPr>
                    </a:p>
                    <a:p>
                      <a:pPr marL="285750" lvl="0" indent="-285750">
                        <a:buFont typeface="Arial"/>
                        <a:buChar char="•"/>
                      </a:pPr>
                      <a:endParaRPr lang="en-GB" sz="1450" kern="1200" dirty="0">
                        <a:solidFill>
                          <a:schemeClr val="dk1"/>
                        </a:solidFill>
                        <a:effectLst/>
                        <a:latin typeface="Segoe UI"/>
                        <a:ea typeface="+mn-ea"/>
                        <a:cs typeface="Segoe UI"/>
                      </a:endParaRPr>
                    </a:p>
                    <a:p>
                      <a:pPr marL="0" lvl="0" indent="0">
                        <a:buNone/>
                      </a:pPr>
                      <a:endParaRPr lang="en-GB" sz="1450" kern="1200" dirty="0">
                        <a:solidFill>
                          <a:schemeClr val="dk1"/>
                        </a:solidFill>
                        <a:effectLst/>
                        <a:latin typeface="Segoe UI"/>
                        <a:ea typeface="+mn-ea"/>
                        <a:cs typeface="Segoe UI"/>
                      </a:endParaRPr>
                    </a:p>
                    <a:p>
                      <a:pPr marL="0" lvl="0" indent="0">
                        <a:buNone/>
                      </a:pPr>
                      <a:endParaRPr lang="en-GB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1065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53A4C3E-CD85-11D7-2483-DAEFBAB0B69D}"/>
              </a:ext>
            </a:extLst>
          </p:cNvPr>
          <p:cNvSpPr txBox="1"/>
          <p:nvPr/>
        </p:nvSpPr>
        <p:spPr>
          <a:xfrm>
            <a:off x="422889" y="128559"/>
            <a:ext cx="9487837" cy="89255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2800" b="1" dirty="0">
                <a:solidFill>
                  <a:srgbClr val="002060"/>
                </a:solidFill>
                <a:latin typeface="Segoe UI" panose="020B0502040204020203" pitchFamily="34" charset="0"/>
                <a:ea typeface="Tahoma"/>
                <a:cs typeface="Segoe UI" panose="020B0502040204020203" pitchFamily="34" charset="0"/>
              </a:rPr>
              <a:t>Decision making Panels</a:t>
            </a:r>
            <a:r>
              <a:rPr lang="en-GB" b="1" dirty="0">
                <a:solidFill>
                  <a:srgbClr val="002060"/>
                </a:solidFill>
                <a:latin typeface="Segoe UI" panose="020B0502040204020203" pitchFamily="34" charset="0"/>
                <a:ea typeface="Tahoma"/>
                <a:cs typeface="Segoe UI" panose="020B0502040204020203" pitchFamily="34" charset="0"/>
              </a:rPr>
              <a:t> </a:t>
            </a:r>
            <a:endParaRPr lang="en-GB" sz="3200" b="1" dirty="0">
              <a:solidFill>
                <a:srgbClr val="002060"/>
              </a:solidFill>
              <a:latin typeface="Segoe UI" panose="020B0502040204020203" pitchFamily="34" charset="0"/>
              <a:ea typeface="Tahoma"/>
              <a:cs typeface="Segoe UI" panose="020B0502040204020203" pitchFamily="34" charset="0"/>
            </a:endParaRPr>
          </a:p>
          <a:p>
            <a:r>
              <a:rPr lang="en-GB" sz="2400" dirty="0">
                <a:solidFill>
                  <a:srgbClr val="00B0F0"/>
                </a:solidFill>
                <a:latin typeface="Segoe UI" panose="020B0502040204020203" pitchFamily="34" charset="0"/>
                <a:ea typeface="Tahoma"/>
                <a:cs typeface="Segoe UI" panose="020B0502040204020203" pitchFamily="34" charset="0"/>
              </a:rPr>
              <a:t>To support good outcomes and Restorative Practice for children</a:t>
            </a:r>
            <a:endParaRPr lang="en-GB" sz="4000" dirty="0">
              <a:solidFill>
                <a:srgbClr val="00B0F0"/>
              </a:solidFill>
              <a:latin typeface="Segoe UI" panose="020B0502040204020203" pitchFamily="34" charset="0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pic>
        <p:nvPicPr>
          <p:cNvPr id="8" name="Picture 7" descr="A logo with colorful people and a hand&#10;&#10;Description automatically generated">
            <a:extLst>
              <a:ext uri="{FF2B5EF4-FFF2-40B4-BE49-F238E27FC236}">
                <a16:creationId xmlns:a16="http://schemas.microsoft.com/office/drawing/2014/main" id="{06E58CDC-DEA9-2386-20B7-C247C3EFC8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0394" y="143269"/>
            <a:ext cx="999051" cy="1115080"/>
          </a:xfrm>
          <a:prstGeom prst="rect">
            <a:avLst/>
          </a:prstGeom>
        </p:spPr>
      </p:pic>
      <p:pic>
        <p:nvPicPr>
          <p:cNvPr id="12" name="Picture 11" descr="A logo with text on it&#10;&#10;Description automatically generated">
            <a:extLst>
              <a:ext uri="{FF2B5EF4-FFF2-40B4-BE49-F238E27FC236}">
                <a16:creationId xmlns:a16="http://schemas.microsoft.com/office/drawing/2014/main" id="{04BF51B7-FBEB-F171-3C2F-2977C3ED71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571" y="188229"/>
            <a:ext cx="1160471" cy="417384"/>
          </a:xfrm>
          <a:prstGeom prst="rect">
            <a:avLst/>
          </a:prstGeom>
        </p:spPr>
      </p:pic>
      <p:pic>
        <p:nvPicPr>
          <p:cNvPr id="10" name="Picture 9" descr="A colorful ribbon with text&#10;&#10;Description automatically generated">
            <a:extLst>
              <a:ext uri="{FF2B5EF4-FFF2-40B4-BE49-F238E27FC236}">
                <a16:creationId xmlns:a16="http://schemas.microsoft.com/office/drawing/2014/main" id="{25C9AB1A-B3C8-C115-9385-D56F0634B39A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86" t="19792" r="1250" b="21679"/>
          <a:stretch/>
        </p:blipFill>
        <p:spPr>
          <a:xfrm>
            <a:off x="246185" y="8946214"/>
            <a:ext cx="4088236" cy="40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390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231</TotalTime>
  <Words>309</Words>
  <Application>Microsoft Office PowerPoint</Application>
  <PresentationFormat>A3 Paper (297x420 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Arial,Sans-Serif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Fryatt-Joll</dc:creator>
  <cp:lastModifiedBy>Liam Fryatt-Joll</cp:lastModifiedBy>
  <cp:revision>287</cp:revision>
  <dcterms:created xsi:type="dcterms:W3CDTF">2023-10-31T07:33:55Z</dcterms:created>
  <dcterms:modified xsi:type="dcterms:W3CDTF">2024-03-06T14:16:46Z</dcterms:modified>
</cp:coreProperties>
</file>