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7556500" cy="10693400"/>
  <p:notesSz cx="6858000" cy="9144000"/>
  <p:embeddedFontLst>
    <p:embeddedFont>
      <p:font typeface="Canva Sans" panose="020B0604020202020204" charset="0"/>
      <p:regular r:id="rId7"/>
    </p:embeddedFont>
    <p:embeddedFont>
      <p:font typeface="Canva Sans Italics" panose="020B0604020202020204" charset="0"/>
      <p:regular r:id="rId8"/>
    </p:embeddedFont>
    <p:embeddedFont>
      <p:font typeface="Now Medium" panose="020B0604020202020204" charset="0"/>
      <p:regular r:id="rId9"/>
    </p:embeddedFont>
    <p:embeddedFont>
      <p:font typeface="Open Sauce Bold"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87AC4-64EA-B8FF-DB9D-6E8740C5C718}" v="56" dt="2024-09-12T14:44:17.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202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F"/>
        </a:solidFill>
        <a:effectLst/>
      </p:bgPr>
    </p:bg>
    <p:spTree>
      <p:nvGrpSpPr>
        <p:cNvPr id="1" name=""/>
        <p:cNvGrpSpPr/>
        <p:nvPr/>
      </p:nvGrpSpPr>
      <p:grpSpPr>
        <a:xfrm>
          <a:off x="0" y="0"/>
          <a:ext cx="0" cy="0"/>
          <a:chOff x="0" y="0"/>
          <a:chExt cx="0" cy="0"/>
        </a:xfrm>
      </p:grpSpPr>
      <p:sp>
        <p:nvSpPr>
          <p:cNvPr id="28" name="TextBox 28"/>
          <p:cNvSpPr txBox="1">
            <a:spLocks noGrp="1"/>
          </p:cNvSpPr>
          <p:nvPr>
            <p:ph type="title" idx="4294967295"/>
          </p:nvPr>
        </p:nvSpPr>
        <p:spPr>
          <a:xfrm>
            <a:off x="254218" y="343699"/>
            <a:ext cx="6829828" cy="6463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Unannounced Visits in Residential Settings</a:t>
            </a:r>
            <a:br>
              <a:rPr kumimoji="0" lang="en-US" sz="2400" b="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br>
            <a:r>
              <a:rPr kumimoji="0" lang="en-US" sz="1800" b="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for children with complex </a:t>
            </a:r>
            <a:r>
              <a:rPr lang="en-US" sz="1800" dirty="0">
                <a:solidFill>
                  <a:srgbClr val="000000"/>
                </a:solidFill>
                <a:latin typeface="Open Sauce Bold"/>
                <a:ea typeface="Open Sauce Bold"/>
                <a:cs typeface="Open Sauce Bold"/>
                <a:sym typeface="Open Sauce Bold"/>
              </a:rPr>
              <a:t>h</a:t>
            </a:r>
            <a:r>
              <a:rPr kumimoji="0" lang="en-US" sz="1800" b="0" i="0" u="none" strike="noStrike" kern="1200" cap="none" spc="0" normalizeH="0" baseline="0" noProof="0" dirty="0" err="1">
                <a:ln>
                  <a:noFill/>
                </a:ln>
                <a:solidFill>
                  <a:srgbClr val="000000"/>
                </a:solidFill>
                <a:effectLst/>
                <a:uLnTx/>
                <a:uFillTx/>
                <a:latin typeface="Open Sauce Bold"/>
                <a:ea typeface="Open Sauce Bold"/>
                <a:cs typeface="Open Sauce Bold"/>
                <a:sym typeface="Open Sauce Bold"/>
              </a:rPr>
              <a:t>ealth</a:t>
            </a:r>
            <a:r>
              <a:rPr kumimoji="0" lang="en-US" sz="1800" b="0" i="0" u="none" strike="noStrike" kern="1200" cap="none" spc="0" normalizeH="0" baseline="0" noProof="0" dirty="0">
                <a:ln>
                  <a:noFill/>
                </a:ln>
                <a:solidFill>
                  <a:srgbClr val="000000"/>
                </a:solidFill>
                <a:effectLst/>
                <a:uLnTx/>
                <a:uFillTx/>
                <a:latin typeface="Open Sauce Bold"/>
                <a:ea typeface="Open Sauce Bold"/>
                <a:cs typeface="Open Sauce Bold"/>
                <a:sym typeface="Open Sauce Bold"/>
              </a:rPr>
              <a:t> and education needs</a:t>
            </a:r>
          </a:p>
        </p:txBody>
      </p:sp>
      <p:sp>
        <p:nvSpPr>
          <p:cNvPr id="5" name="TextBox 5" descr="Planning">
            <a:extLst>
              <a:ext uri="{C183D7F6-B498-43B3-948B-1728B52AA6E4}">
                <adec:decorative xmlns:adec="http://schemas.microsoft.com/office/drawing/2017/decorative" val="0"/>
              </a:ext>
            </a:extLst>
          </p:cNvPr>
          <p:cNvSpPr txBox="1"/>
          <p:nvPr/>
        </p:nvSpPr>
        <p:spPr>
          <a:xfrm>
            <a:off x="271681" y="1140642"/>
            <a:ext cx="2268000" cy="509746"/>
          </a:xfrm>
          <a:prstGeom prst="rect">
            <a:avLst/>
          </a:prstGeom>
        </p:spPr>
        <p:txBody>
          <a:bodyPr lIns="50800" tIns="50800" rIns="50800" bIns="50800" rtlCol="0" anchor="ctr"/>
          <a:lstStyle/>
          <a:p>
            <a:pPr algn="ctr">
              <a:lnSpc>
                <a:spcPts val="2482"/>
              </a:lnSpc>
            </a:pPr>
            <a:endParaRPr/>
          </a:p>
        </p:txBody>
      </p:sp>
      <p:sp>
        <p:nvSpPr>
          <p:cNvPr id="4" name="Freeform 4">
            <a:extLst>
              <a:ext uri="{C183D7F6-B498-43B3-948B-1728B52AA6E4}">
                <adec:decorative xmlns:adec="http://schemas.microsoft.com/office/drawing/2017/decorative" val="1"/>
              </a:ext>
            </a:extLst>
          </p:cNvPr>
          <p:cNvSpPr/>
          <p:nvPr/>
        </p:nvSpPr>
        <p:spPr>
          <a:xfrm>
            <a:off x="305701" y="1111552"/>
            <a:ext cx="2268000" cy="403434"/>
          </a:xfrm>
          <a:custGeom>
            <a:avLst/>
            <a:gdLst/>
            <a:ahLst/>
            <a:cxnLst/>
            <a:rect l="l" t="t" r="r" b="b"/>
            <a:pathLst>
              <a:path w="812800" h="144582">
                <a:moveTo>
                  <a:pt x="0" y="0"/>
                </a:moveTo>
                <a:lnTo>
                  <a:pt x="812800" y="0"/>
                </a:lnTo>
                <a:lnTo>
                  <a:pt x="812800" y="144582"/>
                </a:lnTo>
                <a:lnTo>
                  <a:pt x="0" y="144582"/>
                </a:lnTo>
                <a:close/>
              </a:path>
            </a:pathLst>
          </a:custGeom>
          <a:solidFill>
            <a:srgbClr val="E7A23F"/>
          </a:solidFill>
        </p:spPr>
        <p:txBody>
          <a:bodyPr/>
          <a:lstStyle/>
          <a:p>
            <a:endParaRPr lang="en-GB"/>
          </a:p>
        </p:txBody>
      </p:sp>
      <p:sp>
        <p:nvSpPr>
          <p:cNvPr id="29" name="TextBox 29">
            <a:extLst>
              <a:ext uri="{C183D7F6-B498-43B3-948B-1728B52AA6E4}">
                <adec:decorative xmlns:adec="http://schemas.microsoft.com/office/drawing/2017/decorative" val="1"/>
              </a:ext>
            </a:extLst>
          </p:cNvPr>
          <p:cNvSpPr txBox="1"/>
          <p:nvPr/>
        </p:nvSpPr>
        <p:spPr>
          <a:xfrm>
            <a:off x="296428" y="1176582"/>
            <a:ext cx="2186799" cy="346075"/>
          </a:xfrm>
          <a:prstGeom prst="rect">
            <a:avLst/>
          </a:prstGeom>
        </p:spPr>
        <p:txBody>
          <a:bodyPr lIns="0" tIns="0" rIns="0" bIns="0" rtlCol="0" anchor="t">
            <a:spAutoFit/>
          </a:bodyPr>
          <a:lstStyle/>
          <a:p>
            <a:pPr algn="ctr">
              <a:lnSpc>
                <a:spcPts val="2800"/>
              </a:lnSpc>
            </a:pPr>
            <a:r>
              <a:rPr lang="en-US" sz="2000" dirty="0">
                <a:solidFill>
                  <a:srgbClr val="FFFFFF"/>
                </a:solidFill>
                <a:latin typeface="Now Medium"/>
                <a:ea typeface="Now Medium"/>
                <a:cs typeface="Now Medium"/>
                <a:sym typeface="Now Medium"/>
              </a:rPr>
              <a:t>PLANNING</a:t>
            </a:r>
          </a:p>
        </p:txBody>
      </p:sp>
      <p:grpSp>
        <p:nvGrpSpPr>
          <p:cNvPr id="21" name="Group 21">
            <a:extLst>
              <a:ext uri="{C183D7F6-B498-43B3-948B-1728B52AA6E4}">
                <adec:decorative xmlns:adec="http://schemas.microsoft.com/office/drawing/2017/decorative" val="1"/>
              </a:ext>
            </a:extLst>
          </p:cNvPr>
          <p:cNvGrpSpPr/>
          <p:nvPr/>
        </p:nvGrpSpPr>
        <p:grpSpPr>
          <a:xfrm>
            <a:off x="256354" y="1537870"/>
            <a:ext cx="6994445" cy="2210584"/>
            <a:chOff x="0" y="0"/>
            <a:chExt cx="2489511" cy="724408"/>
          </a:xfrm>
        </p:grpSpPr>
        <p:sp>
          <p:nvSpPr>
            <p:cNvPr id="22" name="Freeform 22"/>
            <p:cNvSpPr/>
            <p:nvPr/>
          </p:nvSpPr>
          <p:spPr>
            <a:xfrm>
              <a:off x="0" y="0"/>
              <a:ext cx="2489511" cy="724408"/>
            </a:xfrm>
            <a:custGeom>
              <a:avLst/>
              <a:gdLst/>
              <a:ahLst/>
              <a:cxnLst/>
              <a:rect l="l" t="t" r="r" b="b"/>
              <a:pathLst>
                <a:path w="2489511" h="724408">
                  <a:moveTo>
                    <a:pt x="0" y="0"/>
                  </a:moveTo>
                  <a:lnTo>
                    <a:pt x="2489511" y="0"/>
                  </a:lnTo>
                  <a:lnTo>
                    <a:pt x="2489511" y="724408"/>
                  </a:lnTo>
                  <a:lnTo>
                    <a:pt x="0" y="724408"/>
                  </a:lnTo>
                  <a:close/>
                </a:path>
              </a:pathLst>
            </a:custGeom>
            <a:solidFill>
              <a:srgbClr val="FFFFFF"/>
            </a:solidFill>
            <a:ln w="38100" cap="sq">
              <a:solidFill>
                <a:srgbClr val="E7A23F"/>
              </a:solidFill>
              <a:prstDash val="solid"/>
              <a:miter/>
            </a:ln>
          </p:spPr>
          <p:txBody>
            <a:bodyPr/>
            <a:lstStyle/>
            <a:p>
              <a:endParaRPr lang="en-GB"/>
            </a:p>
          </p:txBody>
        </p:sp>
        <p:sp>
          <p:nvSpPr>
            <p:cNvPr id="23" name="TextBox 23"/>
            <p:cNvSpPr txBox="1"/>
            <p:nvPr/>
          </p:nvSpPr>
          <p:spPr>
            <a:xfrm>
              <a:off x="0" y="-28575"/>
              <a:ext cx="2489511" cy="752983"/>
            </a:xfrm>
            <a:prstGeom prst="rect">
              <a:avLst/>
            </a:prstGeom>
          </p:spPr>
          <p:txBody>
            <a:bodyPr lIns="50800" tIns="50800" rIns="50800" bIns="50800" rtlCol="0" anchor="ctr"/>
            <a:lstStyle/>
            <a:p>
              <a:pPr algn="ctr">
                <a:lnSpc>
                  <a:spcPts val="2380"/>
                </a:lnSpc>
              </a:pPr>
              <a:endParaRPr/>
            </a:p>
          </p:txBody>
        </p:sp>
      </p:grpSp>
      <p:sp>
        <p:nvSpPr>
          <p:cNvPr id="30" name="TextBox 30"/>
          <p:cNvSpPr txBox="1"/>
          <p:nvPr/>
        </p:nvSpPr>
        <p:spPr>
          <a:xfrm>
            <a:off x="253272" y="1669145"/>
            <a:ext cx="6294001" cy="829714"/>
          </a:xfrm>
          <a:prstGeom prst="rect">
            <a:avLst/>
          </a:prstGeom>
        </p:spPr>
        <p:txBody>
          <a:bodyPr lIns="0" tIns="0" rIns="0" bIns="0" rtlCol="0" anchor="t">
            <a:spAutoFit/>
          </a:bodyPr>
          <a:lstStyle/>
          <a:p>
            <a:pPr marL="457835" lvl="1" indent="-285750" algn="l">
              <a:lnSpc>
                <a:spcPts val="2239"/>
              </a:lnSpc>
              <a:buFont typeface="Arial"/>
              <a:buChar char="•"/>
            </a:pPr>
            <a:r>
              <a:rPr lang="en-US" sz="1599" dirty="0">
                <a:solidFill>
                  <a:srgbClr val="000000"/>
                </a:solidFill>
                <a:latin typeface="Canva Sans"/>
                <a:ea typeface="Canva Sans"/>
                <a:cs typeface="Canva Sans"/>
                <a:sym typeface="Canva Sans"/>
              </a:rPr>
              <a:t>Placement meetings should happen within 5 working days of the start of a placement and should clearly outline the expectations and agreements around unannounced visits. </a:t>
            </a:r>
            <a:endParaRPr lang="en-US" dirty="0">
              <a:ea typeface="Calibri"/>
              <a:cs typeface="Calibri"/>
            </a:endParaRPr>
          </a:p>
        </p:txBody>
      </p:sp>
      <p:sp>
        <p:nvSpPr>
          <p:cNvPr id="33" name="TextBox 33"/>
          <p:cNvSpPr txBox="1"/>
          <p:nvPr/>
        </p:nvSpPr>
        <p:spPr>
          <a:xfrm>
            <a:off x="271681" y="2607547"/>
            <a:ext cx="7064601" cy="1110240"/>
          </a:xfrm>
          <a:prstGeom prst="rect">
            <a:avLst/>
          </a:prstGeom>
        </p:spPr>
        <p:txBody>
          <a:bodyPr wrap="square" lIns="0" tIns="0" rIns="0" bIns="0" rtlCol="0" anchor="t">
            <a:spAutoFit/>
          </a:bodyPr>
          <a:lstStyle/>
          <a:p>
            <a:pPr marL="457835" lvl="1" indent="-285750">
              <a:lnSpc>
                <a:spcPts val="2239"/>
              </a:lnSpc>
              <a:buFont typeface="Arial"/>
              <a:buChar char="•"/>
            </a:pPr>
            <a:r>
              <a:rPr lang="en-US" sz="1550" dirty="0">
                <a:solidFill>
                  <a:srgbClr val="000000"/>
                </a:solidFill>
                <a:latin typeface="Canva Sans"/>
                <a:ea typeface="Canva Sans"/>
                <a:cs typeface="Canva Sans"/>
                <a:sym typeface="Canva Sans"/>
              </a:rPr>
              <a:t>Minimum of 1 unannounced visit per year, with space to increase if circumstances change for the child or safeguarding concerns develop. It is recommended to  take place within 6 months of beginning the placement.</a:t>
            </a:r>
            <a:endParaRPr lang="en-US" sz="1550" dirty="0">
              <a:ea typeface="Calibri"/>
              <a:cs typeface="Calibri"/>
            </a:endParaRPr>
          </a:p>
        </p:txBody>
      </p:sp>
      <p:grpSp>
        <p:nvGrpSpPr>
          <p:cNvPr id="6" name="Group 6">
            <a:extLst>
              <a:ext uri="{C183D7F6-B498-43B3-948B-1728B52AA6E4}">
                <adec:decorative xmlns:adec="http://schemas.microsoft.com/office/drawing/2017/decorative" val="1"/>
              </a:ext>
            </a:extLst>
          </p:cNvPr>
          <p:cNvGrpSpPr/>
          <p:nvPr/>
        </p:nvGrpSpPr>
        <p:grpSpPr>
          <a:xfrm>
            <a:off x="254218" y="3722023"/>
            <a:ext cx="2268000" cy="722044"/>
            <a:chOff x="0" y="0"/>
            <a:chExt cx="812800" cy="258764"/>
          </a:xfrm>
        </p:grpSpPr>
        <p:sp>
          <p:nvSpPr>
            <p:cNvPr id="7" name="Freeform 7"/>
            <p:cNvSpPr/>
            <p:nvPr/>
          </p:nvSpPr>
          <p:spPr>
            <a:xfrm>
              <a:off x="0" y="0"/>
              <a:ext cx="812800" cy="258764"/>
            </a:xfrm>
            <a:custGeom>
              <a:avLst/>
              <a:gdLst/>
              <a:ahLst/>
              <a:cxnLst/>
              <a:rect l="l" t="t" r="r" b="b"/>
              <a:pathLst>
                <a:path w="812800" h="258764">
                  <a:moveTo>
                    <a:pt x="0" y="0"/>
                  </a:moveTo>
                  <a:lnTo>
                    <a:pt x="812800" y="0"/>
                  </a:lnTo>
                  <a:lnTo>
                    <a:pt x="812800" y="258764"/>
                  </a:lnTo>
                  <a:lnTo>
                    <a:pt x="0" y="258764"/>
                  </a:lnTo>
                  <a:close/>
                </a:path>
              </a:pathLst>
            </a:custGeom>
            <a:solidFill>
              <a:srgbClr val="E7A23F"/>
            </a:solidFill>
          </p:spPr>
          <p:txBody>
            <a:bodyPr/>
            <a:lstStyle/>
            <a:p>
              <a:endParaRPr lang="en-GB"/>
            </a:p>
          </p:txBody>
        </p:sp>
        <p:sp>
          <p:nvSpPr>
            <p:cNvPr id="8" name="TextBox 8"/>
            <p:cNvSpPr txBox="1"/>
            <p:nvPr/>
          </p:nvSpPr>
          <p:spPr>
            <a:xfrm>
              <a:off x="0" y="-38100"/>
              <a:ext cx="812800" cy="296864"/>
            </a:xfrm>
            <a:prstGeom prst="rect">
              <a:avLst/>
            </a:prstGeom>
          </p:spPr>
          <p:txBody>
            <a:bodyPr lIns="50800" tIns="50800" rIns="50800" bIns="50800" rtlCol="0" anchor="ctr"/>
            <a:lstStyle/>
            <a:p>
              <a:pPr algn="ctr">
                <a:lnSpc>
                  <a:spcPts val="2482"/>
                </a:lnSpc>
              </a:pPr>
              <a:endParaRPr/>
            </a:p>
          </p:txBody>
        </p:sp>
      </p:grpSp>
      <p:sp>
        <p:nvSpPr>
          <p:cNvPr id="31" name="TextBox 31"/>
          <p:cNvSpPr txBox="1"/>
          <p:nvPr/>
        </p:nvSpPr>
        <p:spPr>
          <a:xfrm>
            <a:off x="312282" y="3739217"/>
            <a:ext cx="2186799" cy="704850"/>
          </a:xfrm>
          <a:prstGeom prst="rect">
            <a:avLst/>
          </a:prstGeom>
        </p:spPr>
        <p:txBody>
          <a:bodyPr lIns="0" tIns="0" rIns="0" bIns="0" rtlCol="0" anchor="t">
            <a:spAutoFit/>
          </a:bodyPr>
          <a:lstStyle/>
          <a:p>
            <a:pPr algn="ctr">
              <a:lnSpc>
                <a:spcPts val="2800"/>
              </a:lnSpc>
            </a:pPr>
            <a:r>
              <a:rPr lang="en-US" sz="2000">
                <a:solidFill>
                  <a:srgbClr val="FFFFFF"/>
                </a:solidFill>
                <a:latin typeface="Now Medium"/>
                <a:ea typeface="Now Medium"/>
                <a:cs typeface="Now Medium"/>
                <a:sym typeface="Now Medium"/>
              </a:rPr>
              <a:t>BEFORE </a:t>
            </a:r>
          </a:p>
          <a:p>
            <a:pPr algn="ctr">
              <a:lnSpc>
                <a:spcPts val="2800"/>
              </a:lnSpc>
            </a:pPr>
            <a:r>
              <a:rPr lang="en-US" sz="2000">
                <a:solidFill>
                  <a:srgbClr val="FFFFFF"/>
                </a:solidFill>
                <a:latin typeface="Now Medium"/>
                <a:ea typeface="Now Medium"/>
                <a:cs typeface="Now Medium"/>
                <a:sym typeface="Now Medium"/>
              </a:rPr>
              <a:t>THE VISIT</a:t>
            </a:r>
          </a:p>
        </p:txBody>
      </p:sp>
      <p:grpSp>
        <p:nvGrpSpPr>
          <p:cNvPr id="9" name="Group 9">
            <a:extLst>
              <a:ext uri="{C183D7F6-B498-43B3-948B-1728B52AA6E4}">
                <adec:decorative xmlns:adec="http://schemas.microsoft.com/office/drawing/2017/decorative" val="1"/>
              </a:ext>
            </a:extLst>
          </p:cNvPr>
          <p:cNvGrpSpPr/>
          <p:nvPr/>
        </p:nvGrpSpPr>
        <p:grpSpPr>
          <a:xfrm>
            <a:off x="271681" y="4444067"/>
            <a:ext cx="6946619" cy="901933"/>
            <a:chOff x="0" y="0"/>
            <a:chExt cx="2489511" cy="323232"/>
          </a:xfrm>
        </p:grpSpPr>
        <p:sp>
          <p:nvSpPr>
            <p:cNvPr id="10" name="Freeform 10"/>
            <p:cNvSpPr/>
            <p:nvPr/>
          </p:nvSpPr>
          <p:spPr>
            <a:xfrm>
              <a:off x="0" y="0"/>
              <a:ext cx="2489511" cy="323232"/>
            </a:xfrm>
            <a:custGeom>
              <a:avLst/>
              <a:gdLst/>
              <a:ahLst/>
              <a:cxnLst/>
              <a:rect l="l" t="t" r="r" b="b"/>
              <a:pathLst>
                <a:path w="2489511" h="323232">
                  <a:moveTo>
                    <a:pt x="0" y="0"/>
                  </a:moveTo>
                  <a:lnTo>
                    <a:pt x="2489511" y="0"/>
                  </a:lnTo>
                  <a:lnTo>
                    <a:pt x="2489511" y="323232"/>
                  </a:lnTo>
                  <a:lnTo>
                    <a:pt x="0" y="323232"/>
                  </a:lnTo>
                  <a:close/>
                </a:path>
              </a:pathLst>
            </a:custGeom>
            <a:solidFill>
              <a:srgbClr val="FFFFFF"/>
            </a:solidFill>
            <a:ln w="38100" cap="sq">
              <a:solidFill>
                <a:srgbClr val="E7A23F"/>
              </a:solidFill>
              <a:prstDash val="solid"/>
              <a:miter/>
            </a:ln>
          </p:spPr>
          <p:txBody>
            <a:bodyPr/>
            <a:lstStyle/>
            <a:p>
              <a:endParaRPr lang="en-GB"/>
            </a:p>
          </p:txBody>
        </p:sp>
        <p:sp>
          <p:nvSpPr>
            <p:cNvPr id="11" name="TextBox 11"/>
            <p:cNvSpPr txBox="1"/>
            <p:nvPr/>
          </p:nvSpPr>
          <p:spPr>
            <a:xfrm>
              <a:off x="0" y="-28575"/>
              <a:ext cx="2489511" cy="351807"/>
            </a:xfrm>
            <a:prstGeom prst="rect">
              <a:avLst/>
            </a:prstGeom>
          </p:spPr>
          <p:txBody>
            <a:bodyPr lIns="50800" tIns="50800" rIns="50800" bIns="50800" rtlCol="0" anchor="ctr"/>
            <a:lstStyle/>
            <a:p>
              <a:pPr algn="ctr">
                <a:lnSpc>
                  <a:spcPts val="2380"/>
                </a:lnSpc>
              </a:pPr>
              <a:endParaRPr/>
            </a:p>
          </p:txBody>
        </p:sp>
      </p:grpSp>
      <p:sp>
        <p:nvSpPr>
          <p:cNvPr id="38" name="TextBox 38"/>
          <p:cNvSpPr txBox="1"/>
          <p:nvPr/>
        </p:nvSpPr>
        <p:spPr>
          <a:xfrm>
            <a:off x="310949" y="4610554"/>
            <a:ext cx="6294001" cy="54038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000000"/>
                </a:solidFill>
                <a:latin typeface="Canva Sans"/>
                <a:ea typeface="Canva Sans"/>
                <a:cs typeface="Canva Sans"/>
                <a:sym typeface="Canva Sans"/>
              </a:rPr>
              <a:t>Check the records of the child or young person to confirm the number of known incidents.</a:t>
            </a:r>
          </a:p>
        </p:txBody>
      </p:sp>
      <p:sp>
        <p:nvSpPr>
          <p:cNvPr id="44" name="Right Triangle 43">
            <a:extLst>
              <a:ext uri="{FF2B5EF4-FFF2-40B4-BE49-F238E27FC236}">
                <a16:creationId xmlns:a16="http://schemas.microsoft.com/office/drawing/2014/main" id="{B2FAC47E-E95C-DE80-C6EF-024195314285}"/>
              </a:ext>
              <a:ext uri="{C183D7F6-B498-43B3-948B-1728B52AA6E4}">
                <adec:decorative xmlns:adec="http://schemas.microsoft.com/office/drawing/2017/decorative" val="1"/>
              </a:ext>
            </a:extLst>
          </p:cNvPr>
          <p:cNvSpPr/>
          <p:nvPr/>
        </p:nvSpPr>
        <p:spPr>
          <a:xfrm flipH="1">
            <a:off x="609881" y="6019791"/>
            <a:ext cx="6946619" cy="4677371"/>
          </a:xfrm>
          <a:prstGeom prst="rtTriangle">
            <a:avLst/>
          </a:prstGeom>
          <a:solidFill>
            <a:srgbClr val="E7A2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8">
            <a:extLst>
              <a:ext uri="{C183D7F6-B498-43B3-948B-1728B52AA6E4}">
                <adec:decorative xmlns:adec="http://schemas.microsoft.com/office/drawing/2017/decorative" val="1"/>
              </a:ext>
            </a:extLst>
          </p:cNvPr>
          <p:cNvGrpSpPr/>
          <p:nvPr/>
        </p:nvGrpSpPr>
        <p:grpSpPr>
          <a:xfrm>
            <a:off x="254218" y="5456466"/>
            <a:ext cx="2268000" cy="722044"/>
            <a:chOff x="0" y="0"/>
            <a:chExt cx="812800" cy="258764"/>
          </a:xfrm>
        </p:grpSpPr>
        <p:sp>
          <p:nvSpPr>
            <p:cNvPr id="19" name="Freeform 19"/>
            <p:cNvSpPr/>
            <p:nvPr/>
          </p:nvSpPr>
          <p:spPr>
            <a:xfrm>
              <a:off x="0" y="0"/>
              <a:ext cx="812800" cy="258764"/>
            </a:xfrm>
            <a:custGeom>
              <a:avLst/>
              <a:gdLst/>
              <a:ahLst/>
              <a:cxnLst/>
              <a:rect l="l" t="t" r="r" b="b"/>
              <a:pathLst>
                <a:path w="812800" h="258764">
                  <a:moveTo>
                    <a:pt x="0" y="0"/>
                  </a:moveTo>
                  <a:lnTo>
                    <a:pt x="812800" y="0"/>
                  </a:lnTo>
                  <a:lnTo>
                    <a:pt x="812800" y="258764"/>
                  </a:lnTo>
                  <a:lnTo>
                    <a:pt x="0" y="258764"/>
                  </a:lnTo>
                  <a:close/>
                </a:path>
              </a:pathLst>
            </a:custGeom>
            <a:solidFill>
              <a:srgbClr val="E7A23F"/>
            </a:solidFill>
          </p:spPr>
          <p:txBody>
            <a:bodyPr/>
            <a:lstStyle/>
            <a:p>
              <a:endParaRPr lang="en-GB"/>
            </a:p>
          </p:txBody>
        </p:sp>
        <p:sp>
          <p:nvSpPr>
            <p:cNvPr id="20" name="TextBox 20"/>
            <p:cNvSpPr txBox="1"/>
            <p:nvPr/>
          </p:nvSpPr>
          <p:spPr>
            <a:xfrm>
              <a:off x="0" y="-38100"/>
              <a:ext cx="812800" cy="296864"/>
            </a:xfrm>
            <a:prstGeom prst="rect">
              <a:avLst/>
            </a:prstGeom>
          </p:spPr>
          <p:txBody>
            <a:bodyPr lIns="50800" tIns="50800" rIns="50800" bIns="50800" rtlCol="0" anchor="ctr"/>
            <a:lstStyle/>
            <a:p>
              <a:pPr algn="ctr">
                <a:lnSpc>
                  <a:spcPts val="2482"/>
                </a:lnSpc>
              </a:pPr>
              <a:endParaRPr/>
            </a:p>
          </p:txBody>
        </p:sp>
      </p:grpSp>
      <p:sp>
        <p:nvSpPr>
          <p:cNvPr id="32" name="TextBox 32"/>
          <p:cNvSpPr txBox="1"/>
          <p:nvPr/>
        </p:nvSpPr>
        <p:spPr>
          <a:xfrm>
            <a:off x="312282" y="5479350"/>
            <a:ext cx="2186799" cy="704850"/>
          </a:xfrm>
          <a:prstGeom prst="rect">
            <a:avLst/>
          </a:prstGeom>
        </p:spPr>
        <p:txBody>
          <a:bodyPr lIns="0" tIns="0" rIns="0" bIns="0" rtlCol="0" anchor="t">
            <a:spAutoFit/>
          </a:bodyPr>
          <a:lstStyle/>
          <a:p>
            <a:pPr algn="ctr">
              <a:lnSpc>
                <a:spcPts val="2800"/>
              </a:lnSpc>
            </a:pPr>
            <a:r>
              <a:rPr lang="en-US" sz="2000">
                <a:solidFill>
                  <a:srgbClr val="FFFFFF"/>
                </a:solidFill>
                <a:latin typeface="Now Medium"/>
                <a:ea typeface="Now Medium"/>
                <a:cs typeface="Now Medium"/>
                <a:sym typeface="Now Medium"/>
              </a:rPr>
              <a:t>DURING </a:t>
            </a:r>
          </a:p>
          <a:p>
            <a:pPr algn="ctr">
              <a:lnSpc>
                <a:spcPts val="2800"/>
              </a:lnSpc>
            </a:pPr>
            <a:r>
              <a:rPr lang="en-US" sz="2000">
                <a:solidFill>
                  <a:srgbClr val="FFFFFF"/>
                </a:solidFill>
                <a:latin typeface="Now Medium"/>
                <a:ea typeface="Now Medium"/>
                <a:cs typeface="Now Medium"/>
                <a:sym typeface="Now Medium"/>
              </a:rPr>
              <a:t>THE VISIT</a:t>
            </a:r>
          </a:p>
        </p:txBody>
      </p:sp>
      <p:grpSp>
        <p:nvGrpSpPr>
          <p:cNvPr id="24" name="Group 24">
            <a:extLst>
              <a:ext uri="{C183D7F6-B498-43B3-948B-1728B52AA6E4}">
                <adec:decorative xmlns:adec="http://schemas.microsoft.com/office/drawing/2017/decorative" val="1"/>
              </a:ext>
            </a:extLst>
          </p:cNvPr>
          <p:cNvGrpSpPr/>
          <p:nvPr/>
        </p:nvGrpSpPr>
        <p:grpSpPr>
          <a:xfrm>
            <a:off x="6291011" y="841430"/>
            <a:ext cx="1069308" cy="106930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23F"/>
            </a:solidFill>
          </p:spPr>
          <p:txBody>
            <a:bodyPr/>
            <a:lstStyle/>
            <a:p>
              <a:endParaRPr lang="en-GB"/>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380"/>
                </a:lnSpc>
              </a:pPr>
              <a:endParaRPr/>
            </a:p>
          </p:txBody>
        </p:sp>
      </p:grpSp>
      <p:sp>
        <p:nvSpPr>
          <p:cNvPr id="27" name="Freeform 27">
            <a:extLst>
              <a:ext uri="{C183D7F6-B498-43B3-948B-1728B52AA6E4}">
                <adec:decorative xmlns:adec="http://schemas.microsoft.com/office/drawing/2017/decorative" val="1"/>
              </a:ext>
            </a:extLst>
          </p:cNvPr>
          <p:cNvSpPr/>
          <p:nvPr/>
        </p:nvSpPr>
        <p:spPr>
          <a:xfrm>
            <a:off x="6535447" y="1000397"/>
            <a:ext cx="580436" cy="751374"/>
          </a:xfrm>
          <a:custGeom>
            <a:avLst/>
            <a:gdLst/>
            <a:ahLst/>
            <a:cxnLst/>
            <a:rect l="l" t="t" r="r" b="b"/>
            <a:pathLst>
              <a:path w="580436" h="751374">
                <a:moveTo>
                  <a:pt x="0" y="0"/>
                </a:moveTo>
                <a:lnTo>
                  <a:pt x="580436" y="0"/>
                </a:lnTo>
                <a:lnTo>
                  <a:pt x="580436" y="751374"/>
                </a:lnTo>
                <a:lnTo>
                  <a:pt x="0" y="751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5" name="Group 15">
            <a:extLst>
              <a:ext uri="{C183D7F6-B498-43B3-948B-1728B52AA6E4}">
                <adec:decorative xmlns:adec="http://schemas.microsoft.com/office/drawing/2017/decorative" val="1"/>
              </a:ext>
            </a:extLst>
          </p:cNvPr>
          <p:cNvGrpSpPr/>
          <p:nvPr/>
        </p:nvGrpSpPr>
        <p:grpSpPr>
          <a:xfrm>
            <a:off x="271681" y="6172819"/>
            <a:ext cx="6946619" cy="4451051"/>
            <a:chOff x="0" y="0"/>
            <a:chExt cx="2489511" cy="1595156"/>
          </a:xfrm>
        </p:grpSpPr>
        <p:sp>
          <p:nvSpPr>
            <p:cNvPr id="16" name="Freeform 16"/>
            <p:cNvSpPr/>
            <p:nvPr/>
          </p:nvSpPr>
          <p:spPr>
            <a:xfrm>
              <a:off x="0" y="0"/>
              <a:ext cx="2489511" cy="1595156"/>
            </a:xfrm>
            <a:custGeom>
              <a:avLst/>
              <a:gdLst/>
              <a:ahLst/>
              <a:cxnLst/>
              <a:rect l="l" t="t" r="r" b="b"/>
              <a:pathLst>
                <a:path w="2489511" h="1595156">
                  <a:moveTo>
                    <a:pt x="0" y="0"/>
                  </a:moveTo>
                  <a:lnTo>
                    <a:pt x="2489511" y="0"/>
                  </a:lnTo>
                  <a:lnTo>
                    <a:pt x="2489511" y="1595156"/>
                  </a:lnTo>
                  <a:lnTo>
                    <a:pt x="0" y="1595156"/>
                  </a:lnTo>
                  <a:close/>
                </a:path>
              </a:pathLst>
            </a:custGeom>
            <a:solidFill>
              <a:srgbClr val="FFFFFF"/>
            </a:solidFill>
            <a:ln w="38100" cap="sq">
              <a:solidFill>
                <a:srgbClr val="E7A23F"/>
              </a:solidFill>
              <a:prstDash val="solid"/>
              <a:miter/>
            </a:ln>
          </p:spPr>
          <p:txBody>
            <a:bodyPr/>
            <a:lstStyle/>
            <a:p>
              <a:endParaRPr lang="en-GB"/>
            </a:p>
          </p:txBody>
        </p:sp>
        <p:sp>
          <p:nvSpPr>
            <p:cNvPr id="17" name="TextBox 17"/>
            <p:cNvSpPr txBox="1"/>
            <p:nvPr/>
          </p:nvSpPr>
          <p:spPr>
            <a:xfrm>
              <a:off x="0" y="-28575"/>
              <a:ext cx="2489511" cy="1623731"/>
            </a:xfrm>
            <a:prstGeom prst="rect">
              <a:avLst/>
            </a:prstGeom>
          </p:spPr>
          <p:txBody>
            <a:bodyPr lIns="50800" tIns="50800" rIns="50800" bIns="50800" rtlCol="0" anchor="ctr"/>
            <a:lstStyle/>
            <a:p>
              <a:pPr algn="ctr">
                <a:lnSpc>
                  <a:spcPts val="2380"/>
                </a:lnSpc>
              </a:pPr>
              <a:endParaRPr/>
            </a:p>
          </p:txBody>
        </p:sp>
      </p:grpSp>
      <p:grpSp>
        <p:nvGrpSpPr>
          <p:cNvPr id="34" name="Group 34">
            <a:extLst>
              <a:ext uri="{C183D7F6-B498-43B3-948B-1728B52AA6E4}">
                <adec:decorative xmlns:adec="http://schemas.microsoft.com/office/drawing/2017/decorative" val="1"/>
              </a:ext>
            </a:extLst>
          </p:cNvPr>
          <p:cNvGrpSpPr/>
          <p:nvPr/>
        </p:nvGrpSpPr>
        <p:grpSpPr>
          <a:xfrm>
            <a:off x="6291011" y="3722024"/>
            <a:ext cx="1069308" cy="1069308"/>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23F"/>
            </a:solidFill>
          </p:spPr>
          <p:txBody>
            <a:bodyPr/>
            <a:lstStyle/>
            <a:p>
              <a:endParaRPr lang="en-GB"/>
            </a:p>
          </p:txBody>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2380"/>
                </a:lnSpc>
              </a:pPr>
              <a:endParaRPr/>
            </a:p>
          </p:txBody>
        </p:sp>
      </p:grpSp>
      <p:sp>
        <p:nvSpPr>
          <p:cNvPr id="37" name="Freeform 37">
            <a:extLst>
              <a:ext uri="{C183D7F6-B498-43B3-948B-1728B52AA6E4}">
                <adec:decorative xmlns:adec="http://schemas.microsoft.com/office/drawing/2017/decorative" val="1"/>
              </a:ext>
            </a:extLst>
          </p:cNvPr>
          <p:cNvSpPr/>
          <p:nvPr/>
        </p:nvSpPr>
        <p:spPr>
          <a:xfrm>
            <a:off x="6420433" y="3905392"/>
            <a:ext cx="738466" cy="654465"/>
          </a:xfrm>
          <a:custGeom>
            <a:avLst/>
            <a:gdLst/>
            <a:ahLst/>
            <a:cxnLst/>
            <a:rect l="l" t="t" r="r" b="b"/>
            <a:pathLst>
              <a:path w="738466" h="654465">
                <a:moveTo>
                  <a:pt x="0" y="0"/>
                </a:moveTo>
                <a:lnTo>
                  <a:pt x="738465" y="0"/>
                </a:lnTo>
                <a:lnTo>
                  <a:pt x="738465" y="654465"/>
                </a:lnTo>
                <a:lnTo>
                  <a:pt x="0" y="6544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39" name="Group 39">
            <a:extLst>
              <a:ext uri="{C183D7F6-B498-43B3-948B-1728B52AA6E4}">
                <adec:decorative xmlns:adec="http://schemas.microsoft.com/office/drawing/2017/decorative" val="1"/>
              </a:ext>
            </a:extLst>
          </p:cNvPr>
          <p:cNvGrpSpPr/>
          <p:nvPr/>
        </p:nvGrpSpPr>
        <p:grpSpPr>
          <a:xfrm>
            <a:off x="6291011" y="5450775"/>
            <a:ext cx="1069308" cy="1069308"/>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23F"/>
            </a:solidFill>
          </p:spPr>
          <p:txBody>
            <a:bodyPr/>
            <a:lstStyle/>
            <a:p>
              <a:endParaRPr lang="en-GB"/>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380"/>
                </a:lnSpc>
              </a:pPr>
              <a:endParaRPr/>
            </a:p>
          </p:txBody>
        </p:sp>
      </p:grpSp>
      <p:sp>
        <p:nvSpPr>
          <p:cNvPr id="42" name="Freeform 42">
            <a:extLst>
              <a:ext uri="{C183D7F6-B498-43B3-948B-1728B52AA6E4}">
                <adec:decorative xmlns:adec="http://schemas.microsoft.com/office/drawing/2017/decorative" val="1"/>
              </a:ext>
            </a:extLst>
          </p:cNvPr>
          <p:cNvSpPr/>
          <p:nvPr/>
        </p:nvSpPr>
        <p:spPr>
          <a:xfrm>
            <a:off x="6595953" y="5641275"/>
            <a:ext cx="488094" cy="661823"/>
          </a:xfrm>
          <a:custGeom>
            <a:avLst/>
            <a:gdLst/>
            <a:ahLst/>
            <a:cxnLst/>
            <a:rect l="l" t="t" r="r" b="b"/>
            <a:pathLst>
              <a:path w="488094" h="661823">
                <a:moveTo>
                  <a:pt x="0" y="0"/>
                </a:moveTo>
                <a:lnTo>
                  <a:pt x="488094" y="0"/>
                </a:lnTo>
                <a:lnTo>
                  <a:pt x="488094" y="661823"/>
                </a:lnTo>
                <a:lnTo>
                  <a:pt x="0" y="661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3" name="TextBox 43"/>
          <p:cNvSpPr txBox="1"/>
          <p:nvPr/>
        </p:nvSpPr>
        <p:spPr>
          <a:xfrm>
            <a:off x="310949" y="6184200"/>
            <a:ext cx="6803602" cy="4138954"/>
          </a:xfrm>
          <a:prstGeom prst="rect">
            <a:avLst/>
          </a:prstGeom>
        </p:spPr>
        <p:txBody>
          <a:bodyPr lIns="0" tIns="0" rIns="0" bIns="0" rtlCol="0" anchor="t">
            <a:spAutoFit/>
          </a:bodyPr>
          <a:lstStyle/>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Speak to all relevant and available staff involved.</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Review the risk assessment</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Review behavioral support/management plan and implementation.</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Review communication plans and implementation.</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99" dirty="0">
                <a:solidFill>
                  <a:srgbClr val="000000"/>
                </a:solidFill>
                <a:latin typeface="Canva Sans"/>
                <a:ea typeface="Canva Sans"/>
                <a:cs typeface="Canva Sans"/>
                <a:sym typeface="Canva Sans"/>
              </a:rPr>
              <a:t>Review incident reports on their files. Does that match with our records? </a:t>
            </a:r>
            <a:endParaRPr lang="en-US" sz="1599"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Review key information and contact details.</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Check where medication is stored and how it is logged.</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See the young person’s bedroom.</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Inquire about the young person’s leisure and social opportunities.</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Inquire about school attendance.</a:t>
            </a: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Inquire about any recent Regulation 44 </a:t>
            </a:r>
            <a:r>
              <a:rPr lang="en-US" sz="1550">
                <a:solidFill>
                  <a:srgbClr val="000000"/>
                </a:solidFill>
                <a:latin typeface="Canva Sans"/>
                <a:ea typeface="Canva Sans"/>
                <a:cs typeface="Canva Sans"/>
                <a:sym typeface="Canva Sans"/>
              </a:rPr>
              <a:t>or Ofsted visits </a:t>
            </a:r>
            <a:endParaRPr lang="en-US" sz="1550" dirty="0">
              <a:solidFill>
                <a:srgbClr val="000000"/>
              </a:solidFill>
              <a:latin typeface="Canva Sans"/>
              <a:ea typeface="Canva Sans"/>
              <a:cs typeface="Canva Sans"/>
            </a:endParaRPr>
          </a:p>
          <a:p>
            <a:pPr marL="344805" lvl="1" indent="-172720" algn="l">
              <a:lnSpc>
                <a:spcPts val="2495"/>
              </a:lnSpc>
              <a:buFont typeface="Arial"/>
              <a:buChar char="•"/>
            </a:pPr>
            <a:r>
              <a:rPr lang="en-US" sz="1550" dirty="0">
                <a:solidFill>
                  <a:srgbClr val="000000"/>
                </a:solidFill>
                <a:latin typeface="Canva Sans"/>
                <a:ea typeface="Canva Sans"/>
                <a:cs typeface="Canva Sans"/>
                <a:sym typeface="Canva Sans"/>
              </a:rPr>
              <a:t>Visit the young person alone if they’re available.</a:t>
            </a:r>
            <a:endParaRPr lang="en-US" sz="1550" dirty="0">
              <a:solidFill>
                <a:srgbClr val="000000"/>
              </a:solidFill>
              <a:latin typeface="Canva Sans"/>
              <a:ea typeface="Canva Sans"/>
              <a:cs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F"/>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97164" y="117348"/>
            <a:ext cx="3313591" cy="3401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2776"/>
              </a:lnSpc>
              <a:spcBef>
                <a:spcPts val="0"/>
              </a:spcBef>
              <a:spcAft>
                <a:spcPts val="0"/>
              </a:spcAft>
              <a:buClrTx/>
              <a:buSzTx/>
              <a:buFontTx/>
              <a:buNone/>
              <a:tabLst/>
              <a:defRPr/>
            </a:pPr>
            <a:r>
              <a:rPr kumimoji="0" lang="en-US" sz="1983" b="0" i="0" u="none" strike="noStrike" kern="1200" cap="none" spc="0" normalizeH="0" baseline="0" noProof="0">
                <a:ln>
                  <a:noFill/>
                </a:ln>
                <a:solidFill>
                  <a:srgbClr val="000000"/>
                </a:solidFill>
                <a:effectLst/>
                <a:uLnTx/>
                <a:uFillTx/>
                <a:latin typeface="Open Sauce Bold"/>
                <a:ea typeface="Open Sauce Bold"/>
                <a:cs typeface="Open Sauce Bold"/>
                <a:sym typeface="Open Sauce Bold"/>
              </a:rPr>
              <a:t>Unannounced Visits </a:t>
            </a:r>
          </a:p>
        </p:txBody>
      </p:sp>
      <p:grpSp>
        <p:nvGrpSpPr>
          <p:cNvPr id="3" name="Group 3">
            <a:extLst>
              <a:ext uri="{C183D7F6-B498-43B3-948B-1728B52AA6E4}">
                <adec:decorative xmlns:adec="http://schemas.microsoft.com/office/drawing/2017/decorative" val="1"/>
              </a:ext>
            </a:extLst>
          </p:cNvPr>
          <p:cNvGrpSpPr/>
          <p:nvPr/>
        </p:nvGrpSpPr>
        <p:grpSpPr>
          <a:xfrm>
            <a:off x="242493" y="1370044"/>
            <a:ext cx="7002905" cy="4403164"/>
            <a:chOff x="0" y="0"/>
            <a:chExt cx="2489511" cy="1532613"/>
          </a:xfrm>
        </p:grpSpPr>
        <p:sp>
          <p:nvSpPr>
            <p:cNvPr id="4" name="Freeform 4"/>
            <p:cNvSpPr/>
            <p:nvPr/>
          </p:nvSpPr>
          <p:spPr>
            <a:xfrm>
              <a:off x="0" y="0"/>
              <a:ext cx="2489511" cy="1532613"/>
            </a:xfrm>
            <a:custGeom>
              <a:avLst/>
              <a:gdLst/>
              <a:ahLst/>
              <a:cxnLst/>
              <a:rect l="l" t="t" r="r" b="b"/>
              <a:pathLst>
                <a:path w="2489511" h="1532613">
                  <a:moveTo>
                    <a:pt x="0" y="0"/>
                  </a:moveTo>
                  <a:lnTo>
                    <a:pt x="2489511" y="0"/>
                  </a:lnTo>
                  <a:lnTo>
                    <a:pt x="2489511" y="1532613"/>
                  </a:lnTo>
                  <a:lnTo>
                    <a:pt x="0" y="1532613"/>
                  </a:lnTo>
                  <a:close/>
                </a:path>
              </a:pathLst>
            </a:custGeom>
            <a:solidFill>
              <a:srgbClr val="FFFFFF"/>
            </a:solidFill>
            <a:ln w="38100" cap="sq">
              <a:solidFill>
                <a:srgbClr val="E7A23F"/>
              </a:solidFill>
              <a:prstDash val="solid"/>
              <a:miter/>
            </a:ln>
          </p:spPr>
          <p:txBody>
            <a:bodyPr/>
            <a:lstStyle/>
            <a:p>
              <a:endParaRPr lang="en-GB"/>
            </a:p>
          </p:txBody>
        </p:sp>
        <p:sp>
          <p:nvSpPr>
            <p:cNvPr id="5" name="TextBox 5"/>
            <p:cNvSpPr txBox="1"/>
            <p:nvPr/>
          </p:nvSpPr>
          <p:spPr>
            <a:xfrm>
              <a:off x="0" y="-28575"/>
              <a:ext cx="2489511" cy="1561188"/>
            </a:xfrm>
            <a:prstGeom prst="rect">
              <a:avLst/>
            </a:prstGeom>
          </p:spPr>
          <p:txBody>
            <a:bodyPr lIns="50800" tIns="50800" rIns="50800" bIns="50800" rtlCol="0" anchor="ctr"/>
            <a:lstStyle/>
            <a:p>
              <a:pPr algn="ctr">
                <a:lnSpc>
                  <a:spcPts val="2380"/>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244378" y="648000"/>
            <a:ext cx="2268000" cy="722044"/>
            <a:chOff x="0" y="0"/>
            <a:chExt cx="812800" cy="258764"/>
          </a:xfrm>
        </p:grpSpPr>
        <p:sp>
          <p:nvSpPr>
            <p:cNvPr id="7" name="Freeform 7"/>
            <p:cNvSpPr/>
            <p:nvPr/>
          </p:nvSpPr>
          <p:spPr>
            <a:xfrm>
              <a:off x="0" y="0"/>
              <a:ext cx="812800" cy="258764"/>
            </a:xfrm>
            <a:custGeom>
              <a:avLst/>
              <a:gdLst/>
              <a:ahLst/>
              <a:cxnLst/>
              <a:rect l="l" t="t" r="r" b="b"/>
              <a:pathLst>
                <a:path w="812800" h="258764">
                  <a:moveTo>
                    <a:pt x="0" y="0"/>
                  </a:moveTo>
                  <a:lnTo>
                    <a:pt x="812800" y="0"/>
                  </a:lnTo>
                  <a:lnTo>
                    <a:pt x="812800" y="258764"/>
                  </a:lnTo>
                  <a:lnTo>
                    <a:pt x="0" y="258764"/>
                  </a:lnTo>
                  <a:close/>
                </a:path>
              </a:pathLst>
            </a:custGeom>
            <a:solidFill>
              <a:srgbClr val="E7A23F"/>
            </a:solidFill>
          </p:spPr>
          <p:txBody>
            <a:bodyPr/>
            <a:lstStyle/>
            <a:p>
              <a:endParaRPr lang="en-GB"/>
            </a:p>
          </p:txBody>
        </p:sp>
        <p:sp>
          <p:nvSpPr>
            <p:cNvPr id="8" name="TextBox 8"/>
            <p:cNvSpPr txBox="1"/>
            <p:nvPr/>
          </p:nvSpPr>
          <p:spPr>
            <a:xfrm>
              <a:off x="0" y="-38100"/>
              <a:ext cx="812800" cy="296864"/>
            </a:xfrm>
            <a:prstGeom prst="rect">
              <a:avLst/>
            </a:prstGeom>
          </p:spPr>
          <p:txBody>
            <a:bodyPr lIns="50800" tIns="50800" rIns="50800" bIns="50800" rtlCol="0" anchor="ctr"/>
            <a:lstStyle/>
            <a:p>
              <a:pPr algn="ctr">
                <a:lnSpc>
                  <a:spcPts val="2482"/>
                </a:lnSpc>
              </a:pPr>
              <a:endParaRPr/>
            </a:p>
          </p:txBody>
        </p:sp>
      </p:grpSp>
      <p:sp>
        <p:nvSpPr>
          <p:cNvPr id="22" name="Right Triangle 21">
            <a:extLst>
              <a:ext uri="{FF2B5EF4-FFF2-40B4-BE49-F238E27FC236}">
                <a16:creationId xmlns:a16="http://schemas.microsoft.com/office/drawing/2014/main" id="{3B2283CB-6119-E9E7-D1BD-3E481E352FE3}"/>
              </a:ext>
              <a:ext uri="{C183D7F6-B498-43B3-948B-1728B52AA6E4}">
                <adec:decorative xmlns:adec="http://schemas.microsoft.com/office/drawing/2017/decorative" val="1"/>
              </a:ext>
            </a:extLst>
          </p:cNvPr>
          <p:cNvSpPr/>
          <p:nvPr/>
        </p:nvSpPr>
        <p:spPr>
          <a:xfrm flipH="1">
            <a:off x="609881" y="6019791"/>
            <a:ext cx="6946619" cy="4677371"/>
          </a:xfrm>
          <a:prstGeom prst="rtTriangle">
            <a:avLst/>
          </a:prstGeom>
          <a:solidFill>
            <a:srgbClr val="E7A2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9"/>
          <p:cNvSpPr txBox="1"/>
          <p:nvPr/>
        </p:nvSpPr>
        <p:spPr>
          <a:xfrm>
            <a:off x="297164" y="665194"/>
            <a:ext cx="2186799" cy="704850"/>
          </a:xfrm>
          <a:prstGeom prst="rect">
            <a:avLst/>
          </a:prstGeom>
        </p:spPr>
        <p:txBody>
          <a:bodyPr lIns="0" tIns="0" rIns="0" bIns="0" rtlCol="0" anchor="t">
            <a:spAutoFit/>
          </a:bodyPr>
          <a:lstStyle/>
          <a:p>
            <a:pPr algn="ctr">
              <a:lnSpc>
                <a:spcPts val="2800"/>
              </a:lnSpc>
            </a:pPr>
            <a:r>
              <a:rPr lang="en-US" sz="2000">
                <a:solidFill>
                  <a:srgbClr val="FFFFFF"/>
                </a:solidFill>
                <a:latin typeface="Now Medium"/>
                <a:ea typeface="Now Medium"/>
                <a:cs typeface="Now Medium"/>
                <a:sym typeface="Now Medium"/>
              </a:rPr>
              <a:t>AFTER </a:t>
            </a:r>
          </a:p>
          <a:p>
            <a:pPr algn="ctr">
              <a:lnSpc>
                <a:spcPts val="2800"/>
              </a:lnSpc>
            </a:pPr>
            <a:r>
              <a:rPr lang="en-US" sz="2000">
                <a:solidFill>
                  <a:srgbClr val="FFFFFF"/>
                </a:solidFill>
                <a:latin typeface="Now Medium"/>
                <a:ea typeface="Now Medium"/>
                <a:cs typeface="Now Medium"/>
                <a:sym typeface="Now Medium"/>
              </a:rPr>
              <a:t>THE VISIT</a:t>
            </a:r>
          </a:p>
        </p:txBody>
      </p:sp>
      <p:sp>
        <p:nvSpPr>
          <p:cNvPr id="10" name="TextBox 10"/>
          <p:cNvSpPr txBox="1"/>
          <p:nvPr/>
        </p:nvSpPr>
        <p:spPr>
          <a:xfrm>
            <a:off x="297164" y="1536729"/>
            <a:ext cx="6294001" cy="4778616"/>
          </a:xfrm>
          <a:prstGeom prst="rect">
            <a:avLst/>
          </a:prstGeom>
        </p:spPr>
        <p:txBody>
          <a:bodyPr lIns="0" tIns="0" rIns="0" bIns="0" rtlCol="0" anchor="t">
            <a:spAutoFit/>
          </a:bodyPr>
          <a:lstStyle/>
          <a:p>
            <a:pPr marL="344805" lvl="1" indent="-172720">
              <a:lnSpc>
                <a:spcPts val="2239"/>
              </a:lnSpc>
              <a:buFont typeface="Arial"/>
              <a:buChar char="•"/>
            </a:pPr>
            <a:r>
              <a:rPr lang="en-US" sz="1550">
                <a:solidFill>
                  <a:srgbClr val="000000"/>
                </a:solidFill>
                <a:latin typeface="Canva Sans"/>
                <a:ea typeface="Canva Sans"/>
                <a:cs typeface="Canva Sans"/>
                <a:sym typeface="Canva Sans"/>
              </a:rPr>
              <a:t>Recording: The unannounced visit is recorded using the Children Looked after visit template (for </a:t>
            </a:r>
            <a:r>
              <a:rPr lang="en-US" sz="1550" err="1">
                <a:solidFill>
                  <a:srgbClr val="000000"/>
                </a:solidFill>
                <a:latin typeface="Canva Sans"/>
                <a:ea typeface="Canva Sans"/>
                <a:cs typeface="Canva Sans"/>
                <a:sym typeface="Canva Sans"/>
              </a:rPr>
              <a:t>CwD</a:t>
            </a:r>
            <a:r>
              <a:rPr lang="en-US" sz="1550">
                <a:solidFill>
                  <a:srgbClr val="000000"/>
                </a:solidFill>
                <a:latin typeface="Canva Sans"/>
                <a:ea typeface="Canva Sans"/>
                <a:cs typeface="Canva Sans"/>
                <a:sym typeface="Canva Sans"/>
              </a:rPr>
              <a:t>) that has the additional information added to cover the unannounced visit requirements.</a:t>
            </a:r>
            <a:endParaRPr lang="en-US" sz="1550">
              <a:solidFill>
                <a:srgbClr val="000000"/>
              </a:solidFill>
              <a:latin typeface="Canva Sans"/>
              <a:ea typeface="Canva Sans"/>
              <a:cs typeface="Canva Sans"/>
            </a:endParaRPr>
          </a:p>
          <a:p>
            <a:pPr algn="l">
              <a:lnSpc>
                <a:spcPts val="2239"/>
              </a:lnSpc>
            </a:pPr>
            <a:endParaRPr lang="en-US" sz="1550">
              <a:solidFill>
                <a:srgbClr val="000000"/>
              </a:solidFill>
              <a:latin typeface="Canva Sans"/>
              <a:ea typeface="Canva Sans"/>
              <a:cs typeface="Canva Sans"/>
            </a:endParaRPr>
          </a:p>
          <a:p>
            <a:pPr marL="344805" lvl="1" indent="-172720" algn="l">
              <a:lnSpc>
                <a:spcPts val="2239"/>
              </a:lnSpc>
              <a:buFont typeface="Arial"/>
              <a:buChar char="•"/>
            </a:pPr>
            <a:r>
              <a:rPr lang="en-US" sz="1550">
                <a:solidFill>
                  <a:srgbClr val="000000"/>
                </a:solidFill>
                <a:latin typeface="Canva Sans"/>
                <a:ea typeface="Canva Sans"/>
                <a:cs typeface="Canva Sans"/>
                <a:sym typeface="Canva Sans"/>
              </a:rPr>
              <a:t>Where the child has been seen, it should be cross-referenced on the child/young person’s recordings. The room check must be logged on the child/young person’s recording. </a:t>
            </a:r>
            <a:endParaRPr lang="en-US" sz="1550">
              <a:solidFill>
                <a:srgbClr val="000000"/>
              </a:solidFill>
              <a:latin typeface="Canva Sans"/>
              <a:ea typeface="Canva Sans"/>
              <a:cs typeface="Canva Sans"/>
            </a:endParaRPr>
          </a:p>
          <a:p>
            <a:pPr algn="l">
              <a:lnSpc>
                <a:spcPts val="2239"/>
              </a:lnSpc>
            </a:pPr>
            <a:endParaRPr lang="en-US" sz="1550">
              <a:solidFill>
                <a:srgbClr val="000000"/>
              </a:solidFill>
              <a:latin typeface="Canva Sans"/>
              <a:ea typeface="Canva Sans"/>
              <a:cs typeface="Canva Sans"/>
            </a:endParaRPr>
          </a:p>
          <a:p>
            <a:pPr marL="344805" lvl="1" indent="-172720" algn="l">
              <a:lnSpc>
                <a:spcPts val="2239"/>
              </a:lnSpc>
              <a:buFont typeface="Arial"/>
              <a:buChar char="•"/>
            </a:pPr>
            <a:r>
              <a:rPr lang="en-US" sz="1550">
                <a:solidFill>
                  <a:srgbClr val="000000"/>
                </a:solidFill>
                <a:latin typeface="Canva Sans"/>
                <a:ea typeface="Canva Sans"/>
                <a:cs typeface="Canva Sans"/>
                <a:sym typeface="Canva Sans"/>
              </a:rPr>
              <a:t>Where the child/young person and the residential staff or key worker were not seen for one reason or another, the attempt should be recorded on LCS and the plan for the next attempted visit . – Regardless of child being seen, ensure you capture on their records what documents and reviews have taken place during your visit.</a:t>
            </a:r>
            <a:endParaRPr lang="en-US" sz="1550">
              <a:solidFill>
                <a:srgbClr val="000000"/>
              </a:solidFill>
              <a:latin typeface="Canva Sans"/>
              <a:ea typeface="Canva Sans"/>
              <a:cs typeface="Canva Sans"/>
            </a:endParaRPr>
          </a:p>
          <a:p>
            <a:pPr algn="l">
              <a:lnSpc>
                <a:spcPts val="2239"/>
              </a:lnSpc>
            </a:pPr>
            <a:r>
              <a:rPr lang="en-US" sz="1599">
                <a:solidFill>
                  <a:srgbClr val="000000"/>
                </a:solidFill>
                <a:latin typeface="Canva Sans"/>
                <a:ea typeface="Canva Sans"/>
                <a:cs typeface="Canva Sans"/>
                <a:sym typeface="Canva Sans"/>
              </a:rPr>
              <a:t> </a:t>
            </a:r>
          </a:p>
          <a:p>
            <a:pPr algn="l">
              <a:lnSpc>
                <a:spcPts val="2239"/>
              </a:lnSpc>
            </a:pPr>
            <a:endParaRPr lang="en-US" sz="1599">
              <a:solidFill>
                <a:srgbClr val="000000"/>
              </a:solidFill>
              <a:latin typeface="Canva Sans"/>
              <a:ea typeface="Canva Sans"/>
              <a:cs typeface="Canva Sans"/>
              <a:sym typeface="Canva Sans"/>
            </a:endParaRPr>
          </a:p>
        </p:txBody>
      </p:sp>
      <p:grpSp>
        <p:nvGrpSpPr>
          <p:cNvPr id="11" name="Group 11">
            <a:extLst>
              <a:ext uri="{C183D7F6-B498-43B3-948B-1728B52AA6E4}">
                <adec:decorative xmlns:adec="http://schemas.microsoft.com/office/drawing/2017/decorative" val="1"/>
              </a:ext>
            </a:extLst>
          </p:cNvPr>
          <p:cNvGrpSpPr/>
          <p:nvPr/>
        </p:nvGrpSpPr>
        <p:grpSpPr>
          <a:xfrm>
            <a:off x="6269346" y="648000"/>
            <a:ext cx="1069308" cy="106930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A23F"/>
            </a:solidFill>
          </p:spPr>
          <p:txBody>
            <a:bodyPr/>
            <a:lstStyle/>
            <a:p>
              <a:endParaRPr lang="en-GB"/>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380"/>
                </a:lnSpc>
              </a:pPr>
              <a:endParaRPr/>
            </a:p>
          </p:txBody>
        </p:sp>
      </p:grpSp>
      <p:sp>
        <p:nvSpPr>
          <p:cNvPr id="14" name="Freeform 14">
            <a:extLst>
              <a:ext uri="{C183D7F6-B498-43B3-948B-1728B52AA6E4}">
                <adec:decorative xmlns:adec="http://schemas.microsoft.com/office/drawing/2017/decorative" val="1"/>
              </a:ext>
            </a:extLst>
          </p:cNvPr>
          <p:cNvSpPr/>
          <p:nvPr/>
        </p:nvSpPr>
        <p:spPr>
          <a:xfrm>
            <a:off x="6414320" y="792974"/>
            <a:ext cx="779359" cy="779359"/>
          </a:xfrm>
          <a:custGeom>
            <a:avLst/>
            <a:gdLst/>
            <a:ahLst/>
            <a:cxnLst/>
            <a:rect l="l" t="t" r="r" b="b"/>
            <a:pathLst>
              <a:path w="779359" h="779359">
                <a:moveTo>
                  <a:pt x="0" y="0"/>
                </a:moveTo>
                <a:lnTo>
                  <a:pt x="779360" y="0"/>
                </a:lnTo>
                <a:lnTo>
                  <a:pt x="779360" y="779360"/>
                </a:lnTo>
                <a:lnTo>
                  <a:pt x="0" y="779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950996" y="6454520"/>
            <a:ext cx="6277748" cy="4237480"/>
          </a:xfrm>
          <a:custGeom>
            <a:avLst/>
            <a:gdLst/>
            <a:ahLst/>
            <a:cxnLst/>
            <a:rect l="l" t="t" r="r" b="b"/>
            <a:pathLst>
              <a:path w="6277748" h="4237480">
                <a:moveTo>
                  <a:pt x="0" y="0"/>
                </a:moveTo>
                <a:lnTo>
                  <a:pt x="6277748" y="0"/>
                </a:lnTo>
                <a:lnTo>
                  <a:pt x="6277748" y="4237480"/>
                </a:lnTo>
                <a:lnTo>
                  <a:pt x="0" y="4237480"/>
                </a:lnTo>
                <a:lnTo>
                  <a:pt x="0" y="0"/>
                </a:lnTo>
                <a:close/>
              </a:path>
            </a:pathLst>
          </a:custGeom>
          <a:blipFill>
            <a:blip r:embed="rId4"/>
            <a:stretch>
              <a:fillRect/>
            </a:stretch>
          </a:blipFill>
        </p:spPr>
        <p:txBody>
          <a:bodyPr/>
          <a:lstStyle/>
          <a:p>
            <a:endParaRPr lang="en-GB"/>
          </a:p>
        </p:txBody>
      </p:sp>
      <p:grpSp>
        <p:nvGrpSpPr>
          <p:cNvPr id="19" name="Group 19" descr="Read the full procedure"/>
          <p:cNvGrpSpPr/>
          <p:nvPr/>
        </p:nvGrpSpPr>
        <p:grpSpPr>
          <a:xfrm>
            <a:off x="256564" y="5894226"/>
            <a:ext cx="6946619" cy="685804"/>
            <a:chOff x="0" y="0"/>
            <a:chExt cx="2489511" cy="245777"/>
          </a:xfrm>
        </p:grpSpPr>
        <p:sp>
          <p:nvSpPr>
            <p:cNvPr id="20" name="Freeform 20"/>
            <p:cNvSpPr/>
            <p:nvPr/>
          </p:nvSpPr>
          <p:spPr>
            <a:xfrm>
              <a:off x="0" y="0"/>
              <a:ext cx="2489511" cy="245777"/>
            </a:xfrm>
            <a:custGeom>
              <a:avLst/>
              <a:gdLst/>
              <a:ahLst/>
              <a:cxnLst/>
              <a:rect l="l" t="t" r="r" b="b"/>
              <a:pathLst>
                <a:path w="2489511" h="245777">
                  <a:moveTo>
                    <a:pt x="0" y="0"/>
                  </a:moveTo>
                  <a:lnTo>
                    <a:pt x="2489511" y="0"/>
                  </a:lnTo>
                  <a:lnTo>
                    <a:pt x="2489511" y="245777"/>
                  </a:lnTo>
                  <a:lnTo>
                    <a:pt x="0" y="245777"/>
                  </a:lnTo>
                  <a:close/>
                </a:path>
              </a:pathLst>
            </a:custGeom>
            <a:solidFill>
              <a:srgbClr val="FFFFFF"/>
            </a:solidFill>
            <a:ln w="38100" cap="sq">
              <a:solidFill>
                <a:srgbClr val="E7A23F"/>
              </a:solidFill>
              <a:prstDash val="solid"/>
              <a:miter/>
            </a:ln>
          </p:spPr>
          <p:txBody>
            <a:bodyPr/>
            <a:lstStyle/>
            <a:p>
              <a:endParaRPr lang="en-GB"/>
            </a:p>
          </p:txBody>
        </p:sp>
        <p:sp>
          <p:nvSpPr>
            <p:cNvPr id="21" name="TextBox 21"/>
            <p:cNvSpPr txBox="1"/>
            <p:nvPr/>
          </p:nvSpPr>
          <p:spPr>
            <a:xfrm>
              <a:off x="0" y="-28575"/>
              <a:ext cx="2489511" cy="274352"/>
            </a:xfrm>
            <a:prstGeom prst="rect">
              <a:avLst/>
            </a:prstGeom>
          </p:spPr>
          <p:txBody>
            <a:bodyPr lIns="50800" tIns="50800" rIns="50800" bIns="50800" rtlCol="0" anchor="ctr"/>
            <a:lstStyle/>
            <a:p>
              <a:pPr algn="ctr">
                <a:lnSpc>
                  <a:spcPts val="2380"/>
                </a:lnSpc>
              </a:pPr>
              <a:r>
                <a:rPr lang="en-US" sz="1700" dirty="0">
                  <a:solidFill>
                    <a:srgbClr val="000000"/>
                  </a:solidFill>
                  <a:latin typeface="Canva Sans"/>
                  <a:ea typeface="Canva Sans"/>
                  <a:cs typeface="Canva Sans"/>
                  <a:sym typeface="Canva Sans"/>
                </a:rPr>
                <a:t>Read the full procedure: </a:t>
              </a:r>
              <a:r>
                <a:rPr lang="en-US" sz="1700" dirty="0">
                  <a:solidFill>
                    <a:srgbClr val="000000"/>
                  </a:solidFill>
                  <a:latin typeface="Canva Sans Italics"/>
                  <a:ea typeface="Canva Sans Italics"/>
                  <a:cs typeface="Canva Sans Italics"/>
                  <a:sym typeface="Canva Sans Italics"/>
                </a:rPr>
                <a:t>link</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80813E375C4D4DADA01DAFCF06F077" ma:contentTypeVersion="10" ma:contentTypeDescription="Create a new document." ma:contentTypeScope="" ma:versionID="0f09b07dcc8389a6fca7268cfd89921d">
  <xsd:schema xmlns:xsd="http://www.w3.org/2001/XMLSchema" xmlns:xs="http://www.w3.org/2001/XMLSchema" xmlns:p="http://schemas.microsoft.com/office/2006/metadata/properties" xmlns:ns3="ee3dc276-67ce-4b0a-9d80-bb6661ecfb85" xmlns:ns4="2e873479-d844-4a7a-954d-5ea571daec67" targetNamespace="http://schemas.microsoft.com/office/2006/metadata/properties" ma:root="true" ma:fieldsID="33a016462dbb5a4aeeeadd067517528b" ns3:_="" ns4:_="">
    <xsd:import namespace="ee3dc276-67ce-4b0a-9d80-bb6661ecfb85"/>
    <xsd:import namespace="2e873479-d844-4a7a-954d-5ea571daec6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dc276-67ce-4b0a-9d80-bb6661ecf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873479-d844-4a7a-954d-5ea571daec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3dc276-67ce-4b0a-9d80-bb6661ecfb85" xsi:nil="true"/>
  </documentManagement>
</p:properties>
</file>

<file path=customXml/itemProps1.xml><?xml version="1.0" encoding="utf-8"?>
<ds:datastoreItem xmlns:ds="http://schemas.openxmlformats.org/officeDocument/2006/customXml" ds:itemID="{ACD8C2C4-D24D-410B-A522-3D6C1DA04429}">
  <ds:schemaRefs>
    <ds:schemaRef ds:uri="2e873479-d844-4a7a-954d-5ea571daec67"/>
    <ds:schemaRef ds:uri="ee3dc276-67ce-4b0a-9d80-bb6661ecfb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6BB8BE-3F8F-4CF0-9C3B-7B5BAEC65085}">
  <ds:schemaRefs>
    <ds:schemaRef ds:uri="http://schemas.microsoft.com/sharepoint/v3/contenttype/forms"/>
  </ds:schemaRefs>
</ds:datastoreItem>
</file>

<file path=customXml/itemProps3.xml><?xml version="1.0" encoding="utf-8"?>
<ds:datastoreItem xmlns:ds="http://schemas.openxmlformats.org/officeDocument/2006/customXml" ds:itemID="{6D25B0C6-F075-46AD-833B-C99818F7C55B}">
  <ds:schemaRefs>
    <ds:schemaRef ds:uri="2e873479-d844-4a7a-954d-5ea571daec67"/>
    <ds:schemaRef ds:uri="ee3dc276-67ce-4b0a-9d80-bb6661ecfb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234</TotalTime>
  <Words>338</Words>
  <Application>Microsoft Office PowerPoint</Application>
  <PresentationFormat>Custom</PresentationFormat>
  <Paragraphs>31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Canva Sans</vt:lpstr>
      <vt:lpstr>Canva Sans Italics</vt:lpstr>
      <vt:lpstr>Now Medium</vt:lpstr>
      <vt:lpstr>Open Sauce Bold</vt:lpstr>
      <vt:lpstr>Arial</vt:lpstr>
      <vt:lpstr>Office Theme</vt:lpstr>
      <vt:lpstr>Unannounced Visits in Residential Settings for children with complex health and education needs</vt:lpstr>
      <vt:lpstr>Unannounced Visits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Unannounced visits</dc:title>
  <dc:creator>Kasey Senior</dc:creator>
  <cp:lastModifiedBy>Kasey Senior</cp:lastModifiedBy>
  <cp:revision>7</cp:revision>
  <dcterms:created xsi:type="dcterms:W3CDTF">2006-08-16T00:00:00Z</dcterms:created>
  <dcterms:modified xsi:type="dcterms:W3CDTF">2024-09-20T12:30:37Z</dcterms:modified>
  <dc:identifier>DAGLG0A7l1E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0x010100BB80813E375C4D4DADA01DAFCF06F077</vt:lpwstr>
  </property>
</Properties>
</file>