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ECD47-ED31-4004-B15D-2124F5521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A0467-6C4D-40CE-A49F-958AFB2BB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F54D9-FFCD-45D7-8D41-2120FCF1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E4DE0-3A21-4E3D-8657-EB385D00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EBDD9-5F38-46C1-AEF6-AB98BB97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8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2FD1-EBB6-4C45-A662-E111821B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14CD6-0367-4B10-99A7-120109238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8D73F-26E0-4B1D-8D14-0B53A783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26187-BAB2-4137-B0DA-DA8BCD0ED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C3A05-F880-4449-B22D-7C7E86D7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55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E741E0-F14B-4249-B08C-569F4AB46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51C55-1D6C-4E43-89BD-1EB7F028A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A9BE2-9D88-48C6-9B22-323850E3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898B5-2F14-4FD4-807E-24A78D11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35DA3-0C4F-449B-8B36-D051831D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81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9FAC1-0164-4198-B993-3008902D6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CB213-6C4C-4C7C-AEFD-EC32E3549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654CA-FA1B-40F8-8566-284D2AEA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D6861-B623-44D7-A28D-E45610AB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4F4A-C9F7-4E8B-8B25-1C9B0A2A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13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98B43-3131-45FA-BD9B-BC7F96CA7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A47CA-BB98-4D2D-8115-737F76A8A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9C4B3-06F0-449E-A972-C17E0A96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AFCEC-D378-41F8-ACDC-1F683740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A8F19-AB21-43D9-BF53-BD94E636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75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28D3A-2B24-445C-AD8E-7F740344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52A17-CB4A-450F-9E15-81C21E75E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FD0F4-8224-44CB-B520-340BD2459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E5C32-B3EB-4B1D-8262-F0AB3304B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CA6B2-8064-4919-AA2B-E009A0C70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4F5A2-FF39-4807-9448-8189BC8F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9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A634F-9F24-44D1-BA08-74F6EE07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3A004-7D71-4357-9F0C-7BDB4E22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D6320-D248-4AF9-8DD2-C5ED4C303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982F5-1B24-4628-B0AE-129C92F60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471324-BA3A-41BB-B667-FBC91DE93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6A852-353D-43CF-B247-340BFE97F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ADDA6C-365F-4E82-9568-E785815D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730FB8-EE36-4375-97A9-C0B61596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2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24FDA-40D9-43A1-9BEE-C96646E8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7895C3-254D-42D2-99CF-00C73FDF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19BC0-2547-493F-8828-DCCB1383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652C-7933-45FD-8B96-3C702576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61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530E36-3784-4D19-86E0-6666DEF9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FF095-2240-49E1-9399-8E81202F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4B2E7-8E36-4712-9577-C27F11F8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4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CA5A-1537-4D9C-A7EA-4E3CF48B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CCD4B-E8E1-47D4-9AC2-6171B80B0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6833A-90E5-4DFF-A0D6-61BC525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0BCA9-E129-43D5-8F7E-3C16C280E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3C6F85-2859-48E1-82E4-1316808E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6BA5A-246A-4850-9133-D89F937C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34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D5CA-4423-49D2-82C5-8F5E995FB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4182C4-E84C-4A68-9FDF-E5D0F9ECF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42918-3D97-4C59-BAA5-7D2C3D416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57C73-8D7D-4B79-B4C8-F2FC2EA4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ACC2C-B6B3-42F6-9D92-BA21A810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D9053-5B54-4410-95B1-7FCAC3B1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22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6B8F26-2D2B-4514-85B8-74E720FA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3434B-55F4-43BF-AC5B-5F5B7CB0A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9D6EC-F78E-4E06-BEF6-00827178F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BC56C-8050-4B9D-AF9D-82F55445A8E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9B3E9-C3E0-40FE-8935-1FEF18DF3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D8C86-9830-4BDD-BD34-3A6829112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FEB1C-2803-41F5-ACB2-E6301BCE072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CA21B1-A752-7C86-6A32-F6308BE9F53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89454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9A8DCB98-0F94-521E-6DB6-F64996912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0" y="63427"/>
            <a:ext cx="3113741" cy="622748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1E8C084-FC3D-3C1B-3732-2DA888E56302}"/>
              </a:ext>
            </a:extLst>
          </p:cNvPr>
          <p:cNvGrpSpPr/>
          <p:nvPr/>
        </p:nvGrpSpPr>
        <p:grpSpPr>
          <a:xfrm>
            <a:off x="246328" y="374914"/>
            <a:ext cx="11699343" cy="6457449"/>
            <a:chOff x="230586" y="62992"/>
            <a:chExt cx="11696371" cy="63350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A5D1FA9-80E5-40B6-B15D-968B270F76ED}"/>
                </a:ext>
              </a:extLst>
            </p:cNvPr>
            <p:cNvSpPr/>
            <p:nvPr/>
          </p:nvSpPr>
          <p:spPr>
            <a:xfrm>
              <a:off x="230586" y="5695209"/>
              <a:ext cx="11696369" cy="548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1400" dirty="0"/>
                <a:t>FIRST LAYER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D69447D-28A5-44F6-BA33-3F7EEC3AB1C8}"/>
                </a:ext>
              </a:extLst>
            </p:cNvPr>
            <p:cNvSpPr/>
            <p:nvPr/>
          </p:nvSpPr>
          <p:spPr>
            <a:xfrm>
              <a:off x="230587" y="2767416"/>
              <a:ext cx="11696369" cy="548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1400" dirty="0"/>
                <a:t>SECOND LAYER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51DED4-096D-43D0-8AA0-49062F0354D2}"/>
                </a:ext>
              </a:extLst>
            </p:cNvPr>
            <p:cNvSpPr/>
            <p:nvPr/>
          </p:nvSpPr>
          <p:spPr>
            <a:xfrm>
              <a:off x="230588" y="1057523"/>
              <a:ext cx="11696369" cy="548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sz="1400" dirty="0"/>
                <a:t>TOP LAYER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E40B245-A595-4356-923E-5F7C5469C298}"/>
                </a:ext>
              </a:extLst>
            </p:cNvPr>
            <p:cNvSpPr txBox="1"/>
            <p:nvPr/>
          </p:nvSpPr>
          <p:spPr>
            <a:xfrm>
              <a:off x="1956022" y="309196"/>
              <a:ext cx="3347498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b="1" dirty="0"/>
                <a:t>Where personal data has been </a:t>
              </a:r>
              <a:r>
                <a:rPr lang="en-GB" sz="1200" b="1" dirty="0">
                  <a:solidFill>
                    <a:srgbClr val="FF0000"/>
                  </a:solidFill>
                </a:rPr>
                <a:t>collected from the data subject </a:t>
              </a:r>
              <a:r>
                <a:rPr lang="en-GB" sz="1200" b="1" dirty="0"/>
                <a:t>(Article 13 requirement)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766600E-3726-45DB-8D28-28F47D64FDF0}"/>
                </a:ext>
              </a:extLst>
            </p:cNvPr>
            <p:cNvSpPr txBox="1"/>
            <p:nvPr/>
          </p:nvSpPr>
          <p:spPr>
            <a:xfrm>
              <a:off x="5848185" y="309196"/>
              <a:ext cx="3347498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b="1" dirty="0"/>
                <a:t>Where personal data has </a:t>
              </a:r>
              <a:r>
                <a:rPr lang="en-GB" sz="1200" b="1" dirty="0">
                  <a:solidFill>
                    <a:srgbClr val="FF0000"/>
                  </a:solidFill>
                </a:rPr>
                <a:t>not been obtained from the data subject</a:t>
              </a:r>
              <a:r>
                <a:rPr lang="en-GB" sz="1200" b="1" dirty="0"/>
                <a:t> (Article 14 requirement)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5F01C7D-5BA8-4E38-8EEB-7D9A95919C67}"/>
                </a:ext>
              </a:extLst>
            </p:cNvPr>
            <p:cNvSpPr txBox="1"/>
            <p:nvPr/>
          </p:nvSpPr>
          <p:spPr>
            <a:xfrm>
              <a:off x="1956022" y="918659"/>
              <a:ext cx="3347498" cy="9002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1(b) Contact Details of the DPO</a:t>
              </a:r>
            </a:p>
            <a:p>
              <a:r>
                <a:rPr lang="en-GB" sz="1050" dirty="0"/>
                <a:t>2(b) Existence of Right of rectification, erasure, restriction and portability</a:t>
              </a:r>
            </a:p>
            <a:p>
              <a:r>
                <a:rPr lang="en-GB" sz="1050" dirty="0"/>
                <a:t>2(c) Existence of Right to withdraw consent</a:t>
              </a:r>
            </a:p>
            <a:p>
              <a:r>
                <a:rPr lang="en-GB" sz="1050" dirty="0"/>
                <a:t>2(d) Right to raise a complaint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60FB364-A462-4D51-A3F3-67EB9E448EE4}"/>
                </a:ext>
              </a:extLst>
            </p:cNvPr>
            <p:cNvSpPr txBox="1"/>
            <p:nvPr/>
          </p:nvSpPr>
          <p:spPr>
            <a:xfrm>
              <a:off x="5848185" y="918659"/>
              <a:ext cx="3347498" cy="9002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1(b) Contact Details of the DPO</a:t>
              </a:r>
            </a:p>
            <a:p>
              <a:r>
                <a:rPr lang="en-GB" sz="1050" dirty="0"/>
                <a:t>2(c) Existence of Right of rectification, erasure, restriction and portability</a:t>
              </a:r>
            </a:p>
            <a:p>
              <a:r>
                <a:rPr lang="en-GB" sz="1050" dirty="0"/>
                <a:t>2(d) Existence of Right to withdraw consent</a:t>
              </a:r>
            </a:p>
            <a:p>
              <a:r>
                <a:rPr lang="en-GB" sz="1050" dirty="0"/>
                <a:t>2(e) Right to raise a complaint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32812DB-8891-4A12-B0B3-40D3FB9C4112}"/>
                </a:ext>
              </a:extLst>
            </p:cNvPr>
            <p:cNvSpPr txBox="1"/>
            <p:nvPr/>
          </p:nvSpPr>
          <p:spPr>
            <a:xfrm>
              <a:off x="1956022" y="1966703"/>
              <a:ext cx="3347498" cy="235449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1 (c) Legal basis by reference to the purpose</a:t>
              </a:r>
            </a:p>
            <a:p>
              <a:r>
                <a:rPr lang="en-GB" sz="1050" dirty="0"/>
                <a:t>1(d) Legitimate interest of the controller, where appropriate</a:t>
              </a:r>
            </a:p>
            <a:p>
              <a:r>
                <a:rPr lang="en-GB" sz="1050" dirty="0"/>
                <a:t>1(e) Recipients or categories of Recipient(s)</a:t>
              </a:r>
            </a:p>
            <a:p>
              <a:r>
                <a:rPr lang="en-GB" sz="1050" dirty="0"/>
                <a:t>1(f) Any transfers to third countries including details of safeguard</a:t>
              </a:r>
            </a:p>
            <a:p>
              <a:r>
                <a:rPr lang="en-GB" sz="1050" dirty="0"/>
                <a:t>2(a) Period for which Data is retained,  or the retention criteria.</a:t>
              </a:r>
            </a:p>
            <a:p>
              <a:r>
                <a:rPr lang="en-GB" sz="1050" dirty="0"/>
                <a:t>2(e)  where applicable, more specific details on statutory requirement</a:t>
              </a:r>
            </a:p>
            <a:p>
              <a:r>
                <a:rPr lang="en-GB" sz="1050" dirty="0"/>
                <a:t>2(f) where applicable, more specific details on automated decision making, including logic involved and consequences</a:t>
              </a:r>
            </a:p>
            <a:p>
              <a:r>
                <a:rPr lang="en-GB" sz="1050" b="1" dirty="0"/>
                <a:t>LINK TO TOP LAYER</a:t>
              </a:r>
              <a:endParaRPr lang="en-GB" sz="105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910D46-4D37-4218-8FF7-8C46531D59A6}"/>
                </a:ext>
              </a:extLst>
            </p:cNvPr>
            <p:cNvSpPr txBox="1"/>
            <p:nvPr/>
          </p:nvSpPr>
          <p:spPr>
            <a:xfrm>
              <a:off x="5848185" y="1966703"/>
              <a:ext cx="3347498" cy="18697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1(d) Legitimate interest of the controller, where appropriate</a:t>
              </a:r>
            </a:p>
            <a:p>
              <a:r>
                <a:rPr lang="en-GB" sz="1050" dirty="0"/>
                <a:t>1(e) Recipients or categories of Recipient(s)</a:t>
              </a:r>
            </a:p>
            <a:p>
              <a:r>
                <a:rPr lang="en-GB" sz="1050" dirty="0"/>
                <a:t>1(f) Any overseas transfers including details of safeguard</a:t>
              </a:r>
            </a:p>
            <a:p>
              <a:r>
                <a:rPr lang="en-GB" sz="1050" dirty="0"/>
                <a:t>2(a) Period for which Data is retained,  or the retention criteria.</a:t>
              </a:r>
            </a:p>
            <a:p>
              <a:r>
                <a:rPr lang="en-GB" sz="1050" dirty="0"/>
                <a:t>2(b) Where applicable., explain legitimate interest</a:t>
              </a:r>
            </a:p>
            <a:p>
              <a:r>
                <a:rPr lang="en-GB" sz="1050" dirty="0"/>
                <a:t>2(g) where applicable, more specific details on automated decision making, including logic involved and consequences</a:t>
              </a:r>
            </a:p>
            <a:p>
              <a:r>
                <a:rPr lang="en-GB" sz="1050" b="1" dirty="0"/>
                <a:t>LINK TO TOP LAYER</a:t>
              </a:r>
              <a:endParaRPr lang="en-GB" sz="105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FB06DA-39B5-4A9A-BC6B-A62CCBA52E8E}"/>
                </a:ext>
              </a:extLst>
            </p:cNvPr>
            <p:cNvSpPr txBox="1"/>
            <p:nvPr/>
          </p:nvSpPr>
          <p:spPr>
            <a:xfrm>
              <a:off x="1956022" y="4419713"/>
              <a:ext cx="3347498" cy="10618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b="1" dirty="0"/>
                <a:t>THIS INFORMATION CAN FLOAT BETWEEN THE TWO LAYERS AS APPROPRIATE</a:t>
              </a:r>
            </a:p>
            <a:p>
              <a:r>
                <a:rPr lang="en-GB" sz="1050" dirty="0"/>
                <a:t>2(e) Where applicable, when the data subject is obliged to provide the information under statutory or contractual requirement. </a:t>
              </a:r>
            </a:p>
            <a:p>
              <a:r>
                <a:rPr lang="en-GB" sz="1050" dirty="0"/>
                <a:t>2(f) Whether automated decision making is used.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A39E5CA-D4DF-4F47-A28A-F863A7D27DDE}"/>
                </a:ext>
              </a:extLst>
            </p:cNvPr>
            <p:cNvSpPr txBox="1"/>
            <p:nvPr/>
          </p:nvSpPr>
          <p:spPr>
            <a:xfrm>
              <a:off x="1956022" y="5629340"/>
              <a:ext cx="3347498" cy="73866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1(a) Identity and contact details of the Data Controller (the Trust)</a:t>
              </a:r>
            </a:p>
            <a:p>
              <a:r>
                <a:rPr lang="en-GB" sz="1050" dirty="0"/>
                <a:t>1(c) Purpose of Processing</a:t>
              </a:r>
            </a:p>
            <a:p>
              <a:r>
                <a:rPr lang="en-GB" sz="1050" b="1" dirty="0"/>
                <a:t>(LINK OR REFERENCE TO SECOND LAYER)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588DBC9-A605-47CB-A6AA-C73F98BC11D1}"/>
                </a:ext>
              </a:extLst>
            </p:cNvPr>
            <p:cNvSpPr txBox="1"/>
            <p:nvPr/>
          </p:nvSpPr>
          <p:spPr>
            <a:xfrm>
              <a:off x="5848185" y="4997699"/>
              <a:ext cx="3347498" cy="13849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/>
                <a:t>1(a) Identity and contact details of the Data Controller (the Trust)</a:t>
              </a:r>
            </a:p>
            <a:p>
              <a:r>
                <a:rPr lang="en-GB" sz="1050" dirty="0"/>
                <a:t>1(c) Purpose of Processing</a:t>
              </a:r>
            </a:p>
            <a:p>
              <a:r>
                <a:rPr lang="en-GB" sz="1050" dirty="0"/>
                <a:t>1(d) Categories of Personal Data</a:t>
              </a:r>
            </a:p>
            <a:p>
              <a:r>
                <a:rPr lang="en-GB" sz="1050" dirty="0"/>
                <a:t>2(f)Source of personal Data (including open data or public source)</a:t>
              </a:r>
            </a:p>
            <a:p>
              <a:r>
                <a:rPr lang="en-GB" sz="1050" dirty="0"/>
                <a:t>2(g) Whether automated decision making is used.</a:t>
              </a:r>
            </a:p>
            <a:p>
              <a:r>
                <a:rPr lang="en-GB" sz="1050" b="1" dirty="0"/>
                <a:t>(LINK OR REFERENCE TO SECOND LAYER)</a:t>
              </a:r>
            </a:p>
          </p:txBody>
        </p:sp>
        <p:sp>
          <p:nvSpPr>
            <p:cNvPr id="18" name="Arrow: Pentagon 17">
              <a:extLst>
                <a:ext uri="{FF2B5EF4-FFF2-40B4-BE49-F238E27FC236}">
                  <a16:creationId xmlns:a16="http://schemas.microsoft.com/office/drawing/2014/main" id="{6E2B6348-0311-470E-8615-AB52C01A8733}"/>
                </a:ext>
              </a:extLst>
            </p:cNvPr>
            <p:cNvSpPr/>
            <p:nvPr/>
          </p:nvSpPr>
          <p:spPr>
            <a:xfrm>
              <a:off x="671887" y="973703"/>
              <a:ext cx="1327868" cy="702194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Trust website general Privacy Notice</a:t>
              </a:r>
            </a:p>
          </p:txBody>
        </p:sp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97A13732-BB64-414C-8FB8-9AFB5E0CE5DA}"/>
                </a:ext>
              </a:extLst>
            </p:cNvPr>
            <p:cNvSpPr/>
            <p:nvPr/>
          </p:nvSpPr>
          <p:spPr>
            <a:xfrm>
              <a:off x="671886" y="2698815"/>
              <a:ext cx="1327868" cy="702194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Options: website, leaflets, notice Boards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:a16="http://schemas.microsoft.com/office/drawing/2014/main" id="{D4732EA7-1E73-478C-B960-56C9613E1557}"/>
                </a:ext>
              </a:extLst>
            </p:cNvPr>
            <p:cNvSpPr/>
            <p:nvPr/>
          </p:nvSpPr>
          <p:spPr>
            <a:xfrm>
              <a:off x="671886" y="5588244"/>
              <a:ext cx="1327868" cy="702194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Provide at point of collection on website, forms or signage etc</a:t>
              </a:r>
            </a:p>
          </p:txBody>
        </p:sp>
        <p:sp>
          <p:nvSpPr>
            <p:cNvPr id="21" name="Arrow: Pentagon 20">
              <a:extLst>
                <a:ext uri="{FF2B5EF4-FFF2-40B4-BE49-F238E27FC236}">
                  <a16:creationId xmlns:a16="http://schemas.microsoft.com/office/drawing/2014/main" id="{85D0EBAF-9919-4BB2-A7A8-EA6AB20C90C3}"/>
                </a:ext>
              </a:extLst>
            </p:cNvPr>
            <p:cNvSpPr/>
            <p:nvPr/>
          </p:nvSpPr>
          <p:spPr>
            <a:xfrm rot="10800000">
              <a:off x="9121471" y="1017685"/>
              <a:ext cx="1327868" cy="702194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22" name="Arrow: Pentagon 21">
              <a:extLst>
                <a:ext uri="{FF2B5EF4-FFF2-40B4-BE49-F238E27FC236}">
                  <a16:creationId xmlns:a16="http://schemas.microsoft.com/office/drawing/2014/main" id="{47B14CB2-9398-4F7B-9A2A-E3883B1CCB1C}"/>
                </a:ext>
              </a:extLst>
            </p:cNvPr>
            <p:cNvSpPr/>
            <p:nvPr/>
          </p:nvSpPr>
          <p:spPr>
            <a:xfrm rot="10800000">
              <a:off x="9121471" y="2703160"/>
              <a:ext cx="1327868" cy="702194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Arrow: Pentagon 22">
              <a:extLst>
                <a:ext uri="{FF2B5EF4-FFF2-40B4-BE49-F238E27FC236}">
                  <a16:creationId xmlns:a16="http://schemas.microsoft.com/office/drawing/2014/main" id="{474A5162-A1A0-4E51-B336-7B1D8C22CED1}"/>
                </a:ext>
              </a:extLst>
            </p:cNvPr>
            <p:cNvSpPr/>
            <p:nvPr/>
          </p:nvSpPr>
          <p:spPr>
            <a:xfrm rot="10800000">
              <a:off x="9121471" y="5655371"/>
              <a:ext cx="1327868" cy="702194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BC19FC-5A16-4633-B7BB-5840CB2F1F5E}"/>
                </a:ext>
              </a:extLst>
            </p:cNvPr>
            <p:cNvSpPr txBox="1"/>
            <p:nvPr/>
          </p:nvSpPr>
          <p:spPr>
            <a:xfrm>
              <a:off x="9445538" y="1102550"/>
              <a:ext cx="10038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dirty="0"/>
                <a:t>Trust website </a:t>
              </a:r>
            </a:p>
            <a:p>
              <a:pPr algn="ctr"/>
              <a:r>
                <a:rPr lang="en-GB" sz="1000" dirty="0"/>
                <a:t>general Privacy </a:t>
              </a:r>
            </a:p>
            <a:p>
              <a:pPr algn="ctr"/>
              <a:r>
                <a:rPr lang="en-GB" sz="1000" dirty="0"/>
                <a:t>Notice</a:t>
              </a:r>
            </a:p>
            <a:p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7B36959-0AB8-4F9B-86A4-D4B507E6F069}"/>
                </a:ext>
              </a:extLst>
            </p:cNvPr>
            <p:cNvSpPr/>
            <p:nvPr/>
          </p:nvSpPr>
          <p:spPr>
            <a:xfrm>
              <a:off x="9327593" y="2743070"/>
              <a:ext cx="117532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000" dirty="0"/>
                <a:t>Ideally through the</a:t>
              </a:r>
            </a:p>
            <a:p>
              <a:pPr algn="ctr"/>
              <a:r>
                <a:rPr lang="en-GB" sz="1000" dirty="0"/>
                <a:t> Trust website but</a:t>
              </a:r>
            </a:p>
            <a:p>
              <a:pPr algn="ctr"/>
              <a:r>
                <a:rPr lang="en-GB" sz="1000" dirty="0"/>
                <a:t>options can be </a:t>
              </a:r>
            </a:p>
            <a:p>
              <a:pPr algn="ctr"/>
              <a:r>
                <a:rPr lang="en-GB" sz="1000" dirty="0"/>
                <a:t>considered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FED9CF4-1586-4AA3-9C10-F237960AE545}"/>
                </a:ext>
              </a:extLst>
            </p:cNvPr>
            <p:cNvSpPr/>
            <p:nvPr/>
          </p:nvSpPr>
          <p:spPr>
            <a:xfrm>
              <a:off x="9249046" y="5690196"/>
              <a:ext cx="125386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000" dirty="0"/>
                <a:t>Provide by </a:t>
              </a:r>
            </a:p>
            <a:p>
              <a:pPr algn="ctr"/>
              <a:r>
                <a:rPr lang="en-GB" sz="1000" dirty="0"/>
                <a:t>sending letter, email</a:t>
              </a:r>
            </a:p>
            <a:p>
              <a:pPr algn="ctr"/>
              <a:r>
                <a:rPr lang="en-GB" sz="1000" dirty="0"/>
                <a:t> or other suitable </a:t>
              </a:r>
            </a:p>
            <a:p>
              <a:pPr algn="ctr"/>
              <a:r>
                <a:rPr lang="en-GB" sz="1000" dirty="0"/>
                <a:t>means</a:t>
              </a:r>
            </a:p>
          </p:txBody>
        </p:sp>
        <p:sp>
          <p:nvSpPr>
            <p:cNvPr id="27" name="Arrow: Up 26">
              <a:extLst>
                <a:ext uri="{FF2B5EF4-FFF2-40B4-BE49-F238E27FC236}">
                  <a16:creationId xmlns:a16="http://schemas.microsoft.com/office/drawing/2014/main" id="{15ABEE11-80A6-4E82-8A0F-85AFF60EF46E}"/>
                </a:ext>
              </a:extLst>
            </p:cNvPr>
            <p:cNvSpPr/>
            <p:nvPr/>
          </p:nvSpPr>
          <p:spPr>
            <a:xfrm>
              <a:off x="3349690" y="4226767"/>
              <a:ext cx="279918" cy="192946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Arrow: Up 27">
              <a:extLst>
                <a:ext uri="{FF2B5EF4-FFF2-40B4-BE49-F238E27FC236}">
                  <a16:creationId xmlns:a16="http://schemas.microsoft.com/office/drawing/2014/main" id="{FEB04C68-116C-4C0A-82AD-986374EAA767}"/>
                </a:ext>
              </a:extLst>
            </p:cNvPr>
            <p:cNvSpPr/>
            <p:nvPr/>
          </p:nvSpPr>
          <p:spPr>
            <a:xfrm rot="10800000">
              <a:off x="3349690" y="5459891"/>
              <a:ext cx="279918" cy="192946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6A653CC-F454-449C-B42D-609E0FD8BF4F}"/>
                </a:ext>
              </a:extLst>
            </p:cNvPr>
            <p:cNvSpPr/>
            <p:nvPr/>
          </p:nvSpPr>
          <p:spPr>
            <a:xfrm>
              <a:off x="10991461" y="62992"/>
              <a:ext cx="935494" cy="8703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dirty="0"/>
                <a:t>Layered Privacy Notices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641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505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Birmingham Children's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Layered Privacy Notice Guidance</dc:title>
  <dc:creator>Subhasree De</dc:creator>
  <cp:lastModifiedBy>Nicola Carter</cp:lastModifiedBy>
  <cp:revision>11</cp:revision>
  <dcterms:created xsi:type="dcterms:W3CDTF">2019-04-05T08:11:11Z</dcterms:created>
  <dcterms:modified xsi:type="dcterms:W3CDTF">2024-09-26T14:00:35Z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7471b1-27ab-4640-9264-e69a67407ca3_Enabled">
    <vt:lpwstr>true</vt:lpwstr>
  </property>
  <property fmtid="{D5CDD505-2E9C-101B-9397-08002B2CF9AE}" pid="3" name="MSIP_Label_a17471b1-27ab-4640-9264-e69a67407ca3_SetDate">
    <vt:lpwstr>2024-09-26T14:00:35Z</vt:lpwstr>
  </property>
  <property fmtid="{D5CDD505-2E9C-101B-9397-08002B2CF9AE}" pid="4" name="MSIP_Label_a17471b1-27ab-4640-9264-e69a67407ca3_Method">
    <vt:lpwstr>Standard</vt:lpwstr>
  </property>
  <property fmtid="{D5CDD505-2E9C-101B-9397-08002B2CF9AE}" pid="5" name="MSIP_Label_a17471b1-27ab-4640-9264-e69a67407ca3_Name">
    <vt:lpwstr>BCC - OFFICIAL</vt:lpwstr>
  </property>
  <property fmtid="{D5CDD505-2E9C-101B-9397-08002B2CF9AE}" pid="6" name="MSIP_Label_a17471b1-27ab-4640-9264-e69a67407ca3_SiteId">
    <vt:lpwstr>699ace67-d2e4-4bcd-b303-d2bbe2b9bbf1</vt:lpwstr>
  </property>
  <property fmtid="{D5CDD505-2E9C-101B-9397-08002B2CF9AE}" pid="7" name="MSIP_Label_a17471b1-27ab-4640-9264-e69a67407ca3_ActionId">
    <vt:lpwstr>268d7ee4-59f2-4fc1-bd57-97400b6d7867</vt:lpwstr>
  </property>
  <property fmtid="{D5CDD505-2E9C-101B-9397-08002B2CF9AE}" pid="8" name="MSIP_Label_a17471b1-27ab-4640-9264-e69a67407ca3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OFFICIAL</vt:lpwstr>
  </property>
</Properties>
</file>