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80" r:id="rId8"/>
    <p:sldId id="266" r:id="rId9"/>
    <p:sldId id="267" r:id="rId10"/>
    <p:sldId id="259" r:id="rId11"/>
    <p:sldId id="260" r:id="rId12"/>
    <p:sldId id="261" r:id="rId13"/>
    <p:sldId id="262" r:id="rId14"/>
    <p:sldId id="263" r:id="rId15"/>
    <p:sldId id="264" r:id="rId16"/>
    <p:sldId id="265" r:id="rId17"/>
    <p:sldId id="268" r:id="rId18"/>
    <p:sldId id="269" r:id="rId19"/>
    <p:sldId id="270" r:id="rId20"/>
    <p:sldId id="271" r:id="rId21"/>
    <p:sldId id="272" r:id="rId22"/>
    <p:sldId id="273" r:id="rId23"/>
    <p:sldId id="274" r:id="rId24"/>
    <p:sldId id="275" r:id="rId25"/>
    <p:sldId id="276" r:id="rId26"/>
    <p:sldId id="281" r:id="rId27"/>
  </p:sldIdLst>
  <p:sldSz cx="18288000" cy="10287000"/>
  <p:notesSz cx="6858000" cy="9144000"/>
  <p:embeddedFontLst>
    <p:embeddedFont>
      <p:font typeface="Canva Sans" panose="020B0604020202020204" charset="0"/>
      <p:regular r:id="rId28"/>
    </p:embeddedFont>
    <p:embeddedFont>
      <p:font typeface="Canva Sans Bold" panose="020B0604020202020204" charset="0"/>
      <p:regular r:id="rId29"/>
    </p:embeddedFont>
    <p:embeddedFont>
      <p:font typeface="Fibre" panose="020B0604020202020204" charset="0"/>
      <p:regular r:id="rId30"/>
    </p:embeddedFont>
    <p:embeddedFont>
      <p:font typeface="Quicksand" panose="020B0604020202020204" charset="0"/>
      <p:regular r:id="rId31"/>
    </p:embeddedFont>
    <p:embeddedFont>
      <p:font typeface="Quicksand Medium" panose="020B0604020202020204" charset="0"/>
      <p:regular r:id="rId32"/>
    </p:embeddedFont>
    <p:embeddedFont>
      <p:font typeface="Quicksand Semi-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CD802-5F9B-FCFE-2C1C-41E1C4AD1B81}" name="Elaine Andrews" initials="EA" userId="S::elaine.andrews@surreycc.gov.uk::feb28a12-d8f6-4714-874c-71a16d010680" providerId="AD"/>
  <p188:author id="{3011CF2E-8386-8171-7C73-AC053CDB36A3}" name="Laura Valentine-Brown" initials="" userId="S::Laura.ValentineBrown@surreycc.gov.uk::bb04a439-a954-4243-adeb-c4bb0f8b8f08" providerId="AD"/>
  <p188:author id="{B76BE278-F985-F776-A381-A1D80BDDADBE}" name="Laura Valentine-Brown" initials="LV" userId="S::laura.valentinebrown@surreycc.gov.uk::bb04a439-a954-4243-adeb-c4bb0f8b8f08" providerId="AD"/>
  <p188:author id="{7A6256CB-3AC1-C932-156F-53035FFDD5DE}" name="Siobhan Walsh" initials="SW" userId="S::siobhan.walsh@surreycc.gov.uk::6cfc9245-3e01-4714-8999-e220ef10c4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FC9351-A14C-983A-AF24-5958B25C3FC3}" v="32" dt="2024-12-03T14:54:33.242"/>
    <p1510:client id="{C8B9646D-0892-B62B-6733-BCF833EA8C94}" v="362" dt="2024-12-04T12:09:17.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9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mailto:user.voice@surreycc.gov.uk" TargetMode="External"/><Relationship Id="rId7" Type="http://schemas.openxmlformats.org/officeDocument/2006/relationships/image" Target="../media/image6.png"/><Relationship Id="rId12" Type="http://schemas.openxmlformats.org/officeDocument/2006/relationships/image" Target="../media/image6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15.svg"/><Relationship Id="rId4" Type="http://schemas.openxmlformats.org/officeDocument/2006/relationships/hyperlink" Target="https://www.surreycc.gov.uk/children/support-and-advice/youth-voice/in-care/our-pledge#:~:text=We%20promise%3A,making%20plans%20about%20your%20life." TargetMode="Externa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hyperlink" Target="mailto:advocacy.surrey@reconstruct.co.uk" TargetMode="External"/><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hyperlink" Target="https://www.surreycc.gov.uk/council-and-democracy/contact-us/complaints-comments-and-compliments/children-and-education-send" TargetMode="External"/><Relationship Id="rId3" Type="http://schemas.openxmlformats.org/officeDocument/2006/relationships/image" Target="../media/image59.png"/><Relationship Id="rId7" Type="http://schemas.openxmlformats.org/officeDocument/2006/relationships/image" Target="../media/image14.png"/><Relationship Id="rId12" Type="http://schemas.openxmlformats.org/officeDocument/2006/relationships/hyperlink" Target="http://www.crae.org.uk/our-work"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hyperlink" Target="mailto:GRANDMENTORS@VOLUNTEERINGMATTERS.ORG.UK" TargetMode="External"/><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 Id="rId14" Type="http://schemas.openxmlformats.org/officeDocument/2006/relationships/hyperlink" Target="mailto:be.heard@surreycc.gov.u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hyperlink" Target="https://www.surreycc.gov.uk/council-and-democracy/your-privacy/data-protection/subject-access-request" TargetMode="External"/><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2.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1.jpe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2.png"/><Relationship Id="rId1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9.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49.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9.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2.png"/><Relationship Id="rId18" Type="http://schemas.openxmlformats.org/officeDocument/2006/relationships/image" Target="../media/image96.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48.svg"/><Relationship Id="rId17" Type="http://schemas.openxmlformats.org/officeDocument/2006/relationships/image" Target="../media/image95.png"/><Relationship Id="rId2" Type="http://schemas.openxmlformats.org/officeDocument/2006/relationships/image" Target="../media/image1.jpe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47.png"/><Relationship Id="rId5" Type="http://schemas.openxmlformats.org/officeDocument/2006/relationships/image" Target="../media/image87.png"/><Relationship Id="rId15" Type="http://schemas.openxmlformats.org/officeDocument/2006/relationships/image" Target="../media/image93.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7.png"/><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99.svg"/><Relationship Id="rId3" Type="http://schemas.openxmlformats.org/officeDocument/2006/relationships/image" Target="../media/image59.png"/><Relationship Id="rId7" Type="http://schemas.openxmlformats.org/officeDocument/2006/relationships/image" Target="../media/image14.png"/><Relationship Id="rId12"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hyperlink" Target="https://www.surreycc.gov.uk/__data/assets/pdf_file/0019/230644/The-Surrey-Care-Leavers-Local-Offer.pdf" TargetMode="External"/><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9.png"/><Relationship Id="rId7" Type="http://schemas.openxmlformats.org/officeDocument/2006/relationships/image" Target="../media/image14.png"/><Relationship Id="rId12" Type="http://schemas.openxmlformats.org/officeDocument/2006/relationships/image" Target="../media/image10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0.png"/><Relationship Id="rId5" Type="http://schemas.openxmlformats.org/officeDocument/2006/relationships/image" Target="../media/image6.png"/><Relationship Id="rId10" Type="http://schemas.openxmlformats.org/officeDocument/2006/relationships/image" Target="../media/image62.svg"/><Relationship Id="rId4" Type="http://schemas.openxmlformats.org/officeDocument/2006/relationships/image" Target="../media/image60.sv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surreycc.gov.uk/children/support-and-advice/youth-voice/care-leavers/life-skills" TargetMode="External"/><Relationship Id="rId3" Type="http://schemas.openxmlformats.org/officeDocument/2006/relationships/image" Target="../media/image2.png"/><Relationship Id="rId7" Type="http://schemas.openxmlformats.org/officeDocument/2006/relationships/hyperlink" Target="mailto:user.voice@surreycc.gov.uk"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4.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1.jpe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7.png"/><Relationship Id="rId5" Type="http://schemas.openxmlformats.org/officeDocument/2006/relationships/image" Target="../media/image18.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 Id="rId14"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1.jpeg"/><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7.png"/><Relationship Id="rId5" Type="http://schemas.openxmlformats.org/officeDocument/2006/relationships/image" Target="../media/image18.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2.svg"/><Relationship Id="rId9" Type="http://schemas.openxmlformats.org/officeDocument/2006/relationships/image" Target="../media/image45.png"/><Relationship Id="rId14"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8.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7.png"/><Relationship Id="rId2" Type="http://schemas.openxmlformats.org/officeDocument/2006/relationships/image" Target="../media/image1.jpe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7.png"/><Relationship Id="rId5" Type="http://schemas.openxmlformats.org/officeDocument/2006/relationships/image" Target="../media/image18.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 Id="rId1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1660731" y="2835006"/>
            <a:ext cx="11683452" cy="2726024"/>
          </a:xfrm>
          <a:prstGeom prst="rect">
            <a:avLst/>
          </a:prstGeom>
        </p:spPr>
        <p:txBody>
          <a:bodyPr lIns="0" tIns="0" rIns="0" bIns="0" rtlCol="0" anchor="t">
            <a:spAutoFit/>
          </a:bodyPr>
          <a:lstStyle/>
          <a:p>
            <a:pPr>
              <a:lnSpc>
                <a:spcPts val="12842"/>
              </a:lnSpc>
            </a:pPr>
            <a:r>
              <a:rPr lang="en-US" sz="13500" spc="-270">
                <a:solidFill>
                  <a:srgbClr val="2B2B2B"/>
                </a:solidFill>
                <a:latin typeface="Fibre"/>
              </a:rPr>
              <a:t>New into care</a:t>
            </a:r>
            <a:endParaRPr lang="en-US" sz="13500"/>
          </a:p>
          <a:p>
            <a:pPr marL="0" lvl="0" indent="0">
              <a:lnSpc>
                <a:spcPts val="8359"/>
              </a:lnSpc>
            </a:pPr>
            <a:r>
              <a:rPr lang="en-US" sz="8750" spc="-175">
                <a:solidFill>
                  <a:srgbClr val="2B2B2B"/>
                </a:solidFill>
                <a:latin typeface="Fibre"/>
              </a:rPr>
              <a:t>your guide</a:t>
            </a:r>
          </a:p>
        </p:txBody>
      </p:sp>
      <p:sp>
        <p:nvSpPr>
          <p:cNvPr id="18" name="TextBox 18"/>
          <p:cNvSpPr txBox="1"/>
          <p:nvPr/>
        </p:nvSpPr>
        <p:spPr>
          <a:xfrm>
            <a:off x="1663900" y="6485442"/>
            <a:ext cx="12017582" cy="2256664"/>
          </a:xfrm>
          <a:prstGeom prst="rect">
            <a:avLst/>
          </a:prstGeom>
        </p:spPr>
        <p:txBody>
          <a:bodyPr lIns="0" tIns="0" rIns="0" bIns="0" rtlCol="0" anchor="t">
            <a:spAutoFit/>
          </a:bodyPr>
          <a:lstStyle/>
          <a:p>
            <a:pPr>
              <a:lnSpc>
                <a:spcPts val="4371"/>
              </a:lnSpc>
            </a:pPr>
            <a:r>
              <a:rPr lang="en-US" sz="4700" spc="-94">
                <a:solidFill>
                  <a:srgbClr val="2B2B2B"/>
                </a:solidFill>
                <a:latin typeface="Fibre"/>
              </a:rPr>
              <a:t>This guide will help you to understand what is happening, who can help you and what is likely to happen whilst you are in care. </a:t>
            </a:r>
            <a:endParaRPr lang="en-US"/>
          </a:p>
          <a:p>
            <a:pPr marL="0" lvl="0" indent="0">
              <a:lnSpc>
                <a:spcPts val="4371"/>
              </a:lnSpc>
            </a:pPr>
            <a:endParaRPr lang="en-US" sz="4700" spc="-94">
              <a:solidFill>
                <a:srgbClr val="2B2B2B"/>
              </a:solidFill>
              <a:latin typeface="Fibre"/>
            </a:endParaRPr>
          </a:p>
        </p:txBody>
      </p:sp>
      <p:sp>
        <p:nvSpPr>
          <p:cNvPr id="19" name="Freeform 6">
            <a:extLst>
              <a:ext uri="{FF2B5EF4-FFF2-40B4-BE49-F238E27FC236}">
                <a16:creationId xmlns:a16="http://schemas.microsoft.com/office/drawing/2014/main" id="{08D7C288-3F9A-CB41-B08B-D69AAC69398C}"/>
              </a:ext>
            </a:extLst>
          </p:cNvPr>
          <p:cNvSpPr>
            <a:spLocks/>
          </p:cNvSpPr>
          <p:nvPr/>
        </p:nvSpPr>
        <p:spPr bwMode="auto">
          <a:xfrm>
            <a:off x="13079283" y="120086"/>
            <a:ext cx="5204664" cy="10166914"/>
          </a:xfrm>
          <a:custGeom>
            <a:avLst/>
            <a:gdLst/>
            <a:ahLst/>
            <a:cxnLst>
              <a:cxn ang="0">
                <a:pos x="138" y="3828"/>
              </a:cxn>
              <a:cxn ang="0">
                <a:pos x="390" y="3828"/>
              </a:cxn>
              <a:cxn ang="0">
                <a:pos x="600" y="3828"/>
              </a:cxn>
              <a:cxn ang="0">
                <a:pos x="792" y="3828"/>
              </a:cxn>
              <a:cxn ang="0">
                <a:pos x="954" y="3828"/>
              </a:cxn>
              <a:cxn ang="0">
                <a:pos x="1086" y="3828"/>
              </a:cxn>
              <a:cxn ang="0">
                <a:pos x="1194" y="3828"/>
              </a:cxn>
              <a:cxn ang="0">
                <a:pos x="1326" y="3828"/>
              </a:cxn>
              <a:cxn ang="0">
                <a:pos x="1428" y="3828"/>
              </a:cxn>
              <a:cxn ang="0">
                <a:pos x="1488" y="3828"/>
              </a:cxn>
              <a:cxn ang="0">
                <a:pos x="1506" y="3828"/>
              </a:cxn>
              <a:cxn ang="0">
                <a:pos x="1512" y="3744"/>
              </a:cxn>
              <a:cxn ang="0">
                <a:pos x="1512" y="3522"/>
              </a:cxn>
              <a:cxn ang="0">
                <a:pos x="1512" y="3294"/>
              </a:cxn>
              <a:cxn ang="0">
                <a:pos x="1512" y="3126"/>
              </a:cxn>
              <a:cxn ang="0">
                <a:pos x="1512" y="3018"/>
              </a:cxn>
              <a:cxn ang="0">
                <a:pos x="1512" y="2946"/>
              </a:cxn>
              <a:cxn ang="0">
                <a:pos x="1512" y="2916"/>
              </a:cxn>
              <a:cxn ang="0">
                <a:pos x="1512" y="2898"/>
              </a:cxn>
              <a:cxn ang="0">
                <a:pos x="1434" y="2742"/>
              </a:cxn>
              <a:cxn ang="0">
                <a:pos x="1296" y="2406"/>
              </a:cxn>
              <a:cxn ang="0">
                <a:pos x="1188" y="2046"/>
              </a:cxn>
              <a:cxn ang="0">
                <a:pos x="1140" y="1632"/>
              </a:cxn>
              <a:cxn ang="0">
                <a:pos x="1146" y="1248"/>
              </a:cxn>
              <a:cxn ang="0">
                <a:pos x="1206" y="978"/>
              </a:cxn>
              <a:cxn ang="0">
                <a:pos x="1308" y="780"/>
              </a:cxn>
              <a:cxn ang="0">
                <a:pos x="1434" y="648"/>
              </a:cxn>
              <a:cxn ang="0">
                <a:pos x="1512" y="498"/>
              </a:cxn>
              <a:cxn ang="0">
                <a:pos x="1512" y="330"/>
              </a:cxn>
              <a:cxn ang="0">
                <a:pos x="1512" y="198"/>
              </a:cxn>
              <a:cxn ang="0">
                <a:pos x="1512" y="108"/>
              </a:cxn>
              <a:cxn ang="0">
                <a:pos x="1512" y="48"/>
              </a:cxn>
              <a:cxn ang="0">
                <a:pos x="1512" y="12"/>
              </a:cxn>
              <a:cxn ang="0">
                <a:pos x="1512" y="0"/>
              </a:cxn>
              <a:cxn ang="0">
                <a:pos x="1506" y="0"/>
              </a:cxn>
              <a:cxn ang="0">
                <a:pos x="1230" y="360"/>
              </a:cxn>
              <a:cxn ang="0">
                <a:pos x="966" y="744"/>
              </a:cxn>
              <a:cxn ang="0">
                <a:pos x="726" y="1164"/>
              </a:cxn>
              <a:cxn ang="0">
                <a:pos x="504" y="1626"/>
              </a:cxn>
              <a:cxn ang="0">
                <a:pos x="318" y="2124"/>
              </a:cxn>
              <a:cxn ang="0">
                <a:pos x="168" y="2652"/>
              </a:cxn>
              <a:cxn ang="0">
                <a:pos x="60" y="3222"/>
              </a:cxn>
              <a:cxn ang="0">
                <a:pos x="0" y="3828"/>
              </a:cxn>
            </a:cxnLst>
            <a:rect l="0" t="0" r="r" b="b"/>
            <a:pathLst>
              <a:path w="1512" h="3828">
                <a:moveTo>
                  <a:pt x="0" y="3828"/>
                </a:moveTo>
                <a:lnTo>
                  <a:pt x="138" y="3828"/>
                </a:lnTo>
                <a:lnTo>
                  <a:pt x="264" y="3828"/>
                </a:lnTo>
                <a:lnTo>
                  <a:pt x="390" y="3828"/>
                </a:lnTo>
                <a:lnTo>
                  <a:pt x="498" y="3828"/>
                </a:lnTo>
                <a:lnTo>
                  <a:pt x="600" y="3828"/>
                </a:lnTo>
                <a:lnTo>
                  <a:pt x="702" y="3828"/>
                </a:lnTo>
                <a:lnTo>
                  <a:pt x="792" y="3828"/>
                </a:lnTo>
                <a:lnTo>
                  <a:pt x="870" y="3828"/>
                </a:lnTo>
                <a:lnTo>
                  <a:pt x="954" y="3828"/>
                </a:lnTo>
                <a:lnTo>
                  <a:pt x="1020" y="3828"/>
                </a:lnTo>
                <a:lnTo>
                  <a:pt x="1086" y="3828"/>
                </a:lnTo>
                <a:lnTo>
                  <a:pt x="1140" y="3828"/>
                </a:lnTo>
                <a:lnTo>
                  <a:pt x="1194" y="3828"/>
                </a:lnTo>
                <a:lnTo>
                  <a:pt x="1236" y="3828"/>
                </a:lnTo>
                <a:lnTo>
                  <a:pt x="1326" y="3828"/>
                </a:lnTo>
                <a:lnTo>
                  <a:pt x="1380" y="3828"/>
                </a:lnTo>
                <a:lnTo>
                  <a:pt x="1428" y="3828"/>
                </a:lnTo>
                <a:lnTo>
                  <a:pt x="1464" y="3828"/>
                </a:lnTo>
                <a:lnTo>
                  <a:pt x="1488" y="3828"/>
                </a:lnTo>
                <a:lnTo>
                  <a:pt x="1500" y="3828"/>
                </a:lnTo>
                <a:lnTo>
                  <a:pt x="1506" y="3828"/>
                </a:lnTo>
                <a:lnTo>
                  <a:pt x="1512" y="3828"/>
                </a:lnTo>
                <a:lnTo>
                  <a:pt x="1512" y="3744"/>
                </a:lnTo>
                <a:lnTo>
                  <a:pt x="1512" y="3666"/>
                </a:lnTo>
                <a:lnTo>
                  <a:pt x="1512" y="3522"/>
                </a:lnTo>
                <a:lnTo>
                  <a:pt x="1512" y="3396"/>
                </a:lnTo>
                <a:lnTo>
                  <a:pt x="1512" y="3294"/>
                </a:lnTo>
                <a:lnTo>
                  <a:pt x="1512" y="3204"/>
                </a:lnTo>
                <a:lnTo>
                  <a:pt x="1512" y="3126"/>
                </a:lnTo>
                <a:lnTo>
                  <a:pt x="1512" y="3066"/>
                </a:lnTo>
                <a:lnTo>
                  <a:pt x="1512" y="3018"/>
                </a:lnTo>
                <a:lnTo>
                  <a:pt x="1512" y="2976"/>
                </a:lnTo>
                <a:lnTo>
                  <a:pt x="1512" y="2946"/>
                </a:lnTo>
                <a:lnTo>
                  <a:pt x="1512" y="2928"/>
                </a:lnTo>
                <a:lnTo>
                  <a:pt x="1512" y="2916"/>
                </a:lnTo>
                <a:lnTo>
                  <a:pt x="1512" y="2904"/>
                </a:lnTo>
                <a:lnTo>
                  <a:pt x="1512" y="2898"/>
                </a:lnTo>
                <a:lnTo>
                  <a:pt x="1512" y="2898"/>
                </a:lnTo>
                <a:lnTo>
                  <a:pt x="1434" y="2742"/>
                </a:lnTo>
                <a:lnTo>
                  <a:pt x="1362" y="2574"/>
                </a:lnTo>
                <a:lnTo>
                  <a:pt x="1296" y="2406"/>
                </a:lnTo>
                <a:lnTo>
                  <a:pt x="1236" y="2232"/>
                </a:lnTo>
                <a:lnTo>
                  <a:pt x="1188" y="2046"/>
                </a:lnTo>
                <a:lnTo>
                  <a:pt x="1158" y="1848"/>
                </a:lnTo>
                <a:lnTo>
                  <a:pt x="1140" y="1632"/>
                </a:lnTo>
                <a:lnTo>
                  <a:pt x="1140" y="1404"/>
                </a:lnTo>
                <a:lnTo>
                  <a:pt x="1146" y="1248"/>
                </a:lnTo>
                <a:lnTo>
                  <a:pt x="1170" y="1104"/>
                </a:lnTo>
                <a:lnTo>
                  <a:pt x="1206" y="978"/>
                </a:lnTo>
                <a:lnTo>
                  <a:pt x="1254" y="870"/>
                </a:lnTo>
                <a:lnTo>
                  <a:pt x="1308" y="780"/>
                </a:lnTo>
                <a:lnTo>
                  <a:pt x="1368" y="702"/>
                </a:lnTo>
                <a:lnTo>
                  <a:pt x="1434" y="648"/>
                </a:lnTo>
                <a:lnTo>
                  <a:pt x="1512" y="606"/>
                </a:lnTo>
                <a:lnTo>
                  <a:pt x="1512" y="498"/>
                </a:lnTo>
                <a:lnTo>
                  <a:pt x="1512" y="408"/>
                </a:lnTo>
                <a:lnTo>
                  <a:pt x="1512" y="330"/>
                </a:lnTo>
                <a:lnTo>
                  <a:pt x="1512" y="258"/>
                </a:lnTo>
                <a:lnTo>
                  <a:pt x="1512" y="198"/>
                </a:lnTo>
                <a:lnTo>
                  <a:pt x="1512" y="150"/>
                </a:lnTo>
                <a:lnTo>
                  <a:pt x="1512" y="108"/>
                </a:lnTo>
                <a:lnTo>
                  <a:pt x="1512" y="78"/>
                </a:lnTo>
                <a:lnTo>
                  <a:pt x="1512" y="48"/>
                </a:lnTo>
                <a:lnTo>
                  <a:pt x="1512" y="36"/>
                </a:lnTo>
                <a:lnTo>
                  <a:pt x="1512" y="12"/>
                </a:lnTo>
                <a:lnTo>
                  <a:pt x="1512" y="0"/>
                </a:lnTo>
                <a:lnTo>
                  <a:pt x="1512" y="0"/>
                </a:lnTo>
                <a:lnTo>
                  <a:pt x="1506" y="0"/>
                </a:lnTo>
                <a:lnTo>
                  <a:pt x="1506" y="0"/>
                </a:lnTo>
                <a:lnTo>
                  <a:pt x="1368" y="180"/>
                </a:lnTo>
                <a:lnTo>
                  <a:pt x="1230" y="360"/>
                </a:lnTo>
                <a:lnTo>
                  <a:pt x="1098" y="546"/>
                </a:lnTo>
                <a:lnTo>
                  <a:pt x="966" y="744"/>
                </a:lnTo>
                <a:lnTo>
                  <a:pt x="840" y="954"/>
                </a:lnTo>
                <a:lnTo>
                  <a:pt x="726" y="1164"/>
                </a:lnTo>
                <a:lnTo>
                  <a:pt x="612" y="1398"/>
                </a:lnTo>
                <a:lnTo>
                  <a:pt x="504" y="1626"/>
                </a:lnTo>
                <a:lnTo>
                  <a:pt x="408" y="1866"/>
                </a:lnTo>
                <a:lnTo>
                  <a:pt x="318" y="2124"/>
                </a:lnTo>
                <a:lnTo>
                  <a:pt x="240" y="2382"/>
                </a:lnTo>
                <a:lnTo>
                  <a:pt x="168" y="2652"/>
                </a:lnTo>
                <a:lnTo>
                  <a:pt x="108" y="2928"/>
                </a:lnTo>
                <a:lnTo>
                  <a:pt x="60" y="3222"/>
                </a:lnTo>
                <a:lnTo>
                  <a:pt x="24" y="3522"/>
                </a:lnTo>
                <a:lnTo>
                  <a:pt x="0" y="3828"/>
                </a:lnTo>
                <a:lnTo>
                  <a:pt x="0" y="3828"/>
                </a:lnTo>
                <a:close/>
              </a:path>
            </a:pathLst>
          </a:custGeom>
          <a:solidFill>
            <a:srgbClr val="E7A23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20" name="Picture 19">
            <a:extLst>
              <a:ext uri="{FF2B5EF4-FFF2-40B4-BE49-F238E27FC236}">
                <a16:creationId xmlns:a16="http://schemas.microsoft.com/office/drawing/2014/main" id="{D52BD941-CC8E-2F41-8B59-2799AA4AB42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975553" y="7507199"/>
            <a:ext cx="1958925" cy="17592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TextBox 3"/>
          <p:cNvSpPr txBox="1"/>
          <p:nvPr/>
        </p:nvSpPr>
        <p:spPr>
          <a:xfrm>
            <a:off x="1028700" y="3633787"/>
            <a:ext cx="16230600" cy="5168723"/>
          </a:xfrm>
          <a:prstGeom prst="rect">
            <a:avLst/>
          </a:prstGeom>
        </p:spPr>
        <p:txBody>
          <a:bodyPr lIns="0" tIns="0" rIns="0" bIns="0" rtlCol="0" anchor="t">
            <a:spAutoFit/>
          </a:bodyPr>
          <a:lstStyle/>
          <a:p>
            <a:pPr>
              <a:lnSpc>
                <a:spcPts val="2699"/>
              </a:lnSpc>
            </a:pPr>
            <a:r>
              <a:rPr lang="en-US" sz="1950" spc="61">
                <a:solidFill>
                  <a:srgbClr val="2B2B2B"/>
                </a:solidFill>
                <a:latin typeface="Quicksand Semi-Bold"/>
              </a:rPr>
              <a:t>The User Voice and Participation (UVP) Team supports children and young people, their parents, and carers to share their views and opinions about the services they use. Professionals use your feedback to form a real understanding of what is and isn’t working in the services they provide in Surrey, including: health, social care, and education.</a:t>
            </a:r>
          </a:p>
          <a:p>
            <a:pPr>
              <a:lnSpc>
                <a:spcPts val="2699"/>
              </a:lnSpc>
            </a:pPr>
            <a:r>
              <a:rPr lang="en-US" sz="1950" spc="61">
                <a:solidFill>
                  <a:srgbClr val="2B2B2B"/>
                </a:solidFill>
                <a:latin typeface="Quicksand Semi-Bold"/>
              </a:rPr>
              <a:t>Participation helps young people build self-belief and develop the skills needed to become confident and independent. The UVP team provides a variety of ways to get your voice heard: </a:t>
            </a:r>
          </a:p>
          <a:p>
            <a:pPr>
              <a:lnSpc>
                <a:spcPts val="2699"/>
              </a:lnSpc>
            </a:pPr>
            <a:r>
              <a:rPr lang="en-US" sz="1950" spc="61">
                <a:solidFill>
                  <a:srgbClr val="2B2B2B"/>
                </a:solidFill>
                <a:latin typeface="Quicksand Semi-Bold"/>
              </a:rPr>
              <a:t>• Participation groups </a:t>
            </a:r>
          </a:p>
          <a:p>
            <a:pPr>
              <a:lnSpc>
                <a:spcPts val="2699"/>
              </a:lnSpc>
            </a:pPr>
            <a:r>
              <a:rPr lang="en-US" sz="1950" spc="61">
                <a:solidFill>
                  <a:srgbClr val="2B2B2B"/>
                </a:solidFill>
                <a:latin typeface="Quicksand Semi-Bold"/>
              </a:rPr>
              <a:t>• 1-2-1 sessions </a:t>
            </a:r>
          </a:p>
          <a:p>
            <a:pPr>
              <a:lnSpc>
                <a:spcPts val="2699"/>
              </a:lnSpc>
            </a:pPr>
            <a:r>
              <a:rPr lang="en-US" sz="1950" spc="61">
                <a:solidFill>
                  <a:srgbClr val="2B2B2B"/>
                </a:solidFill>
                <a:latin typeface="Quicksand Semi-Bold"/>
              </a:rPr>
              <a:t>• Phone calls and messaging </a:t>
            </a:r>
          </a:p>
          <a:p>
            <a:pPr>
              <a:lnSpc>
                <a:spcPts val="2699"/>
              </a:lnSpc>
            </a:pPr>
            <a:r>
              <a:rPr lang="en-US" sz="1950" spc="61">
                <a:solidFill>
                  <a:srgbClr val="2B2B2B"/>
                </a:solidFill>
                <a:latin typeface="Quicksand Semi-Bold"/>
              </a:rPr>
              <a:t>• Online through social media </a:t>
            </a:r>
          </a:p>
          <a:p>
            <a:pPr>
              <a:lnSpc>
                <a:spcPts val="2699"/>
              </a:lnSpc>
            </a:pPr>
            <a:r>
              <a:rPr lang="en-US" sz="1950" spc="61">
                <a:solidFill>
                  <a:srgbClr val="2B2B2B"/>
                </a:solidFill>
                <a:latin typeface="Quicksand Semi-Bold"/>
              </a:rPr>
              <a:t>We also provide an advocacy service for children, young people, parents and carers who need support accessing or communicating with services</a:t>
            </a:r>
          </a:p>
          <a:p>
            <a:pPr>
              <a:lnSpc>
                <a:spcPts val="2699"/>
              </a:lnSpc>
            </a:pPr>
            <a:r>
              <a:rPr lang="en-US" sz="1950" spc="61">
                <a:solidFill>
                  <a:srgbClr val="2B2B2B"/>
                </a:solidFill>
                <a:latin typeface="Quicksand Semi-Bold"/>
              </a:rPr>
              <a:t>To get in touch with UVP, contact them on </a:t>
            </a:r>
            <a:r>
              <a:rPr lang="en-US" sz="1950" u="sng" spc="61">
                <a:solidFill>
                  <a:srgbClr val="2B2B2B"/>
                </a:solidFill>
                <a:latin typeface="Quicksand Semi-Bold"/>
                <a:hlinkClick r:id="rId3" tooltip="mailto:user.voice@surreycc.gov.uk"/>
              </a:rPr>
              <a:t>user.voice@surreycc.gov.uk</a:t>
            </a:r>
            <a:endParaRPr lang="en-US" sz="1950" u="sng" spc="61">
              <a:solidFill>
                <a:srgbClr val="2B2B2B"/>
              </a:solidFill>
              <a:latin typeface="Quicksand Semi-Bold"/>
              <a:hlinkClick r:id="rId3"/>
            </a:endParaRPr>
          </a:p>
          <a:p>
            <a:pPr>
              <a:lnSpc>
                <a:spcPts val="2699"/>
              </a:lnSpc>
            </a:pPr>
            <a:r>
              <a:rPr lang="en-US" sz="1950" spc="61">
                <a:solidFill>
                  <a:srgbClr val="2B2B2B"/>
                </a:solidFill>
                <a:latin typeface="Quicksand Semi-Bold"/>
              </a:rPr>
              <a:t>The UVP team have also created the Local Authority pledges to children in our care and these are what you should expect from people working with you. You can read more here - </a:t>
            </a:r>
            <a:r>
              <a:rPr lang="en-US" sz="1950" u="sng" spc="61">
                <a:solidFill>
                  <a:srgbClr val="2B2B2B"/>
                </a:solidFill>
                <a:latin typeface="Quicksand Semi-Bold"/>
                <a:hlinkClick r:id="rId4" tooltip="https://www.surreycc.gov.uk/children/support-and-advice/youth-voice/in-care/our-pledge#:~:text=We%20promise%3A,making%20plans%20about%20your%20life."/>
              </a:rPr>
              <a:t>Our pledge to our children in care - Surrey County Council (surreycc.gov.uk)</a:t>
            </a:r>
            <a:endParaRPr lang="en-US" sz="1950" u="sng" spc="61">
              <a:solidFill>
                <a:srgbClr val="2B2B2B"/>
              </a:solidFill>
              <a:latin typeface="Quicksand Semi-Bold"/>
              <a:hlinkClick r:id="rId4"/>
            </a:endParaRPr>
          </a:p>
          <a:p>
            <a:pPr marL="0" lvl="0" indent="0">
              <a:lnSpc>
                <a:spcPts val="2699"/>
              </a:lnSpc>
              <a:spcBef>
                <a:spcPct val="0"/>
              </a:spcBef>
            </a:pPr>
            <a:endParaRPr lang="en-US" sz="1999" u="sng" spc="61">
              <a:solidFill>
                <a:srgbClr val="2B2B2B"/>
              </a:solidFill>
              <a:latin typeface="Quicksand Semi-Bold"/>
              <a:hlinkClick r:id="rId4" tooltip="https://www.surreycc.gov.uk/children/support-and-advice/youth-voice/in-care/our-pledge#:~:text=We%20promise%3A,making%20plans%20about%20your%20life."/>
            </a:endParaRPr>
          </a:p>
        </p:txBody>
      </p:sp>
      <p:sp>
        <p:nvSpPr>
          <p:cNvPr id="4" name="TextBox 4"/>
          <p:cNvSpPr txBox="1"/>
          <p:nvPr/>
        </p:nvSpPr>
        <p:spPr>
          <a:xfrm>
            <a:off x="1028700" y="1556899"/>
            <a:ext cx="14179793" cy="1064394"/>
          </a:xfrm>
          <a:prstGeom prst="rect">
            <a:avLst/>
          </a:prstGeom>
        </p:spPr>
        <p:txBody>
          <a:bodyPr wrap="square" lIns="0" tIns="0" rIns="0" bIns="0" rtlCol="0" anchor="t">
            <a:spAutoFit/>
          </a:bodyPr>
          <a:lstStyle/>
          <a:p>
            <a:pPr marL="0" lvl="0" indent="0">
              <a:lnSpc>
                <a:spcPts val="8320"/>
              </a:lnSpc>
            </a:pPr>
            <a:r>
              <a:rPr lang="en-US" sz="8000" spc="-160">
                <a:solidFill>
                  <a:srgbClr val="2B2B2B"/>
                </a:solidFill>
                <a:latin typeface="Fibre"/>
              </a:rPr>
              <a:t>Other people who can help you </a:t>
            </a:r>
          </a:p>
        </p:txBody>
      </p:sp>
      <p:sp>
        <p:nvSpPr>
          <p:cNvPr id="5" name="Freeform 5"/>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7" name="Freeform 7"/>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8" name="Freeform 8"/>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1028700" y="2806709"/>
            <a:ext cx="7321793" cy="1151764"/>
          </a:xfrm>
          <a:prstGeom prst="rect">
            <a:avLst/>
          </a:prstGeom>
        </p:spPr>
        <p:txBody>
          <a:bodyPr lIns="0" tIns="0" rIns="0" bIns="0" rtlCol="0" anchor="t">
            <a:spAutoFit/>
          </a:bodyPr>
          <a:lstStyle/>
          <a:p>
            <a:pPr>
              <a:lnSpc>
                <a:spcPts val="4371"/>
              </a:lnSpc>
            </a:pPr>
            <a:r>
              <a:rPr lang="en-US" sz="4700" spc="-94">
                <a:solidFill>
                  <a:srgbClr val="2B2B2B"/>
                </a:solidFill>
                <a:latin typeface="Fibre"/>
              </a:rPr>
              <a:t>UVP/Care Council</a:t>
            </a:r>
          </a:p>
          <a:p>
            <a:pPr>
              <a:lnSpc>
                <a:spcPts val="4371"/>
              </a:lnSpc>
            </a:pPr>
            <a:endParaRPr lang="en-US" sz="4700" spc="-94">
              <a:solidFill>
                <a:srgbClr val="2B2B2B"/>
              </a:solidFill>
              <a:latin typeface="Fibr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028700" y="392739"/>
            <a:ext cx="7321793" cy="1704214"/>
          </a:xfrm>
          <a:prstGeom prst="rect">
            <a:avLst/>
          </a:prstGeom>
        </p:spPr>
        <p:txBody>
          <a:bodyPr lIns="0" tIns="0" rIns="0" bIns="0" rtlCol="0" anchor="t">
            <a:spAutoFit/>
          </a:bodyPr>
          <a:lstStyle/>
          <a:p>
            <a:pPr>
              <a:lnSpc>
                <a:spcPts val="4371"/>
              </a:lnSpc>
            </a:pPr>
            <a:endParaRPr/>
          </a:p>
          <a:p>
            <a:pPr>
              <a:lnSpc>
                <a:spcPts val="4371"/>
              </a:lnSpc>
            </a:pPr>
            <a:r>
              <a:rPr lang="en-US" sz="4700" spc="-94">
                <a:solidFill>
                  <a:srgbClr val="2B2B2B"/>
                </a:solidFill>
                <a:latin typeface="Fibre"/>
              </a:rPr>
              <a:t>Advocacy from Reconstruct</a:t>
            </a:r>
          </a:p>
          <a:p>
            <a:pPr>
              <a:lnSpc>
                <a:spcPts val="4371"/>
              </a:lnSpc>
            </a:pPr>
            <a:endParaRPr lang="en-US" sz="4700" spc="-94">
              <a:solidFill>
                <a:srgbClr val="2B2B2B"/>
              </a:solidFill>
              <a:latin typeface="Fibre"/>
            </a:endParaRPr>
          </a:p>
        </p:txBody>
      </p:sp>
      <p:sp>
        <p:nvSpPr>
          <p:cNvPr id="8" name="TextBox 8"/>
          <p:cNvSpPr txBox="1"/>
          <p:nvPr/>
        </p:nvSpPr>
        <p:spPr>
          <a:xfrm>
            <a:off x="9485369" y="841440"/>
            <a:ext cx="7321793" cy="1151764"/>
          </a:xfrm>
          <a:prstGeom prst="rect">
            <a:avLst/>
          </a:prstGeom>
        </p:spPr>
        <p:txBody>
          <a:bodyPr lIns="0" tIns="0" rIns="0" bIns="0" rtlCol="0" anchor="t">
            <a:spAutoFit/>
          </a:bodyPr>
          <a:lstStyle/>
          <a:p>
            <a:pPr>
              <a:lnSpc>
                <a:spcPts val="4371"/>
              </a:lnSpc>
            </a:pPr>
            <a:r>
              <a:rPr lang="en-US" sz="4700" spc="-94">
                <a:solidFill>
                  <a:srgbClr val="2B2B2B"/>
                </a:solidFill>
                <a:latin typeface="Fibre"/>
              </a:rPr>
              <a:t> Independent Visitors </a:t>
            </a:r>
          </a:p>
          <a:p>
            <a:pPr>
              <a:lnSpc>
                <a:spcPts val="4371"/>
              </a:lnSpc>
            </a:pPr>
            <a:endParaRPr lang="en-US" sz="4700" spc="-94">
              <a:solidFill>
                <a:srgbClr val="2B2B2B"/>
              </a:solidFill>
              <a:latin typeface="Fibre"/>
            </a:endParaRPr>
          </a:p>
        </p:txBody>
      </p:sp>
      <p:sp>
        <p:nvSpPr>
          <p:cNvPr id="9" name="TextBox 9"/>
          <p:cNvSpPr txBox="1"/>
          <p:nvPr/>
        </p:nvSpPr>
        <p:spPr>
          <a:xfrm>
            <a:off x="1028700" y="1786694"/>
            <a:ext cx="7321793" cy="8049191"/>
          </a:xfrm>
          <a:prstGeom prst="rect">
            <a:avLst/>
          </a:prstGeom>
        </p:spPr>
        <p:txBody>
          <a:bodyPr lIns="0" tIns="0" rIns="0" bIns="0" rtlCol="0" anchor="t">
            <a:spAutoFit/>
          </a:bodyPr>
          <a:lstStyle/>
          <a:p>
            <a:pPr>
              <a:lnSpc>
                <a:spcPts val="3480"/>
              </a:lnSpc>
            </a:pPr>
            <a:r>
              <a:rPr lang="en-US" sz="2450">
                <a:solidFill>
                  <a:srgbClr val="2B2B2B"/>
                </a:solidFill>
                <a:latin typeface="Canva Sans"/>
              </a:rPr>
              <a:t>Our Surrey Advocacy Service will provide support to children who are in care, care leavers or subject to a Child Protection Plan. Our role is to</a:t>
            </a:r>
          </a:p>
          <a:p>
            <a:pPr>
              <a:lnSpc>
                <a:spcPts val="3480"/>
              </a:lnSpc>
            </a:pPr>
            <a:r>
              <a:rPr lang="en-US" sz="2450">
                <a:solidFill>
                  <a:srgbClr val="2B2B2B"/>
                </a:solidFill>
                <a:latin typeface="Canva Sans"/>
              </a:rPr>
              <a:t>• Help children to speak up for themselves, ensuring their views, feelings and wishes are listened to and respected </a:t>
            </a:r>
          </a:p>
          <a:p>
            <a:pPr>
              <a:lnSpc>
                <a:spcPts val="3480"/>
              </a:lnSpc>
            </a:pPr>
            <a:r>
              <a:rPr lang="en-US" sz="2450">
                <a:solidFill>
                  <a:srgbClr val="2B2B2B"/>
                </a:solidFill>
                <a:latin typeface="Canva Sans"/>
              </a:rPr>
              <a:t>• Explain to children the decision-making process and help them navigate through this </a:t>
            </a:r>
          </a:p>
          <a:p>
            <a:pPr>
              <a:lnSpc>
                <a:spcPts val="3480"/>
              </a:lnSpc>
            </a:pPr>
            <a:r>
              <a:rPr lang="en-US" sz="2450">
                <a:solidFill>
                  <a:srgbClr val="2B2B2B"/>
                </a:solidFill>
                <a:latin typeface="Canva Sans"/>
              </a:rPr>
              <a:t>• Support children to receive independent information and advice and signpost them to specialist support </a:t>
            </a:r>
          </a:p>
          <a:p>
            <a:pPr>
              <a:lnSpc>
                <a:spcPts val="3480"/>
              </a:lnSpc>
            </a:pPr>
            <a:r>
              <a:rPr lang="en-US" sz="2450">
                <a:solidFill>
                  <a:srgbClr val="2B2B2B"/>
                </a:solidFill>
                <a:latin typeface="Canva Sans"/>
              </a:rPr>
              <a:t>• Solve any issues or complaints, working alongside children to challenge any decisions they want changed, started or stopped. </a:t>
            </a:r>
          </a:p>
          <a:p>
            <a:pPr>
              <a:lnSpc>
                <a:spcPts val="3480"/>
              </a:lnSpc>
            </a:pPr>
            <a:r>
              <a:rPr lang="en-US" sz="2450">
                <a:solidFill>
                  <a:srgbClr val="2B2B2B"/>
                </a:solidFill>
                <a:latin typeface="Canva Sans"/>
              </a:rPr>
              <a:t>You can contact them via - 0800 389 1571 or </a:t>
            </a:r>
            <a:r>
              <a:rPr lang="en-US" sz="2450" u="sng">
                <a:solidFill>
                  <a:srgbClr val="2B2B2B"/>
                </a:solidFill>
                <a:latin typeface="Canva Sans"/>
                <a:hlinkClick r:id="rId11" tooltip="mailto:advocacy.surrey@reconstruct.co.uk"/>
              </a:rPr>
              <a:t>advocacy.surrey@reconstruct.co.uk</a:t>
            </a:r>
            <a:endParaRPr lang="en-US" sz="2450" u="sng">
              <a:solidFill>
                <a:srgbClr val="2B2B2B"/>
              </a:solidFill>
              <a:latin typeface="Canva Sans"/>
              <a:hlinkClick r:id="rId11"/>
            </a:endParaRPr>
          </a:p>
          <a:p>
            <a:pPr algn="ctr">
              <a:lnSpc>
                <a:spcPts val="3480"/>
              </a:lnSpc>
            </a:pPr>
            <a:endParaRPr lang="en-US" sz="2485" u="sng">
              <a:solidFill>
                <a:srgbClr val="2B2B2B"/>
              </a:solidFill>
              <a:latin typeface="Canva Sans"/>
              <a:hlinkClick r:id="rId11" tooltip="mailto:advocacy.surrey@reconstruct.co.uk"/>
            </a:endParaRPr>
          </a:p>
        </p:txBody>
      </p:sp>
      <p:sp>
        <p:nvSpPr>
          <p:cNvPr id="10" name="TextBox 10"/>
          <p:cNvSpPr txBox="1"/>
          <p:nvPr/>
        </p:nvSpPr>
        <p:spPr>
          <a:xfrm>
            <a:off x="9485369" y="1786694"/>
            <a:ext cx="6856449" cy="8309336"/>
          </a:xfrm>
          <a:prstGeom prst="rect">
            <a:avLst/>
          </a:prstGeom>
        </p:spPr>
        <p:txBody>
          <a:bodyPr lIns="0" tIns="0" rIns="0" bIns="0" rtlCol="0" anchor="t">
            <a:spAutoFit/>
          </a:bodyPr>
          <a:lstStyle/>
          <a:p>
            <a:pPr>
              <a:lnSpc>
                <a:spcPts val="3480"/>
              </a:lnSpc>
            </a:pPr>
            <a:r>
              <a:rPr lang="en-US" sz="2450">
                <a:solidFill>
                  <a:srgbClr val="2B2B2B"/>
                </a:solidFill>
                <a:latin typeface="Canva Sans"/>
              </a:rPr>
              <a:t>An Independent Visitor (sometimes called an IV) is an adult who volunteers to spend some free time regularly with a young person like you. The IV’s do this because they like to help, befriend and support children in care. They are carefully chosen to make sure they are safe and matched to children, for instance they may share the same hobby. They usually visit the young person once or twice a month. Young people and their Independent Visitor spend time talking; they sometimes go out together to places like the cinema, park or football, depending on the young person’s interests. If you would like an Independent Visitor, you can ask your Social Worker or Independent Reviewing Officer for more information.</a:t>
            </a:r>
          </a:p>
          <a:p>
            <a:pPr algn="ctr">
              <a:lnSpc>
                <a:spcPts val="3480"/>
              </a:lnSpc>
            </a:pPr>
            <a:endParaRPr lang="en-US" sz="2485">
              <a:solidFill>
                <a:srgbClr val="2B2B2B"/>
              </a:solidFill>
              <a:latin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028700" y="392739"/>
            <a:ext cx="7321793" cy="1704214"/>
          </a:xfrm>
          <a:prstGeom prst="rect">
            <a:avLst/>
          </a:prstGeom>
        </p:spPr>
        <p:txBody>
          <a:bodyPr lIns="0" tIns="0" rIns="0" bIns="0" rtlCol="0" anchor="t">
            <a:spAutoFit/>
          </a:bodyPr>
          <a:lstStyle/>
          <a:p>
            <a:pPr>
              <a:lnSpc>
                <a:spcPts val="4371"/>
              </a:lnSpc>
            </a:pPr>
            <a:endParaRPr/>
          </a:p>
          <a:p>
            <a:pPr>
              <a:lnSpc>
                <a:spcPts val="4371"/>
              </a:lnSpc>
            </a:pPr>
            <a:r>
              <a:rPr lang="en-US" sz="4700" spc="-94">
                <a:solidFill>
                  <a:srgbClr val="2B2B2B"/>
                </a:solidFill>
                <a:latin typeface="Fibre"/>
              </a:rPr>
              <a:t> Grand Mentors </a:t>
            </a:r>
          </a:p>
          <a:p>
            <a:pPr>
              <a:lnSpc>
                <a:spcPts val="4371"/>
              </a:lnSpc>
            </a:pPr>
            <a:endParaRPr lang="en-US" sz="4700" spc="-94">
              <a:solidFill>
                <a:srgbClr val="2B2B2B"/>
              </a:solidFill>
              <a:latin typeface="Fibre"/>
            </a:endParaRPr>
          </a:p>
        </p:txBody>
      </p:sp>
      <p:sp>
        <p:nvSpPr>
          <p:cNvPr id="8" name="TextBox 8"/>
          <p:cNvSpPr txBox="1"/>
          <p:nvPr/>
        </p:nvSpPr>
        <p:spPr>
          <a:xfrm>
            <a:off x="9485369" y="841440"/>
            <a:ext cx="7321793" cy="1151764"/>
          </a:xfrm>
          <a:prstGeom prst="rect">
            <a:avLst/>
          </a:prstGeom>
        </p:spPr>
        <p:txBody>
          <a:bodyPr lIns="0" tIns="0" rIns="0" bIns="0" rtlCol="0" anchor="t">
            <a:spAutoFit/>
          </a:bodyPr>
          <a:lstStyle/>
          <a:p>
            <a:pPr>
              <a:lnSpc>
                <a:spcPts val="4371"/>
              </a:lnSpc>
            </a:pPr>
            <a:r>
              <a:rPr lang="en-US" sz="4700" spc="-94">
                <a:solidFill>
                  <a:srgbClr val="2B2B2B"/>
                </a:solidFill>
                <a:latin typeface="Fibre"/>
              </a:rPr>
              <a:t> Complaints </a:t>
            </a:r>
          </a:p>
          <a:p>
            <a:pPr>
              <a:lnSpc>
                <a:spcPts val="4371"/>
              </a:lnSpc>
            </a:pPr>
            <a:endParaRPr lang="en-US" sz="4700" spc="-94">
              <a:solidFill>
                <a:srgbClr val="2B2B2B"/>
              </a:solidFill>
              <a:latin typeface="Fibre"/>
            </a:endParaRPr>
          </a:p>
        </p:txBody>
      </p:sp>
      <p:sp>
        <p:nvSpPr>
          <p:cNvPr id="9" name="TextBox 9"/>
          <p:cNvSpPr txBox="1"/>
          <p:nvPr/>
        </p:nvSpPr>
        <p:spPr>
          <a:xfrm>
            <a:off x="1028700" y="1662464"/>
            <a:ext cx="7321793" cy="7838236"/>
          </a:xfrm>
          <a:prstGeom prst="rect">
            <a:avLst/>
          </a:prstGeom>
        </p:spPr>
        <p:txBody>
          <a:bodyPr lIns="0" tIns="0" rIns="0" bIns="0" rtlCol="0" anchor="t">
            <a:spAutoFit/>
          </a:bodyPr>
          <a:lstStyle/>
          <a:p>
            <a:pPr>
              <a:lnSpc>
                <a:spcPts val="3099"/>
              </a:lnSpc>
            </a:pPr>
            <a:r>
              <a:rPr lang="en-US" sz="2200" err="1">
                <a:solidFill>
                  <a:srgbClr val="2B2B2B"/>
                </a:solidFill>
                <a:latin typeface="Canva Sans"/>
              </a:rPr>
              <a:t>Grandmentors</a:t>
            </a:r>
            <a:r>
              <a:rPr lang="en-US" sz="2200">
                <a:solidFill>
                  <a:srgbClr val="2B2B2B"/>
                </a:solidFill>
                <a:latin typeface="Canva Sans"/>
              </a:rPr>
              <a:t> help young people leaving care get on in life. Our </a:t>
            </a:r>
            <a:r>
              <a:rPr lang="en-US" sz="2200" err="1">
                <a:solidFill>
                  <a:srgbClr val="2B2B2B"/>
                </a:solidFill>
                <a:latin typeface="Canva Sans"/>
              </a:rPr>
              <a:t>Grandmentors</a:t>
            </a:r>
            <a:r>
              <a:rPr lang="en-US" sz="2200">
                <a:solidFill>
                  <a:srgbClr val="2B2B2B"/>
                </a:solidFill>
                <a:latin typeface="Canva Sans"/>
              </a:rPr>
              <a:t> </a:t>
            </a:r>
            <a:r>
              <a:rPr lang="en-US" sz="2200" err="1">
                <a:solidFill>
                  <a:srgbClr val="2B2B2B"/>
                </a:solidFill>
                <a:latin typeface="Canva Sans"/>
              </a:rPr>
              <a:t>programme</a:t>
            </a:r>
            <a:r>
              <a:rPr lang="en-US" sz="2200">
                <a:solidFill>
                  <a:srgbClr val="2B2B2B"/>
                </a:solidFill>
                <a:latin typeface="Canva Sans"/>
              </a:rPr>
              <a:t> transforms the lives of young people through the emotional and practical support of our older, world-wise volunteers. </a:t>
            </a:r>
            <a:r>
              <a:rPr lang="en-US" sz="2200" err="1">
                <a:solidFill>
                  <a:srgbClr val="2B2B2B"/>
                </a:solidFill>
                <a:latin typeface="Canva Sans"/>
              </a:rPr>
              <a:t>Grandmentors</a:t>
            </a:r>
            <a:r>
              <a:rPr lang="en-US" sz="2200">
                <a:solidFill>
                  <a:srgbClr val="2B2B2B"/>
                </a:solidFill>
                <a:latin typeface="Canva Sans"/>
              </a:rPr>
              <a:t> support sixteen to eighteen-year-olds who leave foster or residential care in England. </a:t>
            </a:r>
            <a:r>
              <a:rPr lang="en-US" sz="2200" err="1">
                <a:solidFill>
                  <a:srgbClr val="2B2B2B"/>
                </a:solidFill>
                <a:latin typeface="Canva Sans"/>
              </a:rPr>
              <a:t>Grandmentors</a:t>
            </a:r>
            <a:r>
              <a:rPr lang="en-US" sz="2200">
                <a:solidFill>
                  <a:srgbClr val="2B2B2B"/>
                </a:solidFill>
                <a:latin typeface="Canva Sans"/>
              </a:rPr>
              <a:t> provide a vital link for young people as they navigate life after care. Our </a:t>
            </a:r>
            <a:r>
              <a:rPr lang="en-US" sz="2200" err="1">
                <a:solidFill>
                  <a:srgbClr val="2B2B2B"/>
                </a:solidFill>
                <a:latin typeface="Canva Sans"/>
              </a:rPr>
              <a:t>Grandmentors</a:t>
            </a:r>
            <a:r>
              <a:rPr lang="en-US" sz="2200">
                <a:solidFill>
                  <a:srgbClr val="2B2B2B"/>
                </a:solidFill>
                <a:latin typeface="Canva Sans"/>
              </a:rPr>
              <a:t> come from a wide range of backgrounds and all walks of life. This enables them to understand and meet the range of needs of their mentees. Our trained volunteers, aged 50 and over, forge trusting and positive relationships that support, challenge and empower mentees to unlock their own skills and to shape their own futures.</a:t>
            </a:r>
          </a:p>
          <a:p>
            <a:pPr>
              <a:lnSpc>
                <a:spcPts val="3099"/>
              </a:lnSpc>
            </a:pPr>
            <a:r>
              <a:rPr lang="en-US" sz="2200">
                <a:solidFill>
                  <a:srgbClr val="2B2B2B"/>
                </a:solidFill>
                <a:latin typeface="Canva Sans"/>
              </a:rPr>
              <a:t>You can ask your Social Worker more about </a:t>
            </a:r>
            <a:r>
              <a:rPr lang="en-US" sz="2200" err="1">
                <a:solidFill>
                  <a:srgbClr val="2B2B2B"/>
                </a:solidFill>
                <a:latin typeface="Canva Sans"/>
              </a:rPr>
              <a:t>Grandmentors</a:t>
            </a:r>
            <a:r>
              <a:rPr lang="en-US" sz="2200">
                <a:solidFill>
                  <a:srgbClr val="2B2B2B"/>
                </a:solidFill>
                <a:latin typeface="Canva Sans"/>
              </a:rPr>
              <a:t> or email them direct on </a:t>
            </a:r>
            <a:r>
              <a:rPr lang="en-US" sz="2200" u="sng">
                <a:solidFill>
                  <a:srgbClr val="2B2B2B"/>
                </a:solidFill>
                <a:latin typeface="Canva Sans"/>
                <a:hlinkClick r:id="rId11" tooltip="mailto:GRANDMENTORS@VOLUNTEERINGMATTERS.ORG.UK"/>
              </a:rPr>
              <a:t>GRANDMENTORS@VOLUNTEERINGMATTERS.ORG.UK</a:t>
            </a:r>
            <a:endParaRPr lang="en-US" sz="2200" u="sng">
              <a:solidFill>
                <a:srgbClr val="2B2B2B"/>
              </a:solidFill>
              <a:latin typeface="Canva Sans"/>
              <a:hlinkClick r:id="rId11"/>
            </a:endParaRPr>
          </a:p>
          <a:p>
            <a:pPr>
              <a:lnSpc>
                <a:spcPts val="2483"/>
              </a:lnSpc>
            </a:pPr>
            <a:endParaRPr lang="en-US" sz="2213" u="sng">
              <a:solidFill>
                <a:srgbClr val="2B2B2B"/>
              </a:solidFill>
              <a:latin typeface="Canva Sans"/>
              <a:hlinkClick r:id="rId11" tooltip="mailto:GRANDMENTORS@VOLUNTEERINGMATTERS.ORG.UK"/>
            </a:endParaRPr>
          </a:p>
          <a:p>
            <a:pPr algn="ctr">
              <a:lnSpc>
                <a:spcPts val="2959"/>
              </a:lnSpc>
            </a:pPr>
            <a:endParaRPr lang="en-US" sz="2213" u="sng">
              <a:solidFill>
                <a:srgbClr val="2B2B2B"/>
              </a:solidFill>
              <a:latin typeface="Canva Sans"/>
              <a:hlinkClick r:id="rId11" tooltip="mailto:GRANDMENTORS@VOLUNTEERINGMATTERS.ORG.UK"/>
            </a:endParaRPr>
          </a:p>
        </p:txBody>
      </p:sp>
      <p:sp>
        <p:nvSpPr>
          <p:cNvPr id="10" name="TextBox 10"/>
          <p:cNvSpPr txBox="1"/>
          <p:nvPr/>
        </p:nvSpPr>
        <p:spPr>
          <a:xfrm>
            <a:off x="9406907" y="1502739"/>
            <a:ext cx="7107843" cy="7446596"/>
          </a:xfrm>
          <a:prstGeom prst="rect">
            <a:avLst/>
          </a:prstGeom>
        </p:spPr>
        <p:txBody>
          <a:bodyPr lIns="0" tIns="0" rIns="0" bIns="0" rtlCol="0" anchor="t">
            <a:spAutoFit/>
          </a:bodyPr>
          <a:lstStyle/>
          <a:p>
            <a:pPr>
              <a:lnSpc>
                <a:spcPts val="3117"/>
              </a:lnSpc>
            </a:pPr>
            <a:r>
              <a:rPr lang="en-US" sz="2226">
                <a:solidFill>
                  <a:srgbClr val="2B2B2B"/>
                </a:solidFill>
                <a:latin typeface="Canva Sans"/>
              </a:rPr>
              <a:t>You have the right to express your views and to be listened to by the adult professionals making decisions that affect you and your life. Please see the </a:t>
            </a:r>
            <a:r>
              <a:rPr lang="en-US" sz="2226" u="sng">
                <a:solidFill>
                  <a:srgbClr val="2B2B2B"/>
                </a:solidFill>
                <a:latin typeface="Canva Sans"/>
                <a:hlinkClick r:id="rId12" tooltip="http://www.crae.org.uk/our-work"/>
              </a:rPr>
              <a:t>Children's Rights Alliance</a:t>
            </a:r>
            <a:r>
              <a:rPr lang="en-US" sz="2226">
                <a:solidFill>
                  <a:srgbClr val="2B2B2B"/>
                </a:solidFill>
                <a:latin typeface="Canva Sans"/>
              </a:rPr>
              <a:t> website for more information about your rights as a child or young person.</a:t>
            </a:r>
          </a:p>
          <a:p>
            <a:pPr>
              <a:lnSpc>
                <a:spcPts val="3117"/>
              </a:lnSpc>
            </a:pPr>
            <a:r>
              <a:rPr lang="en-US" sz="2226">
                <a:solidFill>
                  <a:srgbClr val="2B2B2B"/>
                </a:solidFill>
                <a:latin typeface="Canva Sans"/>
              </a:rPr>
              <a:t>If things do go wrong, we have a complaints procedure you can use to have us look into your complaint and put matters right as quickly as we can. It is important to make your complaint as soon as possible, because we may not be able to consider your complaint if it is about something that happened over 12 months ago.</a:t>
            </a:r>
          </a:p>
          <a:p>
            <a:pPr>
              <a:lnSpc>
                <a:spcPts val="3117"/>
              </a:lnSpc>
            </a:pPr>
            <a:r>
              <a:rPr lang="en-US" sz="2226">
                <a:solidFill>
                  <a:srgbClr val="2B2B2B"/>
                </a:solidFill>
                <a:latin typeface="Canva Sans"/>
              </a:rPr>
              <a:t>You can make a complaint using the online form via </a:t>
            </a:r>
            <a:r>
              <a:rPr lang="en-US" sz="2226" u="sng">
                <a:solidFill>
                  <a:srgbClr val="2B2B2B"/>
                </a:solidFill>
                <a:latin typeface="Canva Sans"/>
                <a:hlinkClick r:id="rId13" tooltip="https://www.surreycc.gov.uk/council-and-democracy/contact-us/complaints-comments-and-compliments/children-and-education-send"/>
              </a:rPr>
              <a:t>Children's social care, education and SEND complaints - Surrey County Council (surreycc.gov.uk)</a:t>
            </a:r>
            <a:r>
              <a:rPr lang="en-US" sz="2226">
                <a:solidFill>
                  <a:srgbClr val="2B2B2B"/>
                </a:solidFill>
                <a:latin typeface="Canva Sans"/>
              </a:rPr>
              <a:t> or email Be Heard at </a:t>
            </a:r>
            <a:r>
              <a:rPr lang="en-US" sz="2226" u="sng">
                <a:solidFill>
                  <a:srgbClr val="2B2B2B"/>
                </a:solidFill>
                <a:latin typeface="Canva Sans"/>
                <a:hlinkClick r:id="rId14" tooltip="mailto:be.heard@surreycc.gov.uk"/>
              </a:rPr>
              <a:t>be.heard@surreycc.gov.uk</a:t>
            </a:r>
          </a:p>
          <a:p>
            <a:pPr algn="ctr">
              <a:lnSpc>
                <a:spcPts val="3397"/>
              </a:lnSpc>
            </a:pPr>
            <a:endParaRPr lang="en-US" sz="2226" u="sng">
              <a:solidFill>
                <a:srgbClr val="2B2B2B"/>
              </a:solidFill>
              <a:latin typeface="Canva Sans"/>
              <a:hlinkClick r:id="rId14" tooltip="mailto:be.heard@surreycc.gov.u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028700" y="668964"/>
            <a:ext cx="10811869" cy="1151764"/>
          </a:xfrm>
          <a:prstGeom prst="rect">
            <a:avLst/>
          </a:prstGeom>
        </p:spPr>
        <p:txBody>
          <a:bodyPr lIns="0" tIns="0" rIns="0" bIns="0" rtlCol="0" anchor="t">
            <a:spAutoFit/>
          </a:bodyPr>
          <a:lstStyle/>
          <a:p>
            <a:pPr>
              <a:lnSpc>
                <a:spcPts val="4371"/>
              </a:lnSpc>
            </a:pPr>
            <a:r>
              <a:rPr lang="en-US" sz="4700" spc="-94">
                <a:solidFill>
                  <a:srgbClr val="2B2B2B"/>
                </a:solidFill>
                <a:latin typeface="Fibre"/>
              </a:rPr>
              <a:t> Information sharing/governance </a:t>
            </a:r>
          </a:p>
          <a:p>
            <a:pPr>
              <a:lnSpc>
                <a:spcPts val="4371"/>
              </a:lnSpc>
            </a:pPr>
            <a:endParaRPr lang="en-US" sz="4700" spc="-94">
              <a:solidFill>
                <a:srgbClr val="2B2B2B"/>
              </a:solidFill>
              <a:latin typeface="Fibre"/>
            </a:endParaRPr>
          </a:p>
        </p:txBody>
      </p:sp>
      <p:sp>
        <p:nvSpPr>
          <p:cNvPr id="8" name="TextBox 8"/>
          <p:cNvSpPr txBox="1"/>
          <p:nvPr/>
        </p:nvSpPr>
        <p:spPr>
          <a:xfrm>
            <a:off x="1028700" y="1754052"/>
            <a:ext cx="15682076" cy="4780915"/>
          </a:xfrm>
          <a:prstGeom prst="rect">
            <a:avLst/>
          </a:prstGeom>
        </p:spPr>
        <p:txBody>
          <a:bodyPr lIns="0" tIns="0" rIns="0" bIns="0" rtlCol="0" anchor="t">
            <a:spAutoFit/>
          </a:bodyPr>
          <a:lstStyle/>
          <a:p>
            <a:pPr algn="ctr">
              <a:lnSpc>
                <a:spcPts val="4759"/>
              </a:lnSpc>
            </a:pPr>
            <a:r>
              <a:rPr lang="en-US" sz="3399">
                <a:solidFill>
                  <a:srgbClr val="2B2B2B"/>
                </a:solidFill>
                <a:latin typeface="Canva Sans"/>
              </a:rPr>
              <a:t>You have the right to see information held about you. You also have the right to update, correct or request to remove information held about you. You can do this via the online form via </a:t>
            </a:r>
            <a:r>
              <a:rPr lang="en-US" sz="3399" u="sng">
                <a:solidFill>
                  <a:srgbClr val="2B2B2B"/>
                </a:solidFill>
                <a:latin typeface="Canva Sans"/>
                <a:hlinkClick r:id="rId11" tooltip="https://www.surreycc.gov.uk/council-and-democracy/your-privacy/data-protection/subject-access-request"/>
              </a:rPr>
              <a:t>Data protection subject access request - Surrey County Council (surreycc.gov.uk)</a:t>
            </a:r>
            <a:r>
              <a:rPr lang="en-US" sz="3399">
                <a:solidFill>
                  <a:srgbClr val="2B2B2B"/>
                </a:solidFill>
                <a:latin typeface="Canva Sans"/>
              </a:rPr>
              <a:t>.  </a:t>
            </a:r>
          </a:p>
          <a:p>
            <a:pPr algn="ctr">
              <a:lnSpc>
                <a:spcPts val="4759"/>
              </a:lnSpc>
            </a:pPr>
            <a:endParaRPr lang="en-US" sz="3399">
              <a:solidFill>
                <a:srgbClr val="2B2B2B"/>
              </a:solidFill>
              <a:latin typeface="Canva Sans"/>
            </a:endParaRPr>
          </a:p>
          <a:p>
            <a:pPr algn="ctr">
              <a:lnSpc>
                <a:spcPts val="4759"/>
              </a:lnSpc>
            </a:pPr>
            <a:r>
              <a:rPr lang="en-US" sz="3399">
                <a:solidFill>
                  <a:srgbClr val="2B2B2B"/>
                </a:solidFill>
                <a:latin typeface="Canva Sans"/>
              </a:rPr>
              <a:t>If you want to know more about the information held about you, please discuss with your Social Worker.</a:t>
            </a:r>
          </a:p>
          <a:p>
            <a:pPr algn="ctr">
              <a:lnSpc>
                <a:spcPts val="4759"/>
              </a:lnSpc>
            </a:pPr>
            <a:endParaRPr lang="en-US" sz="3399">
              <a:solidFill>
                <a:srgbClr val="2B2B2B"/>
              </a:solidFill>
              <a:latin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3544544" y="1172977"/>
            <a:ext cx="11198912" cy="7941047"/>
          </a:xfrm>
          <a:custGeom>
            <a:avLst/>
            <a:gdLst/>
            <a:ahLst/>
            <a:cxnLst/>
            <a:rect l="l" t="t" r="r" b="b"/>
            <a:pathLst>
              <a:path w="11198912" h="7941047">
                <a:moveTo>
                  <a:pt x="0" y="0"/>
                </a:moveTo>
                <a:lnTo>
                  <a:pt x="11198912" y="0"/>
                </a:lnTo>
                <a:lnTo>
                  <a:pt x="11198912" y="7941046"/>
                </a:lnTo>
                <a:lnTo>
                  <a:pt x="0" y="794104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TextBox 10"/>
          <p:cNvSpPr txBox="1"/>
          <p:nvPr/>
        </p:nvSpPr>
        <p:spPr>
          <a:xfrm>
            <a:off x="4547019" y="4260651"/>
            <a:ext cx="9193961" cy="3437479"/>
          </a:xfrm>
          <a:prstGeom prst="rect">
            <a:avLst/>
          </a:prstGeom>
        </p:spPr>
        <p:txBody>
          <a:bodyPr lIns="0" tIns="0" rIns="0" bIns="0" rtlCol="0" anchor="t">
            <a:spAutoFit/>
          </a:bodyPr>
          <a:lstStyle/>
          <a:p>
            <a:pPr>
              <a:lnSpc>
                <a:spcPts val="2699"/>
              </a:lnSpc>
            </a:pPr>
            <a:r>
              <a:rPr lang="en-US" sz="1950" spc="61">
                <a:solidFill>
                  <a:srgbClr val="2B2B2B"/>
                </a:solidFill>
                <a:latin typeface="Quicksand Semi-Bold"/>
              </a:rPr>
              <a:t>Your care plan is an important plan about you, written and kept up to date by your Social Worker. It sets out in writing what you need, to make sure you are being well looked after and supported in all the areas of your life, including how to stay healthy, where you go to school, how and when you will see your family and other important people in your life and your plan for the future.   Your care plan must consider your identity including your cultural background, religious needs or whether you have a disability or additional need. This plan should include your views and wishes and should be agreed with you. </a:t>
            </a:r>
            <a:endParaRPr lang="en-US" sz="1950"/>
          </a:p>
          <a:p>
            <a:pPr marL="0" lvl="0" indent="0">
              <a:lnSpc>
                <a:spcPts val="2699"/>
              </a:lnSpc>
              <a:spcBef>
                <a:spcPct val="0"/>
              </a:spcBef>
            </a:pPr>
            <a:endParaRPr lang="en-US" sz="1999" spc="61">
              <a:solidFill>
                <a:srgbClr val="2B2B2B"/>
              </a:solidFill>
              <a:latin typeface="Quicksand Semi-Bold"/>
            </a:endParaRPr>
          </a:p>
        </p:txBody>
      </p:sp>
      <p:sp>
        <p:nvSpPr>
          <p:cNvPr id="11" name="TextBox 11"/>
          <p:cNvSpPr txBox="1"/>
          <p:nvPr/>
        </p:nvSpPr>
        <p:spPr>
          <a:xfrm>
            <a:off x="4633718" y="2390839"/>
            <a:ext cx="9020563" cy="1047750"/>
          </a:xfrm>
          <a:prstGeom prst="rect">
            <a:avLst/>
          </a:prstGeom>
        </p:spPr>
        <p:txBody>
          <a:bodyPr lIns="0" tIns="0" rIns="0" bIns="0" rtlCol="0" anchor="t">
            <a:spAutoFit/>
          </a:bodyPr>
          <a:lstStyle/>
          <a:p>
            <a:pPr marL="0" lvl="0" indent="0" algn="ctr">
              <a:lnSpc>
                <a:spcPts val="7800"/>
              </a:lnSpc>
            </a:pPr>
            <a:r>
              <a:rPr lang="en-US" sz="7500" spc="-150">
                <a:solidFill>
                  <a:srgbClr val="2B2B2B"/>
                </a:solidFill>
                <a:latin typeface="Fibre"/>
              </a:rPr>
              <a:t>My Care Plan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593767" y="852122"/>
            <a:ext cx="8079902" cy="5729385"/>
          </a:xfrm>
          <a:custGeom>
            <a:avLst/>
            <a:gdLst/>
            <a:ahLst/>
            <a:cxnLst/>
            <a:rect l="l" t="t" r="r" b="b"/>
            <a:pathLst>
              <a:path w="8079902" h="5729385">
                <a:moveTo>
                  <a:pt x="0" y="0"/>
                </a:moveTo>
                <a:lnTo>
                  <a:pt x="8079903" y="0"/>
                </a:lnTo>
                <a:lnTo>
                  <a:pt x="8079903" y="5729386"/>
                </a:lnTo>
                <a:lnTo>
                  <a:pt x="0" y="572938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Freeform 10"/>
          <p:cNvSpPr/>
          <p:nvPr/>
        </p:nvSpPr>
        <p:spPr>
          <a:xfrm>
            <a:off x="9447688" y="722263"/>
            <a:ext cx="8569148" cy="7377379"/>
          </a:xfrm>
          <a:custGeom>
            <a:avLst/>
            <a:gdLst/>
            <a:ahLst/>
            <a:cxnLst/>
            <a:rect l="l" t="t" r="r" b="b"/>
            <a:pathLst>
              <a:path w="8569148" h="6076305">
                <a:moveTo>
                  <a:pt x="0" y="0"/>
                </a:moveTo>
                <a:lnTo>
                  <a:pt x="8569148" y="0"/>
                </a:lnTo>
                <a:lnTo>
                  <a:pt x="8569148" y="6076305"/>
                </a:lnTo>
                <a:lnTo>
                  <a:pt x="0" y="607630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11" name="Freeform 11"/>
          <p:cNvSpPr/>
          <p:nvPr/>
        </p:nvSpPr>
        <p:spPr>
          <a:xfrm>
            <a:off x="2748984" y="5900624"/>
            <a:ext cx="5928693" cy="4203982"/>
          </a:xfrm>
          <a:custGeom>
            <a:avLst/>
            <a:gdLst/>
            <a:ahLst/>
            <a:cxnLst/>
            <a:rect l="l" t="t" r="r" b="b"/>
            <a:pathLst>
              <a:path w="5928693" h="4203982">
                <a:moveTo>
                  <a:pt x="0" y="0"/>
                </a:moveTo>
                <a:lnTo>
                  <a:pt x="5928693" y="0"/>
                </a:lnTo>
                <a:lnTo>
                  <a:pt x="5928693" y="4203982"/>
                </a:lnTo>
                <a:lnTo>
                  <a:pt x="0" y="4203982"/>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2" name="TextBox 12"/>
          <p:cNvSpPr txBox="1"/>
          <p:nvPr/>
        </p:nvSpPr>
        <p:spPr>
          <a:xfrm>
            <a:off x="711899" y="2159955"/>
            <a:ext cx="7961771" cy="4435253"/>
          </a:xfrm>
          <a:prstGeom prst="rect">
            <a:avLst/>
          </a:prstGeom>
        </p:spPr>
        <p:txBody>
          <a:bodyPr lIns="0" tIns="0" rIns="0" bIns="0" rtlCol="0" anchor="t">
            <a:spAutoFit/>
          </a:bodyPr>
          <a:lstStyle/>
          <a:p>
            <a:pPr>
              <a:lnSpc>
                <a:spcPts val="2872"/>
              </a:lnSpc>
            </a:pPr>
            <a:r>
              <a:rPr lang="en-US" sz="2100" spc="65">
                <a:solidFill>
                  <a:srgbClr val="2B2B2B"/>
                </a:solidFill>
                <a:latin typeface="Quicksand Semi-Bold"/>
              </a:rPr>
              <a:t>A review is a meeting to see how you are getting on. This is your meeting and you can choose who is there, usually your parent(s), Social Worker and carer(s) attend the meeting. It is a chance to talk about what has been happening and what plans are being made for you while you are being looked after. </a:t>
            </a:r>
            <a:endParaRPr lang="en-US" sz="2127" spc="65">
              <a:solidFill>
                <a:srgbClr val="2B2B2B"/>
              </a:solidFill>
              <a:latin typeface="Quicksand Semi-Bold"/>
            </a:endParaRPr>
          </a:p>
          <a:p>
            <a:pPr>
              <a:lnSpc>
                <a:spcPts val="2872"/>
              </a:lnSpc>
            </a:pPr>
            <a:r>
              <a:rPr lang="en-US" sz="2100" spc="65">
                <a:solidFill>
                  <a:srgbClr val="2B2B2B"/>
                </a:solidFill>
                <a:latin typeface="Quicksand Semi-Bold"/>
              </a:rPr>
              <a:t>Your first review meeting should happen within four weeks of you becoming looked after. There will be a second review meeting after three months and then every six months after that. </a:t>
            </a:r>
          </a:p>
          <a:p>
            <a:pPr algn="ctr">
              <a:lnSpc>
                <a:spcPts val="2872"/>
              </a:lnSpc>
            </a:pPr>
            <a:r>
              <a:rPr lang="en-US" sz="2100" spc="65">
                <a:solidFill>
                  <a:srgbClr val="2B2B2B"/>
                </a:solidFill>
                <a:latin typeface="Quicksand Semi-Bold"/>
              </a:rPr>
              <a:t>. </a:t>
            </a:r>
          </a:p>
          <a:p>
            <a:pPr marL="0" lvl="0" indent="0" algn="ctr">
              <a:lnSpc>
                <a:spcPts val="2872"/>
              </a:lnSpc>
              <a:spcBef>
                <a:spcPct val="0"/>
              </a:spcBef>
            </a:pPr>
            <a:endParaRPr lang="en-US" sz="2127" spc="65">
              <a:solidFill>
                <a:srgbClr val="2B2B2B"/>
              </a:solidFill>
              <a:latin typeface="Quicksand Semi-Bold"/>
            </a:endParaRPr>
          </a:p>
        </p:txBody>
      </p:sp>
      <p:sp>
        <p:nvSpPr>
          <p:cNvPr id="13" name="TextBox 13"/>
          <p:cNvSpPr txBox="1"/>
          <p:nvPr/>
        </p:nvSpPr>
        <p:spPr>
          <a:xfrm>
            <a:off x="761824" y="1403216"/>
            <a:ext cx="7434728" cy="1037902"/>
          </a:xfrm>
          <a:prstGeom prst="rect">
            <a:avLst/>
          </a:prstGeom>
        </p:spPr>
        <p:txBody>
          <a:bodyPr lIns="0" tIns="0" rIns="0" bIns="0" rtlCol="0" anchor="t">
            <a:spAutoFit/>
          </a:bodyPr>
          <a:lstStyle/>
          <a:p>
            <a:pPr algn="ctr">
              <a:lnSpc>
                <a:spcPts val="3657"/>
              </a:lnSpc>
            </a:pPr>
            <a:r>
              <a:rPr lang="en-US" sz="2612">
                <a:solidFill>
                  <a:srgbClr val="2B2B2B"/>
                </a:solidFill>
                <a:latin typeface="Canva Sans Bold"/>
              </a:rPr>
              <a:t>What is a Looked After Child Review meeting? </a:t>
            </a:r>
          </a:p>
          <a:p>
            <a:pPr algn="ctr">
              <a:lnSpc>
                <a:spcPts val="4777"/>
              </a:lnSpc>
            </a:pPr>
            <a:endParaRPr lang="en-US" sz="2612">
              <a:solidFill>
                <a:srgbClr val="2B2B2B"/>
              </a:solidFill>
              <a:latin typeface="Canva Sans Bold"/>
            </a:endParaRPr>
          </a:p>
        </p:txBody>
      </p:sp>
      <p:sp>
        <p:nvSpPr>
          <p:cNvPr id="14" name="TextBox 14"/>
          <p:cNvSpPr txBox="1"/>
          <p:nvPr/>
        </p:nvSpPr>
        <p:spPr>
          <a:xfrm>
            <a:off x="9751377" y="1150628"/>
            <a:ext cx="8144836" cy="1037902"/>
          </a:xfrm>
          <a:prstGeom prst="rect">
            <a:avLst/>
          </a:prstGeom>
        </p:spPr>
        <p:txBody>
          <a:bodyPr lIns="0" tIns="0" rIns="0" bIns="0" rtlCol="0" anchor="t">
            <a:spAutoFit/>
          </a:bodyPr>
          <a:lstStyle/>
          <a:p>
            <a:pPr algn="ctr">
              <a:lnSpc>
                <a:spcPts val="3657"/>
              </a:lnSpc>
            </a:pPr>
            <a:r>
              <a:rPr lang="en-US" sz="2612">
                <a:solidFill>
                  <a:srgbClr val="2B2B2B"/>
                </a:solidFill>
                <a:latin typeface="Canva Sans Bold"/>
              </a:rPr>
              <a:t>What does my Independent Reviewing Officer do? </a:t>
            </a:r>
          </a:p>
          <a:p>
            <a:pPr algn="ctr">
              <a:lnSpc>
                <a:spcPts val="4777"/>
              </a:lnSpc>
            </a:pPr>
            <a:endParaRPr lang="en-US" sz="2612">
              <a:solidFill>
                <a:srgbClr val="2B2B2B"/>
              </a:solidFill>
              <a:latin typeface="Canva Sans Bold"/>
            </a:endParaRPr>
          </a:p>
        </p:txBody>
      </p:sp>
      <p:sp>
        <p:nvSpPr>
          <p:cNvPr id="15" name="TextBox 15"/>
          <p:cNvSpPr txBox="1"/>
          <p:nvPr/>
        </p:nvSpPr>
        <p:spPr>
          <a:xfrm>
            <a:off x="9751377" y="1942355"/>
            <a:ext cx="7961771" cy="5555175"/>
          </a:xfrm>
          <a:prstGeom prst="rect">
            <a:avLst/>
          </a:prstGeom>
        </p:spPr>
        <p:txBody>
          <a:bodyPr lIns="0" tIns="0" rIns="0" bIns="0" rtlCol="0" anchor="t">
            <a:spAutoFit/>
          </a:bodyPr>
          <a:lstStyle/>
          <a:p>
            <a:pPr algn="just">
              <a:lnSpc>
                <a:spcPts val="2872"/>
              </a:lnSpc>
            </a:pPr>
            <a:r>
              <a:rPr lang="en-US" sz="2100" spc="65">
                <a:solidFill>
                  <a:srgbClr val="2B2B2B"/>
                </a:solidFill>
                <a:latin typeface="Quicksand Semi-Bold"/>
              </a:rPr>
              <a:t>Every child and young person who is looked after must have a named Independent Reviewing Officer (IRO). It is their job to chair your Looked After Child Review meeting. They should see you on your own as well as at the meeting, if this is what you want. It is their job is to listen to you, make sure you have your say about what is happening and everyone listens to you and to make sure your care plan is working for you.  You may decide you'd like to chair or co chair your review, if so your IRO and social worker can help you with this.  We'd love you to attend your meeting but we know sometimes this can be hard, your IRO will still meet with you and listen to your views even if you don't want to be at the meeting, just let us know. You can also  contact your Independent Reviewing Officer between your reviews. </a:t>
            </a:r>
            <a:endParaRPr lang="en-US"/>
          </a:p>
        </p:txBody>
      </p:sp>
      <p:sp>
        <p:nvSpPr>
          <p:cNvPr id="16" name="TextBox 16"/>
          <p:cNvSpPr txBox="1"/>
          <p:nvPr/>
        </p:nvSpPr>
        <p:spPr>
          <a:xfrm>
            <a:off x="3034966" y="6402127"/>
            <a:ext cx="5280524" cy="3647473"/>
          </a:xfrm>
          <a:prstGeom prst="rect">
            <a:avLst/>
          </a:prstGeom>
        </p:spPr>
        <p:txBody>
          <a:bodyPr wrap="square" lIns="0" tIns="0" rIns="0" bIns="0" rtlCol="0" anchor="t">
            <a:spAutoFit/>
          </a:bodyPr>
          <a:lstStyle/>
          <a:p>
            <a:pPr algn="just">
              <a:lnSpc>
                <a:spcPts val="3484"/>
              </a:lnSpc>
            </a:pPr>
            <a:r>
              <a:rPr lang="en-US" sz="2450">
                <a:solidFill>
                  <a:srgbClr val="2B2B2B"/>
                </a:solidFill>
                <a:latin typeface="Canva Sans"/>
              </a:rPr>
              <a:t>My IRO is called:</a:t>
            </a:r>
          </a:p>
          <a:p>
            <a:pPr algn="just">
              <a:lnSpc>
                <a:spcPts val="3484"/>
              </a:lnSpc>
            </a:pPr>
            <a:endParaRPr lang="en-US" sz="2488">
              <a:solidFill>
                <a:srgbClr val="2B2B2B"/>
              </a:solidFill>
              <a:latin typeface="Canva Sans"/>
            </a:endParaRPr>
          </a:p>
          <a:p>
            <a:pPr algn="just">
              <a:lnSpc>
                <a:spcPts val="3484"/>
              </a:lnSpc>
            </a:pPr>
            <a:endParaRPr lang="en-US" sz="2488">
              <a:solidFill>
                <a:srgbClr val="2B2B2B"/>
              </a:solidFill>
              <a:latin typeface="Canva Sans"/>
            </a:endParaRPr>
          </a:p>
          <a:p>
            <a:pPr algn="just">
              <a:lnSpc>
                <a:spcPts val="3484"/>
              </a:lnSpc>
            </a:pPr>
            <a:r>
              <a:rPr lang="en-US" sz="2450">
                <a:solidFill>
                  <a:srgbClr val="2B2B2B"/>
                </a:solidFill>
                <a:latin typeface="Canva Sans"/>
              </a:rPr>
              <a:t>I can speak to my IRO by calling:</a:t>
            </a:r>
          </a:p>
          <a:p>
            <a:pPr algn="just">
              <a:lnSpc>
                <a:spcPts val="3484"/>
              </a:lnSpc>
            </a:pPr>
            <a:endParaRPr lang="en-US" sz="2488">
              <a:solidFill>
                <a:srgbClr val="2B2B2B"/>
              </a:solidFill>
              <a:latin typeface="Canva Sans"/>
            </a:endParaRPr>
          </a:p>
          <a:p>
            <a:pPr algn="just">
              <a:lnSpc>
                <a:spcPts val="3484"/>
              </a:lnSpc>
            </a:pPr>
            <a:r>
              <a:rPr lang="en-US" sz="2450">
                <a:solidFill>
                  <a:srgbClr val="2B2B2B"/>
                </a:solidFill>
                <a:latin typeface="Canva Sans"/>
              </a:rPr>
              <a:t>I can email my IRO on:</a:t>
            </a:r>
          </a:p>
          <a:p>
            <a:pPr algn="ctr">
              <a:lnSpc>
                <a:spcPts val="3484"/>
              </a:lnSpc>
            </a:pPr>
            <a:endParaRPr lang="en-US" sz="2488">
              <a:solidFill>
                <a:srgbClr val="2B2B2B"/>
              </a:solidFill>
              <a:latin typeface="Canva Sans"/>
            </a:endParaRPr>
          </a:p>
          <a:p>
            <a:pPr algn="ctr">
              <a:lnSpc>
                <a:spcPts val="4425"/>
              </a:lnSpc>
            </a:pPr>
            <a:endParaRPr lang="en-US" sz="2488">
              <a:solidFill>
                <a:srgbClr val="2B2B2B"/>
              </a:solidFill>
              <a:latin typeface="Canva Sans"/>
            </a:endParaRPr>
          </a:p>
        </p:txBody>
      </p:sp>
      <p:sp>
        <p:nvSpPr>
          <p:cNvPr id="17" name="Freeform 17"/>
          <p:cNvSpPr/>
          <p:nvPr/>
        </p:nvSpPr>
        <p:spPr>
          <a:xfrm>
            <a:off x="11020649" y="7709514"/>
            <a:ext cx="6550497" cy="2282405"/>
          </a:xfrm>
          <a:custGeom>
            <a:avLst/>
            <a:gdLst/>
            <a:ahLst/>
            <a:cxnLst/>
            <a:rect l="l" t="t" r="r" b="b"/>
            <a:pathLst>
              <a:path w="3887551" h="2756627">
                <a:moveTo>
                  <a:pt x="0" y="0"/>
                </a:moveTo>
                <a:lnTo>
                  <a:pt x="3887551" y="0"/>
                </a:lnTo>
                <a:lnTo>
                  <a:pt x="3887551" y="2756627"/>
                </a:lnTo>
                <a:lnTo>
                  <a:pt x="0" y="275662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8" name="TextBox 18"/>
          <p:cNvSpPr txBox="1"/>
          <p:nvPr/>
        </p:nvSpPr>
        <p:spPr>
          <a:xfrm>
            <a:off x="11310048" y="7911678"/>
            <a:ext cx="6060185" cy="1615058"/>
          </a:xfrm>
          <a:prstGeom prst="rect">
            <a:avLst/>
          </a:prstGeom>
        </p:spPr>
        <p:txBody>
          <a:bodyPr wrap="square" lIns="0" tIns="0" rIns="0" bIns="0" rtlCol="0" anchor="t">
            <a:spAutoFit/>
          </a:bodyPr>
          <a:lstStyle/>
          <a:p>
            <a:pPr>
              <a:lnSpc>
                <a:spcPts val="3222"/>
              </a:lnSpc>
            </a:pPr>
            <a:r>
              <a:rPr lang="en-US" sz="2301">
                <a:solidFill>
                  <a:srgbClr val="2B2B2B"/>
                </a:solidFill>
                <a:latin typeface="Canva Sans"/>
              </a:rPr>
              <a:t>Please ask your IRO for their Pen Picture, so you can learn more about your Independent Reviewing Officer</a:t>
            </a:r>
            <a:endParaRPr lang="en-US"/>
          </a:p>
          <a:p>
            <a:pPr>
              <a:lnSpc>
                <a:spcPts val="3222"/>
              </a:lnSpc>
            </a:pPr>
            <a:endParaRPr lang="en-US" sz="2301">
              <a:solidFill>
                <a:srgbClr val="2B2B2B"/>
              </a:solidFill>
              <a:latin typeface="Canv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2299783" y="3592469"/>
            <a:ext cx="5405320" cy="4114800"/>
          </a:xfrm>
          <a:custGeom>
            <a:avLst/>
            <a:gdLst/>
            <a:ahLst/>
            <a:cxnLst/>
            <a:rect l="l" t="t" r="r" b="b"/>
            <a:pathLst>
              <a:path w="5405320" h="4114800">
                <a:moveTo>
                  <a:pt x="0" y="0"/>
                </a:moveTo>
                <a:lnTo>
                  <a:pt x="5405320" y="0"/>
                </a:lnTo>
                <a:lnTo>
                  <a:pt x="54053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9458564" y="3563894"/>
            <a:ext cx="7800736" cy="4594976"/>
          </a:xfrm>
          <a:prstGeom prst="rect">
            <a:avLst/>
          </a:prstGeom>
        </p:spPr>
        <p:txBody>
          <a:bodyPr lIns="0" tIns="0" rIns="0" bIns="0" rtlCol="0" anchor="t">
            <a:spAutoFit/>
          </a:bodyPr>
          <a:lstStyle/>
          <a:p>
            <a:pPr>
              <a:lnSpc>
                <a:spcPts val="2423"/>
              </a:lnSpc>
            </a:pPr>
            <a:r>
              <a:rPr lang="en-US" sz="1750" spc="55">
                <a:solidFill>
                  <a:srgbClr val="2B2B2B"/>
                </a:solidFill>
                <a:latin typeface="Quicksand Semi-Bold"/>
              </a:rPr>
              <a:t>Being healthy does not just mean eating lots of vegetables and not being sick. It’s keeping your teeth clean, regular eye tests, keeping your </a:t>
            </a:r>
            <a:r>
              <a:rPr lang="en-US" sz="1750" spc="55" err="1">
                <a:solidFill>
                  <a:srgbClr val="2B2B2B"/>
                </a:solidFill>
                <a:latin typeface="Quicksand Semi-Bold"/>
              </a:rPr>
              <a:t>immunisations</a:t>
            </a:r>
            <a:r>
              <a:rPr lang="en-US" sz="1750" spc="55">
                <a:solidFill>
                  <a:srgbClr val="2B2B2B"/>
                </a:solidFill>
                <a:latin typeface="Quicksand Semi-Bold"/>
              </a:rPr>
              <a:t> up to date. When you become looked after, you will have what is called a “Health Assessment” by a Doctor or the Nurse.  Your Social Worker will help you to keep well and stay healthy by making sure you see a Doctor, Dentist and Optician regularly. Your Health Assessment should happen before your first Looked After Child Review. Remember you can also ask for advice or talk about any health worries with the Looked After Children's Nurse. You do have a right to refuse any part of the health assessment. With your co-operation the Nurse draws up a health plan for you. This is an opportunity to discuss any health concerns you have. You may also want to discuss problems at home or school, or friendships and relationships which may be affecting your health and wellbeing.</a:t>
            </a:r>
          </a:p>
          <a:p>
            <a:pPr marL="0" lvl="0" indent="0">
              <a:lnSpc>
                <a:spcPts val="2423"/>
              </a:lnSpc>
              <a:spcBef>
                <a:spcPct val="0"/>
              </a:spcBef>
            </a:pPr>
            <a:endParaRPr lang="en-US" sz="1795" spc="55">
              <a:solidFill>
                <a:srgbClr val="2B2B2B"/>
              </a:solidFill>
              <a:latin typeface="Quicksand Semi-Bold"/>
            </a:endParaRPr>
          </a:p>
        </p:txBody>
      </p:sp>
      <p:sp>
        <p:nvSpPr>
          <p:cNvPr id="7" name="TextBox 7"/>
          <p:cNvSpPr txBox="1"/>
          <p:nvPr/>
        </p:nvSpPr>
        <p:spPr>
          <a:xfrm>
            <a:off x="9458564" y="2024865"/>
            <a:ext cx="7321793" cy="1105540"/>
          </a:xfrm>
          <a:prstGeom prst="rect">
            <a:avLst/>
          </a:prstGeom>
        </p:spPr>
        <p:txBody>
          <a:bodyPr lIns="0" tIns="0" rIns="0" bIns="0" rtlCol="0" anchor="t">
            <a:spAutoFit/>
          </a:bodyPr>
          <a:lstStyle/>
          <a:p>
            <a:pPr marL="0" lvl="0" indent="0">
              <a:lnSpc>
                <a:spcPts val="8320"/>
              </a:lnSpc>
            </a:pPr>
            <a:r>
              <a:rPr lang="en-US" sz="8000" spc="-160">
                <a:solidFill>
                  <a:srgbClr val="2B2B2B"/>
                </a:solidFill>
                <a:latin typeface="Fibre"/>
              </a:rPr>
              <a:t>My Health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0901203" y="2102948"/>
            <a:ext cx="5234403" cy="5897919"/>
          </a:xfrm>
          <a:custGeom>
            <a:avLst/>
            <a:gdLst/>
            <a:ahLst/>
            <a:cxnLst/>
            <a:rect l="l" t="t" r="r" b="b"/>
            <a:pathLst>
              <a:path w="5234403" h="5897919">
                <a:moveTo>
                  <a:pt x="0" y="0"/>
                </a:moveTo>
                <a:lnTo>
                  <a:pt x="5234402" y="0"/>
                </a:lnTo>
                <a:lnTo>
                  <a:pt x="5234402" y="5897919"/>
                </a:lnTo>
                <a:lnTo>
                  <a:pt x="0" y="5897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1822207" y="3275163"/>
            <a:ext cx="7800736" cy="5284557"/>
          </a:xfrm>
          <a:prstGeom prst="rect">
            <a:avLst/>
          </a:prstGeom>
        </p:spPr>
        <p:txBody>
          <a:bodyPr lIns="0" tIns="0" rIns="0" bIns="0" rtlCol="0" anchor="t">
            <a:spAutoFit/>
          </a:bodyPr>
          <a:lstStyle/>
          <a:p>
            <a:pPr>
              <a:lnSpc>
                <a:spcPts val="2828"/>
              </a:lnSpc>
            </a:pPr>
            <a:r>
              <a:rPr lang="en-US" sz="2095" spc="64">
                <a:solidFill>
                  <a:srgbClr val="2B2B2B"/>
                </a:solidFill>
                <a:latin typeface="Quicksand Semi-Bold"/>
              </a:rPr>
              <a:t>Your Carer, Social Worker, and your teachers all know how important education is for you and they will explore whatever help and support you need.  Similar to your Looked After Child review meetings, you also have meetings to talk and plan for your education. This is called a Personal Educational Plan (PEP) meeting. The PEP has information on how you are doing and what you need to help in your education. If you are having any problems or difficulties at school, you must talk to your Carers and Social Worker who will help you. You will also be able to get support at school from the Designated Teacher for looked after children. The details of who your Designated Teacher is can be found in your PEP. </a:t>
            </a:r>
          </a:p>
          <a:p>
            <a:pPr>
              <a:lnSpc>
                <a:spcPts val="2828"/>
              </a:lnSpc>
            </a:pPr>
            <a:endParaRPr lang="en-US" sz="2095" spc="64">
              <a:solidFill>
                <a:srgbClr val="2B2B2B"/>
              </a:solidFill>
              <a:latin typeface="Quicksand Semi-Bold"/>
            </a:endParaRPr>
          </a:p>
          <a:p>
            <a:pPr marL="0" lvl="0" indent="0">
              <a:lnSpc>
                <a:spcPts val="2828"/>
              </a:lnSpc>
              <a:spcBef>
                <a:spcPct val="0"/>
              </a:spcBef>
            </a:pPr>
            <a:endParaRPr lang="en-US" sz="2095" spc="64">
              <a:solidFill>
                <a:srgbClr val="2B2B2B"/>
              </a:solidFill>
              <a:latin typeface="Quicksand Semi-Bold"/>
            </a:endParaRPr>
          </a:p>
        </p:txBody>
      </p:sp>
      <p:sp>
        <p:nvSpPr>
          <p:cNvPr id="7" name="TextBox 7"/>
          <p:cNvSpPr txBox="1"/>
          <p:nvPr/>
        </p:nvSpPr>
        <p:spPr>
          <a:xfrm>
            <a:off x="1822207" y="1830776"/>
            <a:ext cx="7321793" cy="1105540"/>
          </a:xfrm>
          <a:prstGeom prst="rect">
            <a:avLst/>
          </a:prstGeom>
        </p:spPr>
        <p:txBody>
          <a:bodyPr lIns="0" tIns="0" rIns="0" bIns="0" rtlCol="0" anchor="t">
            <a:spAutoFit/>
          </a:bodyPr>
          <a:lstStyle/>
          <a:p>
            <a:pPr marL="0" lvl="0" indent="0">
              <a:lnSpc>
                <a:spcPts val="8320"/>
              </a:lnSpc>
            </a:pPr>
            <a:r>
              <a:rPr lang="en-US" sz="8000" spc="-160">
                <a:solidFill>
                  <a:srgbClr val="2B2B2B"/>
                </a:solidFill>
                <a:latin typeface="Fibre"/>
              </a:rPr>
              <a:t>My education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2524527" y="2375415"/>
            <a:ext cx="5692720" cy="5536170"/>
          </a:xfrm>
          <a:custGeom>
            <a:avLst/>
            <a:gdLst/>
            <a:ahLst/>
            <a:cxnLst/>
            <a:rect l="l" t="t" r="r" b="b"/>
            <a:pathLst>
              <a:path w="5692720" h="5536170">
                <a:moveTo>
                  <a:pt x="0" y="0"/>
                </a:moveTo>
                <a:lnTo>
                  <a:pt x="5692720" y="0"/>
                </a:lnTo>
                <a:lnTo>
                  <a:pt x="5692720" y="5536170"/>
                </a:lnTo>
                <a:lnTo>
                  <a:pt x="0" y="55361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9066801" y="3799038"/>
            <a:ext cx="7800736" cy="4873129"/>
          </a:xfrm>
          <a:prstGeom prst="rect">
            <a:avLst/>
          </a:prstGeom>
        </p:spPr>
        <p:txBody>
          <a:bodyPr lIns="0" tIns="0" rIns="0" bIns="0" rtlCol="0" anchor="t">
            <a:spAutoFit/>
          </a:bodyPr>
          <a:lstStyle/>
          <a:p>
            <a:pPr>
              <a:lnSpc>
                <a:spcPts val="2828"/>
              </a:lnSpc>
            </a:pPr>
            <a:r>
              <a:rPr lang="en-US" sz="2050" spc="64">
                <a:solidFill>
                  <a:srgbClr val="2B2B2B"/>
                </a:solidFill>
                <a:latin typeface="Quicksand Semi-Bold"/>
              </a:rPr>
              <a:t>Who you are is really important to us, so if you have a specific religion, identity or culture you relate to or social group which you need help with, it is really important that you tell your Social Worker and carers so they can make sure the care they give you is what you need. An example may be needing help to get to a place of worship, or joining a group of children who have a similar background, identity or interests to you.  Where possible you will be placed with carers who are from a similar background to you, but if this is not possible, then we will assist you to keep links with your cultural and identity needs. </a:t>
            </a:r>
          </a:p>
          <a:p>
            <a:pPr>
              <a:lnSpc>
                <a:spcPts val="2423"/>
              </a:lnSpc>
            </a:pPr>
            <a:endParaRPr lang="en-US" sz="2095" spc="64">
              <a:solidFill>
                <a:srgbClr val="2B2B2B"/>
              </a:solidFill>
              <a:latin typeface="Quicksand Semi-Bold"/>
            </a:endParaRPr>
          </a:p>
          <a:p>
            <a:pPr>
              <a:lnSpc>
                <a:spcPts val="2423"/>
              </a:lnSpc>
            </a:pPr>
            <a:endParaRPr lang="en-US" sz="2095" spc="64">
              <a:solidFill>
                <a:srgbClr val="2B2B2B"/>
              </a:solidFill>
              <a:latin typeface="Quicksand Semi-Bold"/>
            </a:endParaRPr>
          </a:p>
          <a:p>
            <a:pPr marL="0" lvl="0" indent="0">
              <a:lnSpc>
                <a:spcPts val="2423"/>
              </a:lnSpc>
              <a:spcBef>
                <a:spcPct val="0"/>
              </a:spcBef>
            </a:pPr>
            <a:endParaRPr lang="en-US" sz="2095" spc="64">
              <a:solidFill>
                <a:srgbClr val="2B2B2B"/>
              </a:solidFill>
              <a:latin typeface="Quicksand Semi-Bold"/>
            </a:endParaRPr>
          </a:p>
        </p:txBody>
      </p:sp>
      <p:sp>
        <p:nvSpPr>
          <p:cNvPr id="7" name="TextBox 7"/>
          <p:cNvSpPr txBox="1"/>
          <p:nvPr/>
        </p:nvSpPr>
        <p:spPr>
          <a:xfrm>
            <a:off x="9139758" y="1148827"/>
            <a:ext cx="7321793" cy="2153290"/>
          </a:xfrm>
          <a:prstGeom prst="rect">
            <a:avLst/>
          </a:prstGeom>
        </p:spPr>
        <p:txBody>
          <a:bodyPr lIns="0" tIns="0" rIns="0" bIns="0" rtlCol="0" anchor="t">
            <a:spAutoFit/>
          </a:bodyPr>
          <a:lstStyle/>
          <a:p>
            <a:pPr marL="0" lvl="0" indent="0">
              <a:lnSpc>
                <a:spcPts val="8320"/>
              </a:lnSpc>
            </a:pPr>
            <a:r>
              <a:rPr lang="en-US" sz="8000" spc="-160">
                <a:solidFill>
                  <a:srgbClr val="2B2B2B"/>
                </a:solidFill>
                <a:latin typeface="Fibre"/>
              </a:rPr>
              <a:t>My culture and identity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1124142" y="966332"/>
            <a:ext cx="8591916" cy="4795851"/>
          </a:xfrm>
          <a:custGeom>
            <a:avLst/>
            <a:gdLst/>
            <a:ahLst/>
            <a:cxnLst/>
            <a:rect l="l" t="t" r="r" b="b"/>
            <a:pathLst>
              <a:path w="8591916" h="4795851">
                <a:moveTo>
                  <a:pt x="0" y="0"/>
                </a:moveTo>
                <a:lnTo>
                  <a:pt x="8591915" y="0"/>
                </a:lnTo>
                <a:lnTo>
                  <a:pt x="8591915" y="4795851"/>
                </a:lnTo>
                <a:lnTo>
                  <a:pt x="0" y="479585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124142" y="6418731"/>
            <a:ext cx="4494794" cy="3187218"/>
          </a:xfrm>
          <a:custGeom>
            <a:avLst/>
            <a:gdLst/>
            <a:ahLst/>
            <a:cxnLst/>
            <a:rect l="l" t="t" r="r" b="b"/>
            <a:pathLst>
              <a:path w="4494794" h="3187218">
                <a:moveTo>
                  <a:pt x="0" y="0"/>
                </a:moveTo>
                <a:lnTo>
                  <a:pt x="4494794" y="0"/>
                </a:lnTo>
                <a:lnTo>
                  <a:pt x="4494794" y="3187218"/>
                </a:lnTo>
                <a:lnTo>
                  <a:pt x="0" y="318721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0480317" y="4953625"/>
            <a:ext cx="7041247" cy="4749641"/>
          </a:xfrm>
          <a:custGeom>
            <a:avLst/>
            <a:gdLst/>
            <a:ahLst/>
            <a:cxnLst/>
            <a:rect l="l" t="t" r="r" b="b"/>
            <a:pathLst>
              <a:path w="7041247" h="4749641">
                <a:moveTo>
                  <a:pt x="0" y="0"/>
                </a:moveTo>
                <a:lnTo>
                  <a:pt x="7041247" y="0"/>
                </a:lnTo>
                <a:lnTo>
                  <a:pt x="7041247" y="4749641"/>
                </a:lnTo>
                <a:lnTo>
                  <a:pt x="0" y="474964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TextBox 6"/>
          <p:cNvSpPr txBox="1"/>
          <p:nvPr/>
        </p:nvSpPr>
        <p:spPr>
          <a:xfrm>
            <a:off x="10842995" y="1436546"/>
            <a:ext cx="6045615" cy="2612518"/>
          </a:xfrm>
          <a:prstGeom prst="rect">
            <a:avLst/>
          </a:prstGeom>
        </p:spPr>
        <p:txBody>
          <a:bodyPr lIns="0" tIns="0" rIns="0" bIns="0" rtlCol="0" anchor="t">
            <a:spAutoFit/>
          </a:bodyPr>
          <a:lstStyle/>
          <a:p>
            <a:pPr algn="ctr">
              <a:lnSpc>
                <a:spcPts val="9984"/>
              </a:lnSpc>
            </a:pPr>
            <a:r>
              <a:rPr lang="en-US" sz="10400">
                <a:solidFill>
                  <a:srgbClr val="303030"/>
                </a:solidFill>
                <a:latin typeface="Fibre"/>
              </a:rPr>
              <a:t>Family time</a:t>
            </a:r>
          </a:p>
        </p:txBody>
      </p:sp>
      <p:sp>
        <p:nvSpPr>
          <p:cNvPr id="7" name="TextBox 7"/>
          <p:cNvSpPr txBox="1"/>
          <p:nvPr/>
        </p:nvSpPr>
        <p:spPr>
          <a:xfrm>
            <a:off x="1954517" y="1195691"/>
            <a:ext cx="7344590" cy="4461158"/>
          </a:xfrm>
          <a:prstGeom prst="rect">
            <a:avLst/>
          </a:prstGeom>
        </p:spPr>
        <p:txBody>
          <a:bodyPr lIns="0" tIns="0" rIns="0" bIns="0" rtlCol="0" anchor="t">
            <a:spAutoFit/>
          </a:bodyPr>
          <a:lstStyle/>
          <a:p>
            <a:pPr>
              <a:lnSpc>
                <a:spcPts val="3890"/>
              </a:lnSpc>
            </a:pPr>
            <a:r>
              <a:rPr lang="en-US" sz="2550">
                <a:solidFill>
                  <a:srgbClr val="303030"/>
                </a:solidFill>
                <a:latin typeface="Quicksand"/>
              </a:rPr>
              <a:t>We know how important it is to keep in touch with family and friends who you are close to, we call this time “Family Time”, however some people may refer to it as “Contact”. Keeping in touch can be visits, letters, emails and phone calls. You have the right to see your friends and family if you want to and it is safe to do so. Your Social Worker and carer will sort out how often this will happen and </a:t>
            </a:r>
            <a:r>
              <a:rPr lang="en-US" sz="2550" err="1">
                <a:solidFill>
                  <a:srgbClr val="303030"/>
                </a:solidFill>
                <a:latin typeface="Quicksand"/>
              </a:rPr>
              <a:t>organise</a:t>
            </a:r>
            <a:r>
              <a:rPr lang="en-US" sz="2550">
                <a:solidFill>
                  <a:srgbClr val="303030"/>
                </a:solidFill>
                <a:latin typeface="Quicksand"/>
              </a:rPr>
              <a:t> this with you. </a:t>
            </a:r>
            <a:endParaRPr lang="en-US" sz="2550"/>
          </a:p>
        </p:txBody>
      </p:sp>
      <p:sp>
        <p:nvSpPr>
          <p:cNvPr id="8" name="Freeform 8"/>
          <p:cNvSpPr/>
          <p:nvPr/>
        </p:nvSpPr>
        <p:spPr>
          <a:xfrm rot="4182716">
            <a:off x="8570472" y="-2234255"/>
            <a:ext cx="2943750" cy="3630186"/>
          </a:xfrm>
          <a:custGeom>
            <a:avLst/>
            <a:gdLst/>
            <a:ahLst/>
            <a:cxnLst/>
            <a:rect l="l" t="t" r="r" b="b"/>
            <a:pathLst>
              <a:path w="2943750" h="3630186">
                <a:moveTo>
                  <a:pt x="0" y="0"/>
                </a:moveTo>
                <a:lnTo>
                  <a:pt x="2943751" y="0"/>
                </a:lnTo>
                <a:lnTo>
                  <a:pt x="2943751" y="3630186"/>
                </a:lnTo>
                <a:lnTo>
                  <a:pt x="0" y="36301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7459133" y="5801884"/>
            <a:ext cx="2262958" cy="3726427"/>
          </a:xfrm>
          <a:custGeom>
            <a:avLst/>
            <a:gdLst/>
            <a:ahLst/>
            <a:cxnLst/>
            <a:rect l="l" t="t" r="r" b="b"/>
            <a:pathLst>
              <a:path w="2262958" h="3726427">
                <a:moveTo>
                  <a:pt x="0" y="0"/>
                </a:moveTo>
                <a:lnTo>
                  <a:pt x="2262958" y="0"/>
                </a:lnTo>
                <a:lnTo>
                  <a:pt x="2262958" y="3726428"/>
                </a:lnTo>
                <a:lnTo>
                  <a:pt x="0" y="372642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10" name="Freeform 10"/>
          <p:cNvSpPr/>
          <p:nvPr/>
        </p:nvSpPr>
        <p:spPr>
          <a:xfrm rot="1737559">
            <a:off x="6016825" y="8980873"/>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1" name="Freeform 11"/>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2" name="Freeform 12"/>
          <p:cNvSpPr/>
          <p:nvPr/>
        </p:nvSpPr>
        <p:spPr>
          <a:xfrm>
            <a:off x="6206461" y="6887997"/>
            <a:ext cx="3372005" cy="1808238"/>
          </a:xfrm>
          <a:custGeom>
            <a:avLst/>
            <a:gdLst/>
            <a:ahLst/>
            <a:cxnLst/>
            <a:rect l="l" t="t" r="r" b="b"/>
            <a:pathLst>
              <a:path w="3372005" h="1808238">
                <a:moveTo>
                  <a:pt x="0" y="0"/>
                </a:moveTo>
                <a:lnTo>
                  <a:pt x="3372005" y="0"/>
                </a:lnTo>
                <a:lnTo>
                  <a:pt x="3372005" y="1808238"/>
                </a:lnTo>
                <a:lnTo>
                  <a:pt x="0" y="180823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3" name="TextBox 13"/>
          <p:cNvSpPr txBox="1"/>
          <p:nvPr/>
        </p:nvSpPr>
        <p:spPr>
          <a:xfrm>
            <a:off x="10842995" y="5809409"/>
            <a:ext cx="6315890" cy="2960426"/>
          </a:xfrm>
          <a:prstGeom prst="rect">
            <a:avLst/>
          </a:prstGeom>
        </p:spPr>
        <p:txBody>
          <a:bodyPr lIns="0" tIns="0" rIns="0" bIns="0" rtlCol="0" anchor="t">
            <a:spAutoFit/>
          </a:bodyPr>
          <a:lstStyle/>
          <a:p>
            <a:pPr>
              <a:lnSpc>
                <a:spcPts val="3890"/>
              </a:lnSpc>
            </a:pPr>
            <a:r>
              <a:rPr lang="en-US" sz="2550">
                <a:solidFill>
                  <a:srgbClr val="303030"/>
                </a:solidFill>
                <a:latin typeface="Quicksand"/>
              </a:rPr>
              <a:t>If you have brothers or sisters who are also looked after but living in a different place from you, your Social Worker and carers must also help you to keep in regular contact with them as long as it is safe for you. </a:t>
            </a:r>
            <a:endParaRPr lang="en-US"/>
          </a:p>
        </p:txBody>
      </p:sp>
      <p:sp>
        <p:nvSpPr>
          <p:cNvPr id="14" name="TextBox 14"/>
          <p:cNvSpPr txBox="1"/>
          <p:nvPr/>
        </p:nvSpPr>
        <p:spPr>
          <a:xfrm>
            <a:off x="1449776" y="6776237"/>
            <a:ext cx="3843526" cy="2835520"/>
          </a:xfrm>
          <a:prstGeom prst="rect">
            <a:avLst/>
          </a:prstGeom>
        </p:spPr>
        <p:txBody>
          <a:bodyPr lIns="0" tIns="0" rIns="0" bIns="0" rtlCol="0" anchor="t">
            <a:spAutoFit/>
          </a:bodyPr>
          <a:lstStyle/>
          <a:p>
            <a:pPr>
              <a:lnSpc>
                <a:spcPts val="3237"/>
              </a:lnSpc>
            </a:pPr>
            <a:r>
              <a:rPr lang="en-US" sz="2100">
                <a:solidFill>
                  <a:srgbClr val="303030"/>
                </a:solidFill>
                <a:latin typeface="Quicksand"/>
              </a:rPr>
              <a:t>If you are not happy with the plans to see important people in your life, talk to your Social Worker or carer. If you are still not happy you can raise this with your IRO. </a:t>
            </a:r>
            <a:endParaRPr lang="en-US"/>
          </a:p>
          <a:p>
            <a:pPr>
              <a:lnSpc>
                <a:spcPts val="3237"/>
              </a:lnSpc>
            </a:pPr>
            <a:endParaRPr lang="en-US" sz="2130">
              <a:solidFill>
                <a:srgbClr val="303030"/>
              </a:solidFill>
              <a:latin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TextBox 3"/>
          <p:cNvSpPr txBox="1"/>
          <p:nvPr/>
        </p:nvSpPr>
        <p:spPr>
          <a:xfrm>
            <a:off x="1028700" y="805167"/>
            <a:ext cx="6680372" cy="1105540"/>
          </a:xfrm>
          <a:prstGeom prst="rect">
            <a:avLst/>
          </a:prstGeom>
        </p:spPr>
        <p:txBody>
          <a:bodyPr lIns="0" tIns="0" rIns="0" bIns="0" rtlCol="0" anchor="t">
            <a:spAutoFit/>
          </a:bodyPr>
          <a:lstStyle/>
          <a:p>
            <a:pPr marL="0" lvl="0" indent="0">
              <a:lnSpc>
                <a:spcPts val="8320"/>
              </a:lnSpc>
            </a:pPr>
            <a:r>
              <a:rPr lang="en-US" sz="8000" spc="-160">
                <a:solidFill>
                  <a:srgbClr val="2B2B2B"/>
                </a:solidFill>
                <a:latin typeface="Fibre"/>
              </a:rPr>
              <a:t>contents</a:t>
            </a:r>
          </a:p>
        </p:txBody>
      </p:sp>
      <p:sp>
        <p:nvSpPr>
          <p:cNvPr id="4" name="Freeform 4"/>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7" name="Freeform 7"/>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1028700" y="2238095"/>
            <a:ext cx="16134085" cy="7960834"/>
          </a:xfrm>
          <a:prstGeom prst="rect">
            <a:avLst/>
          </a:prstGeom>
        </p:spPr>
        <p:txBody>
          <a:bodyPr lIns="0" tIns="0" rIns="0" bIns="0" rtlCol="0" anchor="t">
            <a:spAutoFit/>
          </a:bodyPr>
          <a:lstStyle/>
          <a:p>
            <a:pPr>
              <a:lnSpc>
                <a:spcPts val="4759"/>
              </a:lnSpc>
            </a:pPr>
            <a:r>
              <a:rPr lang="en-US" sz="3350">
                <a:solidFill>
                  <a:srgbClr val="2B2B2B"/>
                </a:solidFill>
                <a:latin typeface="Quicksand"/>
              </a:rPr>
              <a:t>Welcome from our Children/Young people</a:t>
            </a:r>
            <a:endParaRPr lang="en-US" sz="3350">
              <a:solidFill>
                <a:srgbClr val="2B2B2B"/>
              </a:solidFill>
              <a:latin typeface="Quicksand"/>
              <a:ea typeface="Calibri"/>
              <a:cs typeface="Calibri"/>
            </a:endParaRPr>
          </a:p>
          <a:p>
            <a:pPr>
              <a:lnSpc>
                <a:spcPts val="4759"/>
              </a:lnSpc>
            </a:pPr>
            <a:r>
              <a:rPr lang="en-US" sz="3350">
                <a:solidFill>
                  <a:srgbClr val="2B2B2B"/>
                </a:solidFill>
                <a:latin typeface="Quicksand"/>
              </a:rPr>
              <a:t>What is “being in care”?</a:t>
            </a:r>
            <a:endParaRPr lang="en-US">
              <a:latin typeface="Quicksand"/>
              <a:ea typeface="Calibri"/>
              <a:cs typeface="Calibri"/>
            </a:endParaRPr>
          </a:p>
          <a:p>
            <a:pPr>
              <a:lnSpc>
                <a:spcPts val="4759"/>
              </a:lnSpc>
            </a:pPr>
            <a:r>
              <a:rPr lang="en-US" sz="3350">
                <a:solidFill>
                  <a:srgbClr val="2B2B2B"/>
                </a:solidFill>
                <a:latin typeface="Quicksand"/>
              </a:rPr>
              <a:t>Who can help you and what do they do? </a:t>
            </a:r>
          </a:p>
          <a:p>
            <a:pPr>
              <a:lnSpc>
                <a:spcPts val="4759"/>
              </a:lnSpc>
            </a:pPr>
            <a:r>
              <a:rPr lang="en-US" sz="3350">
                <a:solidFill>
                  <a:srgbClr val="2B2B2B"/>
                </a:solidFill>
                <a:latin typeface="Quicksand"/>
              </a:rPr>
              <a:t>Other people who can help you</a:t>
            </a:r>
          </a:p>
          <a:p>
            <a:pPr>
              <a:lnSpc>
                <a:spcPts val="4759"/>
              </a:lnSpc>
            </a:pPr>
            <a:r>
              <a:rPr lang="en-US" sz="3350">
                <a:solidFill>
                  <a:srgbClr val="2B2B2B"/>
                </a:solidFill>
                <a:latin typeface="Quicksand"/>
              </a:rPr>
              <a:t>Different types of care</a:t>
            </a:r>
          </a:p>
          <a:p>
            <a:pPr>
              <a:lnSpc>
                <a:spcPts val="4759"/>
              </a:lnSpc>
            </a:pPr>
            <a:r>
              <a:rPr lang="en-US" sz="3350">
                <a:solidFill>
                  <a:srgbClr val="2B2B2B"/>
                </a:solidFill>
                <a:latin typeface="Quicksand"/>
              </a:rPr>
              <a:t>My care plan</a:t>
            </a:r>
          </a:p>
          <a:p>
            <a:pPr>
              <a:lnSpc>
                <a:spcPts val="4759"/>
              </a:lnSpc>
            </a:pPr>
            <a:r>
              <a:rPr lang="en-US" sz="3350">
                <a:solidFill>
                  <a:srgbClr val="2B2B2B"/>
                </a:solidFill>
                <a:latin typeface="Quicksand"/>
              </a:rPr>
              <a:t>My health </a:t>
            </a:r>
          </a:p>
          <a:p>
            <a:pPr>
              <a:lnSpc>
                <a:spcPts val="4759"/>
              </a:lnSpc>
            </a:pPr>
            <a:r>
              <a:rPr lang="en-US" sz="3350">
                <a:solidFill>
                  <a:srgbClr val="2B2B2B"/>
                </a:solidFill>
                <a:latin typeface="Quicksand"/>
              </a:rPr>
              <a:t>My education </a:t>
            </a:r>
          </a:p>
          <a:p>
            <a:pPr>
              <a:lnSpc>
                <a:spcPts val="4759"/>
              </a:lnSpc>
            </a:pPr>
            <a:r>
              <a:rPr lang="en-US" sz="3350">
                <a:solidFill>
                  <a:srgbClr val="2B2B2B"/>
                </a:solidFill>
                <a:latin typeface="Quicksand"/>
              </a:rPr>
              <a:t>My Culture, identity </a:t>
            </a:r>
          </a:p>
          <a:p>
            <a:pPr>
              <a:lnSpc>
                <a:spcPts val="4759"/>
              </a:lnSpc>
            </a:pPr>
            <a:r>
              <a:rPr lang="en-US" sz="3350">
                <a:solidFill>
                  <a:srgbClr val="2B2B2B"/>
                </a:solidFill>
                <a:latin typeface="Quicksand"/>
              </a:rPr>
              <a:t>Family time </a:t>
            </a:r>
          </a:p>
          <a:p>
            <a:pPr>
              <a:lnSpc>
                <a:spcPts val="4759"/>
              </a:lnSpc>
            </a:pPr>
            <a:r>
              <a:rPr lang="en-US" sz="3350">
                <a:solidFill>
                  <a:srgbClr val="2B2B2B"/>
                </a:solidFill>
                <a:latin typeface="Quicksand"/>
              </a:rPr>
              <a:t>Finance – savings and money </a:t>
            </a:r>
          </a:p>
          <a:p>
            <a:pPr>
              <a:lnSpc>
                <a:spcPts val="4759"/>
              </a:lnSpc>
            </a:pPr>
            <a:r>
              <a:rPr lang="en-US" sz="3350">
                <a:solidFill>
                  <a:srgbClr val="2B2B2B"/>
                </a:solidFill>
                <a:latin typeface="Quicksand"/>
              </a:rPr>
              <a:t>Planning for the future – Pathway Planning, Independence packs, Transitions </a:t>
            </a:r>
          </a:p>
          <a:p>
            <a:pPr>
              <a:lnSpc>
                <a:spcPts val="4759"/>
              </a:lnSpc>
            </a:pPr>
            <a:endParaRPr lang="en-US" sz="3350">
              <a:solidFill>
                <a:srgbClr val="2B2B2B"/>
              </a:solidFill>
              <a:latin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2226454" y="3145336"/>
            <a:ext cx="5058399" cy="4432423"/>
          </a:xfrm>
          <a:custGeom>
            <a:avLst/>
            <a:gdLst/>
            <a:ahLst/>
            <a:cxnLst/>
            <a:rect l="l" t="t" r="r" b="b"/>
            <a:pathLst>
              <a:path w="5058399" h="4432423">
                <a:moveTo>
                  <a:pt x="0" y="0"/>
                </a:moveTo>
                <a:lnTo>
                  <a:pt x="5058399" y="0"/>
                </a:lnTo>
                <a:lnTo>
                  <a:pt x="5058399" y="4432423"/>
                </a:lnTo>
                <a:lnTo>
                  <a:pt x="0" y="4432423"/>
                </a:lnTo>
                <a:lnTo>
                  <a:pt x="0" y="0"/>
                </a:lnTo>
                <a:close/>
              </a:path>
            </a:pathLst>
          </a:custGeom>
          <a:blipFill>
            <a:blip r:embed="rId11"/>
            <a:stretch>
              <a:fillRect/>
            </a:stretch>
          </a:blipFill>
        </p:spPr>
        <p:txBody>
          <a:bodyPr/>
          <a:lstStyle/>
          <a:p>
            <a:endParaRPr lang="en-GB"/>
          </a:p>
        </p:txBody>
      </p:sp>
      <p:sp>
        <p:nvSpPr>
          <p:cNvPr id="8" name="TextBox 8"/>
          <p:cNvSpPr txBox="1"/>
          <p:nvPr/>
        </p:nvSpPr>
        <p:spPr>
          <a:xfrm>
            <a:off x="1407673" y="3907479"/>
            <a:ext cx="10372888" cy="4456285"/>
          </a:xfrm>
          <a:prstGeom prst="rect">
            <a:avLst/>
          </a:prstGeom>
        </p:spPr>
        <p:txBody>
          <a:bodyPr lIns="0" tIns="0" rIns="0" bIns="0" rtlCol="0" anchor="t">
            <a:spAutoFit/>
          </a:bodyPr>
          <a:lstStyle/>
          <a:p>
            <a:pPr>
              <a:lnSpc>
                <a:spcPts val="3511"/>
              </a:lnSpc>
            </a:pPr>
            <a:r>
              <a:rPr lang="en-US" sz="2600" spc="80">
                <a:solidFill>
                  <a:srgbClr val="2B2B2B"/>
                </a:solidFill>
                <a:latin typeface="Quicksand Semi-Bold"/>
              </a:rPr>
              <a:t>As a Looked After Child you will be given pocket money/allowance, depending on your age, level of independence and placement. This will help you to understand money and how to budget your money in future.   If you are having problems with your money, you must speak to your Social Worker as you may be entitled to extra funds. Alongside pocket money/allowance, your Social Worker will support your carers to save money on your behalf which can be saved for you until you leave care.  </a:t>
            </a:r>
          </a:p>
          <a:p>
            <a:pPr marL="0" lvl="0" indent="0">
              <a:lnSpc>
                <a:spcPts val="3511"/>
              </a:lnSpc>
              <a:spcBef>
                <a:spcPct val="0"/>
              </a:spcBef>
            </a:pPr>
            <a:endParaRPr lang="en-US" sz="2601" spc="80">
              <a:solidFill>
                <a:srgbClr val="2B2B2B"/>
              </a:solidFill>
              <a:latin typeface="Quicksand Semi-Bold"/>
            </a:endParaRPr>
          </a:p>
        </p:txBody>
      </p:sp>
      <p:sp>
        <p:nvSpPr>
          <p:cNvPr id="9" name="TextBox 9"/>
          <p:cNvSpPr txBox="1"/>
          <p:nvPr/>
        </p:nvSpPr>
        <p:spPr>
          <a:xfrm>
            <a:off x="1407673" y="2342900"/>
            <a:ext cx="11438071" cy="2128788"/>
          </a:xfrm>
          <a:prstGeom prst="rect">
            <a:avLst/>
          </a:prstGeom>
        </p:spPr>
        <p:txBody>
          <a:bodyPr wrap="square" lIns="0" tIns="0" rIns="0" bIns="0" rtlCol="0" anchor="t">
            <a:spAutoFit/>
          </a:bodyPr>
          <a:lstStyle/>
          <a:p>
            <a:pPr>
              <a:lnSpc>
                <a:spcPts val="8320"/>
              </a:lnSpc>
            </a:pPr>
            <a:r>
              <a:rPr lang="en-US" sz="8000" spc="-160">
                <a:solidFill>
                  <a:srgbClr val="2B2B2B"/>
                </a:solidFill>
                <a:latin typeface="Fibre"/>
              </a:rPr>
              <a:t>Finances, Savings and money </a:t>
            </a:r>
          </a:p>
          <a:p>
            <a:pPr marL="0" lvl="0" indent="0">
              <a:lnSpc>
                <a:spcPts val="8320"/>
              </a:lnSpc>
            </a:pPr>
            <a:endParaRPr lang="en-US" sz="8000" spc="-160">
              <a:solidFill>
                <a:srgbClr val="2B2B2B"/>
              </a:solidFill>
              <a:latin typeface="Fibr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lIns="91440" tIns="45720" rIns="91440" bIns="45720" anchor="t"/>
          <a:lstStyle/>
          <a:p>
            <a:r>
              <a:rPr lang="en-GB">
                <a:ea typeface="Calibri"/>
                <a:cs typeface="Calibri"/>
              </a:rPr>
              <a:t>  </a:t>
            </a:r>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6646440" y="3108701"/>
            <a:ext cx="10625019" cy="5552289"/>
          </a:xfrm>
          <a:prstGeom prst="rect">
            <a:avLst/>
          </a:prstGeom>
        </p:spPr>
        <p:txBody>
          <a:bodyPr wrap="square" lIns="0" tIns="0" rIns="0" bIns="0" rtlCol="0" anchor="t">
            <a:spAutoFit/>
          </a:bodyPr>
          <a:lstStyle/>
          <a:p>
            <a:pPr>
              <a:lnSpc>
                <a:spcPts val="2931"/>
              </a:lnSpc>
            </a:pPr>
            <a:r>
              <a:rPr lang="en-US" sz="2150" spc="67" dirty="0">
                <a:solidFill>
                  <a:srgbClr val="2B2B2B"/>
                </a:solidFill>
                <a:latin typeface="Quicksand Semi-Bold"/>
              </a:rPr>
              <a:t>As you get older (16) you will get a Personal Adviser (PA) who works within the Care Leavers </a:t>
            </a:r>
            <a:r>
              <a:rPr lang="en-US" sz="2150" spc="67">
                <a:solidFill>
                  <a:srgbClr val="2B2B2B"/>
                </a:solidFill>
                <a:latin typeface="Quicksand Semi-Bold"/>
              </a:rPr>
              <a:t>Service. Your</a:t>
            </a:r>
            <a:r>
              <a:rPr lang="en-US" sz="2150" spc="67" dirty="0">
                <a:solidFill>
                  <a:srgbClr val="2B2B2B"/>
                </a:solidFill>
                <a:latin typeface="Quicksand Semi-Bold"/>
              </a:rPr>
              <a:t> PA alongside your Social Worker will start preparing you gradually for independence. This will include going through independence packs so you understand how to manage your money, where you will live (accommodation)  health and education in future when you are an adult. All of these packs and discussions will be recorded in your Pathway Plan, which is a Care Plan but for older children. Before you turn 18, you will have many conversations about what your plans are for when you are an adult and your PA and Social Worker will support you to have the skills and knowledge to achieve independence.    At 18, you will be an adult and most likely not have a Social Worker anymore, but your Personal Adviser will keep working with you until you are 21 or 25 if you need extra support. </a:t>
            </a:r>
          </a:p>
          <a:p>
            <a:pPr>
              <a:lnSpc>
                <a:spcPts val="2931"/>
              </a:lnSpc>
            </a:pPr>
            <a:r>
              <a:rPr lang="en-US" sz="2150" spc="67" dirty="0">
                <a:solidFill>
                  <a:srgbClr val="2B2B2B"/>
                </a:solidFill>
                <a:latin typeface="Quicksand Semi-Bold"/>
              </a:rPr>
              <a:t>More information about becoming a Care Leaver at 18 can be found through the Local Offer - </a:t>
            </a:r>
            <a:r>
              <a:rPr lang="en-US" sz="2150" u="sng" spc="67" dirty="0">
                <a:solidFill>
                  <a:srgbClr val="2B2B2B"/>
                </a:solidFill>
                <a:latin typeface="Quicksand Semi-Bold"/>
                <a:hlinkClick r:id="rId11" tooltip="https://www.surreycc.gov.uk/__data/assets/pdf_file/0019/230644/The-Surrey-Care-Leavers-Local-Offer.pdf"/>
              </a:rPr>
              <a:t>Surrey Care Leavers Local Offer (surreycc.gov.uk)</a:t>
            </a:r>
            <a:endParaRPr lang="en-US" sz="2150" u="sng" spc="67" dirty="0">
              <a:solidFill>
                <a:srgbClr val="2B2B2B"/>
              </a:solidFill>
              <a:latin typeface="Quicksand Semi-Bold"/>
              <a:hlinkClick r:id="rId11"/>
            </a:endParaRPr>
          </a:p>
          <a:p>
            <a:pPr marL="0" lvl="0" indent="0">
              <a:lnSpc>
                <a:spcPts val="2931"/>
              </a:lnSpc>
              <a:spcBef>
                <a:spcPct val="0"/>
              </a:spcBef>
            </a:pPr>
            <a:endParaRPr lang="en-US" sz="2171" u="sng" spc="67">
              <a:solidFill>
                <a:srgbClr val="2B2B2B"/>
              </a:solidFill>
              <a:latin typeface="Quicksand Semi-Bold"/>
              <a:hlinkClick r:id="rId11" tooltip="https://www.surreycc.gov.uk/__data/assets/pdf_file/0019/230644/The-Surrey-Care-Leavers-Local-Offer.pdf"/>
            </a:endParaRPr>
          </a:p>
        </p:txBody>
      </p:sp>
      <p:sp>
        <p:nvSpPr>
          <p:cNvPr id="8" name="Freeform 8"/>
          <p:cNvSpPr/>
          <p:nvPr/>
        </p:nvSpPr>
        <p:spPr>
          <a:xfrm>
            <a:off x="2239942" y="2154023"/>
            <a:ext cx="3908741" cy="5978954"/>
          </a:xfrm>
          <a:custGeom>
            <a:avLst/>
            <a:gdLst/>
            <a:ahLst/>
            <a:cxnLst/>
            <a:rect l="l" t="t" r="r" b="b"/>
            <a:pathLst>
              <a:path w="3908741" h="5978954">
                <a:moveTo>
                  <a:pt x="0" y="0"/>
                </a:moveTo>
                <a:lnTo>
                  <a:pt x="3908741" y="0"/>
                </a:lnTo>
                <a:lnTo>
                  <a:pt x="3908741" y="5978954"/>
                </a:lnTo>
                <a:lnTo>
                  <a:pt x="0" y="59789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TextBox 9"/>
          <p:cNvSpPr txBox="1"/>
          <p:nvPr/>
        </p:nvSpPr>
        <p:spPr>
          <a:xfrm>
            <a:off x="6650087" y="1489420"/>
            <a:ext cx="9834648" cy="2153290"/>
          </a:xfrm>
          <a:prstGeom prst="rect">
            <a:avLst/>
          </a:prstGeom>
        </p:spPr>
        <p:txBody>
          <a:bodyPr lIns="0" tIns="0" rIns="0" bIns="0" rtlCol="0" anchor="t">
            <a:spAutoFit/>
          </a:bodyPr>
          <a:lstStyle/>
          <a:p>
            <a:pPr>
              <a:lnSpc>
                <a:spcPts val="8320"/>
              </a:lnSpc>
            </a:pPr>
            <a:r>
              <a:rPr lang="en-US" sz="8000" spc="-160">
                <a:solidFill>
                  <a:srgbClr val="2B2B2B"/>
                </a:solidFill>
                <a:latin typeface="Fibre"/>
              </a:rPr>
              <a:t>Planning for the future</a:t>
            </a:r>
          </a:p>
          <a:p>
            <a:pPr>
              <a:lnSpc>
                <a:spcPts val="8320"/>
              </a:lnSpc>
            </a:pPr>
            <a:r>
              <a:rPr lang="en-US" sz="8000" spc="-160">
                <a:solidFill>
                  <a:srgbClr val="2B2B2B"/>
                </a:solidFill>
                <a:latin typeface="Fibre"/>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028700" y="2400300"/>
            <a:ext cx="9834648" cy="6296083"/>
          </a:xfrm>
          <a:prstGeom prst="rect">
            <a:avLst/>
          </a:prstGeom>
        </p:spPr>
        <p:txBody>
          <a:bodyPr lIns="0" tIns="0" rIns="0" bIns="0" rtlCol="0" anchor="t">
            <a:spAutoFit/>
          </a:bodyPr>
          <a:lstStyle/>
          <a:p>
            <a:pPr>
              <a:lnSpc>
                <a:spcPts val="2931"/>
              </a:lnSpc>
            </a:pPr>
            <a:r>
              <a:rPr lang="en-US" sz="2150" spc="67">
                <a:solidFill>
                  <a:srgbClr val="2B2B2B"/>
                </a:solidFill>
                <a:latin typeface="Quicksand Semi-Bold"/>
              </a:rPr>
              <a:t>If you have a disability and Adult Social Care Needs, when you are 18 years old, you will get a new Social Worker from the Transition Service and you’ll say goodbye to your Social Worker from Children’s Services. This will be a gradual change. Your Children’s Social Worker will start thinking about what support you’re going to need when you’re an adult, on your 14th birthday. Your Children’s Social Worker will start having discussions with the Transitions Team so that when you turn 18 years old, a Transitions Worker will work with you,  The Transitions Worker will be invited to your Education Reviews. If you don’t go to this meeting, don’t worry, there will be other people there, like your teacher and Social Worker who know you really well and will make sure they tell everyone what you need. Your Transitions Worker will work with you and people who know you, to write a plan that says what you need and who can help you when you’re an adult.   The Transitions Worker will assist you until you turn 25 years of age. </a:t>
            </a:r>
          </a:p>
          <a:p>
            <a:pPr>
              <a:lnSpc>
                <a:spcPts val="2931"/>
              </a:lnSpc>
            </a:pPr>
            <a:endParaRPr lang="en-US" sz="2171" spc="67">
              <a:solidFill>
                <a:srgbClr val="2B2B2B"/>
              </a:solidFill>
              <a:latin typeface="Quicksand Semi-Bold"/>
            </a:endParaRPr>
          </a:p>
          <a:p>
            <a:pPr marL="0" lvl="0" indent="0">
              <a:lnSpc>
                <a:spcPts val="2931"/>
              </a:lnSpc>
              <a:spcBef>
                <a:spcPct val="0"/>
              </a:spcBef>
            </a:pPr>
            <a:endParaRPr lang="en-US" sz="2171" spc="67">
              <a:solidFill>
                <a:srgbClr val="2B2B2B"/>
              </a:solidFill>
              <a:latin typeface="Quicksand Semi-Bold"/>
            </a:endParaRPr>
          </a:p>
        </p:txBody>
      </p:sp>
      <p:sp>
        <p:nvSpPr>
          <p:cNvPr id="8" name="Freeform 8"/>
          <p:cNvSpPr/>
          <p:nvPr/>
        </p:nvSpPr>
        <p:spPr>
          <a:xfrm>
            <a:off x="11910050" y="2517480"/>
            <a:ext cx="4897112" cy="4683420"/>
          </a:xfrm>
          <a:custGeom>
            <a:avLst/>
            <a:gdLst/>
            <a:ahLst/>
            <a:cxnLst/>
            <a:rect l="l" t="t" r="r" b="b"/>
            <a:pathLst>
              <a:path w="4897112" h="4683420">
                <a:moveTo>
                  <a:pt x="0" y="0"/>
                </a:moveTo>
                <a:lnTo>
                  <a:pt x="4897112" y="0"/>
                </a:lnTo>
                <a:lnTo>
                  <a:pt x="4897112" y="4683420"/>
                </a:lnTo>
                <a:lnTo>
                  <a:pt x="0" y="468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1028700" y="969192"/>
            <a:ext cx="9834648" cy="2153290"/>
          </a:xfrm>
          <a:prstGeom prst="rect">
            <a:avLst/>
          </a:prstGeom>
        </p:spPr>
        <p:txBody>
          <a:bodyPr lIns="0" tIns="0" rIns="0" bIns="0" rtlCol="0" anchor="t">
            <a:spAutoFit/>
          </a:bodyPr>
          <a:lstStyle/>
          <a:p>
            <a:pPr>
              <a:lnSpc>
                <a:spcPts val="8320"/>
              </a:lnSpc>
            </a:pPr>
            <a:r>
              <a:rPr lang="en-US" sz="8000" spc="-160">
                <a:solidFill>
                  <a:srgbClr val="2B2B2B"/>
                </a:solidFill>
                <a:latin typeface="Fibre"/>
              </a:rPr>
              <a:t>Transitions</a:t>
            </a:r>
          </a:p>
          <a:p>
            <a:pPr marL="0" lvl="0" indent="0">
              <a:lnSpc>
                <a:spcPts val="8320"/>
              </a:lnSpc>
            </a:pPr>
            <a:endParaRPr lang="en-US" sz="8000" spc="-160">
              <a:solidFill>
                <a:srgbClr val="2B2B2B"/>
              </a:solidFill>
              <a:latin typeface="Fibr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quare with white lines&#10;&#10;Description automatically generated">
            <a:extLst>
              <a:ext uri="{FF2B5EF4-FFF2-40B4-BE49-F238E27FC236}">
                <a16:creationId xmlns:a16="http://schemas.microsoft.com/office/drawing/2014/main" id="{3AA6EFCE-8547-05A9-D4B2-D9D33F861BAF}"/>
              </a:ext>
            </a:extLst>
          </p:cNvPr>
          <p:cNvPicPr>
            <a:picLocks noChangeAspect="1"/>
          </p:cNvPicPr>
          <p:nvPr/>
        </p:nvPicPr>
        <p:blipFill>
          <a:blip r:embed="rId2"/>
          <a:stretch>
            <a:fillRect/>
          </a:stretch>
        </p:blipFill>
        <p:spPr>
          <a:xfrm>
            <a:off x="-6585" y="7362"/>
            <a:ext cx="18300257" cy="2109034"/>
          </a:xfrm>
          <a:prstGeom prst="rect">
            <a:avLst/>
          </a:prstGeom>
        </p:spPr>
      </p:pic>
      <p:graphicFrame>
        <p:nvGraphicFramePr>
          <p:cNvPr id="3" name="Table 2">
            <a:extLst>
              <a:ext uri="{FF2B5EF4-FFF2-40B4-BE49-F238E27FC236}">
                <a16:creationId xmlns:a16="http://schemas.microsoft.com/office/drawing/2014/main" id="{3B3D38BB-CDDD-E1C8-E14C-510048829765}"/>
              </a:ext>
            </a:extLst>
          </p:cNvPr>
          <p:cNvGraphicFramePr>
            <a:graphicFrameLocks noGrp="1"/>
          </p:cNvGraphicFramePr>
          <p:nvPr>
            <p:extLst>
              <p:ext uri="{D42A27DB-BD31-4B8C-83A1-F6EECF244321}">
                <p14:modId xmlns:p14="http://schemas.microsoft.com/office/powerpoint/2010/main" val="3132400871"/>
              </p:ext>
            </p:extLst>
          </p:nvPr>
        </p:nvGraphicFramePr>
        <p:xfrm>
          <a:off x="1558636" y="2770909"/>
          <a:ext cx="15166642" cy="6688564"/>
        </p:xfrm>
        <a:graphic>
          <a:graphicData uri="http://schemas.openxmlformats.org/drawingml/2006/table">
            <a:tbl>
              <a:tblPr firstRow="1" bandRow="1">
                <a:tableStyleId>{5C22544A-7EE6-4342-B048-85BDC9FD1C3A}</a:tableStyleId>
              </a:tblPr>
              <a:tblGrid>
                <a:gridCol w="7583321">
                  <a:extLst>
                    <a:ext uri="{9D8B030D-6E8A-4147-A177-3AD203B41FA5}">
                      <a16:colId xmlns:a16="http://schemas.microsoft.com/office/drawing/2014/main" val="3574729134"/>
                    </a:ext>
                  </a:extLst>
                </a:gridCol>
                <a:gridCol w="7583321">
                  <a:extLst>
                    <a:ext uri="{9D8B030D-6E8A-4147-A177-3AD203B41FA5}">
                      <a16:colId xmlns:a16="http://schemas.microsoft.com/office/drawing/2014/main" val="3431358791"/>
                    </a:ext>
                  </a:extLst>
                </a:gridCol>
              </a:tblGrid>
              <a:tr h="727261">
                <a:tc>
                  <a:txBody>
                    <a:bodyPr/>
                    <a:lstStyle/>
                    <a:p>
                      <a:r>
                        <a:rPr lang="en-US" sz="2800" dirty="0">
                          <a:solidFill>
                            <a:schemeClr val="tx1"/>
                          </a:solidFill>
                          <a:latin typeface="Arial"/>
                        </a:rPr>
                        <a:t>Title</a:t>
                      </a:r>
                    </a:p>
                  </a:txBody>
                  <a:tcPr/>
                </a:tc>
                <a:tc>
                  <a:txBody>
                    <a:bodyPr/>
                    <a:lstStyle/>
                    <a:p>
                      <a:r>
                        <a:rPr lang="en-US" sz="2800" dirty="0">
                          <a:latin typeface="Arial"/>
                        </a:rPr>
                        <a:t>Welcome Pack for Looked after Children</a:t>
                      </a:r>
                    </a:p>
                  </a:txBody>
                  <a:tcPr/>
                </a:tc>
                <a:extLst>
                  <a:ext uri="{0D108BD9-81ED-4DB2-BD59-A6C34878D82A}">
                    <a16:rowId xmlns:a16="http://schemas.microsoft.com/office/drawing/2014/main" val="2434458533"/>
                  </a:ext>
                </a:extLst>
              </a:tr>
              <a:tr h="727261">
                <a:tc>
                  <a:txBody>
                    <a:bodyPr/>
                    <a:lstStyle/>
                    <a:p>
                      <a:r>
                        <a:rPr lang="en-US" sz="2800" dirty="0">
                          <a:latin typeface="Arial"/>
                        </a:rPr>
                        <a:t>Purpose</a:t>
                      </a:r>
                    </a:p>
                  </a:txBody>
                  <a:tcPr/>
                </a:tc>
                <a:tc>
                  <a:txBody>
                    <a:bodyPr/>
                    <a:lstStyle/>
                    <a:p>
                      <a:r>
                        <a:rPr lang="en-US" sz="2800" dirty="0">
                          <a:latin typeface="Arial"/>
                        </a:rPr>
                        <a:t>To Provide Key information to Children as they become looked after</a:t>
                      </a:r>
                    </a:p>
                  </a:txBody>
                  <a:tcPr/>
                </a:tc>
                <a:extLst>
                  <a:ext uri="{0D108BD9-81ED-4DB2-BD59-A6C34878D82A}">
                    <a16:rowId xmlns:a16="http://schemas.microsoft.com/office/drawing/2014/main" val="4055667105"/>
                  </a:ext>
                </a:extLst>
              </a:tr>
              <a:tr h="727261">
                <a:tc>
                  <a:txBody>
                    <a:bodyPr/>
                    <a:lstStyle/>
                    <a:p>
                      <a:r>
                        <a:rPr lang="en-US" sz="2800" dirty="0">
                          <a:latin typeface="Arial"/>
                        </a:rPr>
                        <a:t>Updated by </a:t>
                      </a:r>
                    </a:p>
                  </a:txBody>
                  <a:tcPr/>
                </a:tc>
                <a:tc>
                  <a:txBody>
                    <a:bodyPr/>
                    <a:lstStyle/>
                    <a:p>
                      <a:pPr lvl="0">
                        <a:buNone/>
                      </a:pPr>
                      <a:r>
                        <a:rPr lang="en-US" sz="2800" b="1" i="0" u="none" strike="noStrike" noProof="0" dirty="0">
                          <a:latin typeface="Arial"/>
                        </a:rPr>
                        <a:t>Looked After Service Managers and User Voice and Participation </a:t>
                      </a:r>
                      <a:endParaRPr lang="en-US" sz="2800" dirty="0">
                        <a:latin typeface="Arial"/>
                      </a:endParaRPr>
                    </a:p>
                  </a:txBody>
                  <a:tcPr/>
                </a:tc>
                <a:extLst>
                  <a:ext uri="{0D108BD9-81ED-4DB2-BD59-A6C34878D82A}">
                    <a16:rowId xmlns:a16="http://schemas.microsoft.com/office/drawing/2014/main" val="1562021918"/>
                  </a:ext>
                </a:extLst>
              </a:tr>
              <a:tr h="727261">
                <a:tc>
                  <a:txBody>
                    <a:bodyPr/>
                    <a:lstStyle/>
                    <a:p>
                      <a:r>
                        <a:rPr lang="en-US" sz="2800">
                          <a:latin typeface="Arial"/>
                        </a:rPr>
                        <a:t>Approved by</a:t>
                      </a:r>
                      <a:endParaRPr lang="en-US" sz="2800" dirty="0">
                        <a:latin typeface="Arial"/>
                      </a:endParaRPr>
                    </a:p>
                  </a:txBody>
                  <a:tcPr/>
                </a:tc>
                <a:tc>
                  <a:txBody>
                    <a:bodyPr/>
                    <a:lstStyle/>
                    <a:p>
                      <a:pPr lvl="0">
                        <a:buNone/>
                      </a:pPr>
                      <a:r>
                        <a:rPr lang="en-US" sz="2800" b="1" i="0" u="none" strike="noStrike" noProof="0" dirty="0">
                          <a:latin typeface="Arial"/>
                        </a:rPr>
                        <a:t>Corporate Parenting Practice Leadership Team </a:t>
                      </a:r>
                      <a:endParaRPr lang="en-US" sz="2800" dirty="0">
                        <a:latin typeface="Arial"/>
                      </a:endParaRPr>
                    </a:p>
                  </a:txBody>
                  <a:tcPr/>
                </a:tc>
                <a:extLst>
                  <a:ext uri="{0D108BD9-81ED-4DB2-BD59-A6C34878D82A}">
                    <a16:rowId xmlns:a16="http://schemas.microsoft.com/office/drawing/2014/main" val="3773532256"/>
                  </a:ext>
                </a:extLst>
              </a:tr>
              <a:tr h="727261">
                <a:tc>
                  <a:txBody>
                    <a:bodyPr/>
                    <a:lstStyle/>
                    <a:p>
                      <a:r>
                        <a:rPr lang="en-US" sz="2800" dirty="0">
                          <a:latin typeface="Arial"/>
                        </a:rPr>
                        <a:t>Date</a:t>
                      </a:r>
                    </a:p>
                  </a:txBody>
                  <a:tcPr/>
                </a:tc>
                <a:tc>
                  <a:txBody>
                    <a:bodyPr/>
                    <a:lstStyle/>
                    <a:p>
                      <a:r>
                        <a:rPr lang="en-US" sz="2800" dirty="0">
                          <a:latin typeface="Arial"/>
                        </a:rPr>
                        <a:t>14.11.2024</a:t>
                      </a:r>
                    </a:p>
                  </a:txBody>
                  <a:tcPr/>
                </a:tc>
                <a:extLst>
                  <a:ext uri="{0D108BD9-81ED-4DB2-BD59-A6C34878D82A}">
                    <a16:rowId xmlns:a16="http://schemas.microsoft.com/office/drawing/2014/main" val="71819045"/>
                  </a:ext>
                </a:extLst>
              </a:tr>
              <a:tr h="727261">
                <a:tc>
                  <a:txBody>
                    <a:bodyPr/>
                    <a:lstStyle/>
                    <a:p>
                      <a:r>
                        <a:rPr lang="en-US" sz="2800" dirty="0">
                          <a:latin typeface="Arial"/>
                        </a:rPr>
                        <a:t>Version</a:t>
                      </a:r>
                    </a:p>
                  </a:txBody>
                  <a:tcPr/>
                </a:tc>
                <a:tc>
                  <a:txBody>
                    <a:bodyPr/>
                    <a:lstStyle/>
                    <a:p>
                      <a:r>
                        <a:rPr lang="en-US" sz="2800" dirty="0">
                          <a:latin typeface="Arial"/>
                        </a:rPr>
                        <a:t>V1</a:t>
                      </a:r>
                    </a:p>
                  </a:txBody>
                  <a:tcPr/>
                </a:tc>
                <a:extLst>
                  <a:ext uri="{0D108BD9-81ED-4DB2-BD59-A6C34878D82A}">
                    <a16:rowId xmlns:a16="http://schemas.microsoft.com/office/drawing/2014/main" val="4269857400"/>
                  </a:ext>
                </a:extLst>
              </a:tr>
              <a:tr h="727261">
                <a:tc>
                  <a:txBody>
                    <a:bodyPr/>
                    <a:lstStyle/>
                    <a:p>
                      <a:r>
                        <a:rPr lang="en-US" sz="2800" dirty="0">
                          <a:latin typeface="Arial"/>
                        </a:rPr>
                        <a:t>Status</a:t>
                      </a:r>
                    </a:p>
                  </a:txBody>
                  <a:tcPr/>
                </a:tc>
                <a:tc>
                  <a:txBody>
                    <a:bodyPr/>
                    <a:lstStyle/>
                    <a:p>
                      <a:r>
                        <a:rPr lang="en-US" sz="2800" dirty="0">
                          <a:latin typeface="Arial"/>
                        </a:rPr>
                        <a:t>Final</a:t>
                      </a:r>
                    </a:p>
                  </a:txBody>
                  <a:tcPr/>
                </a:tc>
                <a:extLst>
                  <a:ext uri="{0D108BD9-81ED-4DB2-BD59-A6C34878D82A}">
                    <a16:rowId xmlns:a16="http://schemas.microsoft.com/office/drawing/2014/main" val="2501019596"/>
                  </a:ext>
                </a:extLst>
              </a:tr>
              <a:tr h="727261">
                <a:tc>
                  <a:txBody>
                    <a:bodyPr/>
                    <a:lstStyle/>
                    <a:p>
                      <a:r>
                        <a:rPr lang="en-US" sz="2800" dirty="0">
                          <a:latin typeface="Arial"/>
                        </a:rPr>
                        <a:t>Frequency</a:t>
                      </a:r>
                    </a:p>
                    <a:p>
                      <a:pPr lvl="0">
                        <a:buNone/>
                      </a:pPr>
                      <a:r>
                        <a:rPr lang="en-US" sz="2800" dirty="0">
                          <a:latin typeface="Arial"/>
                        </a:rPr>
                        <a:t>Next Review date</a:t>
                      </a:r>
                    </a:p>
                  </a:txBody>
                  <a:tcPr/>
                </a:tc>
                <a:tc>
                  <a:txBody>
                    <a:bodyPr/>
                    <a:lstStyle/>
                    <a:p>
                      <a:r>
                        <a:rPr lang="en-US" sz="2800" dirty="0">
                          <a:latin typeface="Arial"/>
                        </a:rPr>
                        <a:t>Every 2 years</a:t>
                      </a:r>
                    </a:p>
                    <a:p>
                      <a:pPr lvl="0">
                        <a:buNone/>
                      </a:pPr>
                      <a:r>
                        <a:rPr lang="en-US" sz="2800" dirty="0">
                          <a:latin typeface="Arial"/>
                        </a:rPr>
                        <a:t>14.11.2026</a:t>
                      </a:r>
                    </a:p>
                  </a:txBody>
                  <a:tcPr/>
                </a:tc>
                <a:extLst>
                  <a:ext uri="{0D108BD9-81ED-4DB2-BD59-A6C34878D82A}">
                    <a16:rowId xmlns:a16="http://schemas.microsoft.com/office/drawing/2014/main" val="3732651070"/>
                  </a:ext>
                </a:extLst>
              </a:tr>
            </a:tbl>
          </a:graphicData>
        </a:graphic>
      </p:graphicFrame>
    </p:spTree>
    <p:extLst>
      <p:ext uri="{BB962C8B-B14F-4D97-AF65-F5344CB8AC3E}">
        <p14:creationId xmlns:p14="http://schemas.microsoft.com/office/powerpoint/2010/main" val="179389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33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4" name="TextBox 4"/>
          <p:cNvSpPr txBox="1"/>
          <p:nvPr/>
        </p:nvSpPr>
        <p:spPr>
          <a:xfrm>
            <a:off x="1028700" y="1133475"/>
            <a:ext cx="15506700" cy="4257576"/>
          </a:xfrm>
          <a:prstGeom prst="rect">
            <a:avLst/>
          </a:prstGeom>
        </p:spPr>
        <p:txBody>
          <a:bodyPr wrap="square" lIns="0" tIns="0" rIns="0" bIns="0" rtlCol="0" anchor="t">
            <a:spAutoFit/>
          </a:bodyPr>
          <a:lstStyle/>
          <a:p>
            <a:pPr>
              <a:lnSpc>
                <a:spcPts val="8320"/>
              </a:lnSpc>
            </a:pPr>
            <a:r>
              <a:rPr lang="en-US" sz="5400" spc="-160">
                <a:solidFill>
                  <a:srgbClr val="2B2B2B"/>
                </a:solidFill>
                <a:latin typeface="Fibre"/>
              </a:rPr>
              <a:t>Message from our care experienced young people in surrey</a:t>
            </a:r>
          </a:p>
          <a:p>
            <a:pPr>
              <a:lnSpc>
                <a:spcPts val="8320"/>
              </a:lnSpc>
            </a:pPr>
            <a:endParaRPr lang="en-US" sz="2800" spc="-160">
              <a:solidFill>
                <a:srgbClr val="2B2B2B"/>
              </a:solidFill>
              <a:latin typeface="Quicksand" panose="020B0604020202020204" charset="0"/>
              <a:ea typeface="Calibri"/>
              <a:cs typeface="Calibri"/>
            </a:endParaRPr>
          </a:p>
          <a:p>
            <a:pPr>
              <a:lnSpc>
                <a:spcPts val="8320"/>
              </a:lnSpc>
            </a:pPr>
            <a:endParaRPr lang="en-US" sz="1200">
              <a:latin typeface="Quicksand" panose="020B0604020202020204" charset="0"/>
              <a:ea typeface="Calibri"/>
              <a:cs typeface="Calibri"/>
            </a:endParaRPr>
          </a:p>
          <a:p>
            <a:pPr marL="0" lvl="0" indent="0">
              <a:lnSpc>
                <a:spcPts val="8320"/>
              </a:lnSpc>
            </a:pPr>
            <a:endParaRPr lang="en-US" sz="9600" spc="-160">
              <a:solidFill>
                <a:srgbClr val="2B2B2B"/>
              </a:solidFill>
              <a:latin typeface="Fibre"/>
            </a:endParaRPr>
          </a:p>
        </p:txBody>
      </p:sp>
      <p:sp>
        <p:nvSpPr>
          <p:cNvPr id="5" name="Freeform 5"/>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6" name="Freeform 6"/>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6">
            <a:extLst>
              <a:ext uri="{FF2B5EF4-FFF2-40B4-BE49-F238E27FC236}">
                <a16:creationId xmlns:a16="http://schemas.microsoft.com/office/drawing/2014/main" id="{4E6F62E2-0B98-DE42-7A4F-ED39BA777A94}"/>
              </a:ext>
            </a:extLst>
          </p:cNvPr>
          <p:cNvSpPr txBox="1"/>
          <p:nvPr/>
        </p:nvSpPr>
        <p:spPr>
          <a:xfrm>
            <a:off x="1028700" y="2324100"/>
            <a:ext cx="16802100" cy="6740307"/>
          </a:xfrm>
          <a:prstGeom prst="rect">
            <a:avLst/>
          </a:prstGeom>
          <a:noFill/>
        </p:spPr>
        <p:txBody>
          <a:bodyPr wrap="square" lIns="91440" tIns="45720" rIns="91440" bIns="45720" rtlCol="0" anchor="t">
            <a:spAutoFit/>
          </a:bodyPr>
          <a:lstStyle/>
          <a:p>
            <a:pPr marL="0" indent="0" algn="l">
              <a:buNone/>
            </a:pPr>
            <a:r>
              <a:rPr lang="en-GB" sz="2400" b="0" i="0">
                <a:effectLst/>
                <a:latin typeface="Quicksand"/>
              </a:rPr>
              <a:t>To anyone coming into care:</a:t>
            </a:r>
          </a:p>
          <a:p>
            <a:pPr marL="342900" indent="-342900">
              <a:buFont typeface="Wingdings" panose="05000000000000000000" pitchFamily="2" charset="2"/>
              <a:buChar char=""/>
            </a:pPr>
            <a:r>
              <a:rPr lang="en-GB" sz="2400" b="0" i="0">
                <a:effectLst/>
                <a:latin typeface="Quicksand"/>
              </a:rPr>
              <a:t>It’s not easy, but try to stay positive and open. </a:t>
            </a:r>
          </a:p>
          <a:p>
            <a:pPr marL="342900" indent="-342900">
              <a:buFont typeface="Wingdings" panose="05000000000000000000" pitchFamily="2" charset="2"/>
              <a:buChar char=""/>
            </a:pPr>
            <a:r>
              <a:rPr lang="en-GB" sz="2400" b="0" i="0">
                <a:effectLst/>
                <a:latin typeface="Quicksand"/>
              </a:rPr>
              <a:t>It can sometimes </a:t>
            </a:r>
            <a:r>
              <a:rPr lang="en-GB" sz="2400">
                <a:latin typeface="Quicksand"/>
              </a:rPr>
              <a:t>feel too much</a:t>
            </a:r>
            <a:r>
              <a:rPr lang="en-GB" sz="2400" b="0" i="0">
                <a:effectLst/>
                <a:latin typeface="Quicksand"/>
              </a:rPr>
              <a:t> with the number of professionals around you, but you can be sure that they are there to help.</a:t>
            </a:r>
          </a:p>
          <a:p>
            <a:pPr marL="342900" indent="-342900">
              <a:buFont typeface="Wingdings" panose="05000000000000000000" pitchFamily="2" charset="2"/>
              <a:buChar char=""/>
            </a:pPr>
            <a:r>
              <a:rPr lang="en-GB" sz="2400" b="0" i="0">
                <a:effectLst/>
                <a:latin typeface="Quicksand"/>
              </a:rPr>
              <a:t>You’re not on your own, you have support around you. Talk to your social worker or another adult you trust to voice any concerns or opinions</a:t>
            </a:r>
            <a:r>
              <a:rPr lang="en-GB" sz="2400">
                <a:latin typeface="Quicksand"/>
              </a:rPr>
              <a:t>. </a:t>
            </a:r>
          </a:p>
          <a:p>
            <a:pPr marL="342900" indent="-342900">
              <a:buFont typeface="Wingdings" panose="05000000000000000000" pitchFamily="2" charset="2"/>
              <a:buChar char=""/>
            </a:pPr>
            <a:r>
              <a:rPr lang="en-GB" sz="2400" b="0" i="0">
                <a:effectLst/>
                <a:latin typeface="Quicksand"/>
              </a:rPr>
              <a:t>Speak to other care leavers or care-experienced young people. You can voice worries and questions to them as they may have </a:t>
            </a:r>
            <a:r>
              <a:rPr lang="en-GB" sz="2400">
                <a:latin typeface="Quicksand"/>
              </a:rPr>
              <a:t>gone through something similar</a:t>
            </a:r>
            <a:r>
              <a:rPr lang="en-GB" sz="2400" b="0" i="0">
                <a:effectLst/>
                <a:latin typeface="Quicksand"/>
              </a:rPr>
              <a:t> and could offer help.  </a:t>
            </a:r>
            <a:r>
              <a:rPr lang="en-GB" sz="2400">
                <a:latin typeface="Quicksand"/>
              </a:rPr>
              <a:t>If you want to speak to other people but don’t know where to start, you can get in touch with the team at Surrey Youth Voice – </a:t>
            </a:r>
            <a:r>
              <a:rPr lang="en-GB" sz="2400">
                <a:latin typeface="Quicksand"/>
                <a:hlinkClick r:id="rId7">
                  <a:extLst>
                    <a:ext uri="{A12FA001-AC4F-418D-AE19-62706E023703}">
                      <ahyp:hlinkClr xmlns:ahyp="http://schemas.microsoft.com/office/drawing/2018/hyperlinkcolor" val="tx"/>
                    </a:ext>
                  </a:extLst>
                </a:hlinkClick>
              </a:rPr>
              <a:t>user.voice@surreycc.gov.uk</a:t>
            </a:r>
            <a:r>
              <a:rPr lang="en-GB" sz="2400">
                <a:latin typeface="Quicksand"/>
              </a:rPr>
              <a:t> or direct message on Instagram @ourvoicesurrey</a:t>
            </a:r>
          </a:p>
          <a:p>
            <a:pPr marL="342900" indent="-342900">
              <a:buFont typeface="Wingdings" panose="05000000000000000000" pitchFamily="2" charset="2"/>
              <a:buChar char=""/>
            </a:pPr>
            <a:r>
              <a:rPr lang="en-GB" sz="2400" b="0" i="0">
                <a:effectLst/>
                <a:latin typeface="Quicksand"/>
              </a:rPr>
              <a:t>In Surrey they have great opportunities for children and young people. You can speak to your social worker who will be able to tell you more and how to access them.</a:t>
            </a:r>
          </a:p>
          <a:p>
            <a:pPr marL="342900" indent="-342900">
              <a:buFont typeface="Wingdings" panose="05000000000000000000" pitchFamily="2" charset="2"/>
              <a:buChar char=""/>
            </a:pPr>
            <a:r>
              <a:rPr lang="en-GB" sz="2400" b="0" i="0">
                <a:effectLst/>
                <a:latin typeface="Quicksand"/>
              </a:rPr>
              <a:t>Find a hobby. There are many things you can get involved in through the support services available to you, such as the leisure offer which </a:t>
            </a:r>
            <a:r>
              <a:rPr lang="en-GB" sz="2400">
                <a:latin typeface="Quicksand"/>
              </a:rPr>
              <a:t>will get you free access to a gym membership and leisure facilities.</a:t>
            </a:r>
          </a:p>
          <a:p>
            <a:pPr marL="342900" indent="-342900">
              <a:buFont typeface="Wingdings" panose="05000000000000000000" pitchFamily="2" charset="2"/>
              <a:buChar char=""/>
            </a:pPr>
            <a:r>
              <a:rPr lang="en-GB" sz="2400" b="0" i="0">
                <a:effectLst/>
                <a:latin typeface="Quicksand"/>
              </a:rPr>
              <a:t>Exclusive offers and schemes specifically for you:</a:t>
            </a:r>
            <a:r>
              <a:rPr lang="en-GB" sz="2400" b="0" i="0">
                <a:solidFill>
                  <a:srgbClr val="FFFFFF"/>
                </a:solidFill>
                <a:effectLst/>
                <a:latin typeface="Quicksand"/>
              </a:rPr>
              <a:t> </a:t>
            </a:r>
            <a:r>
              <a:rPr lang="en-GB" sz="2400" b="0" i="0" u="sng">
                <a:solidFill>
                  <a:srgbClr val="FFFFFF"/>
                </a:solidFill>
                <a:effectLst/>
                <a:latin typeface="Quicksand"/>
                <a:hlinkClick r:id="rId8"/>
              </a:rPr>
              <a:t>https://www.surreycc.gov.uk/children/support-and-advice/youth-voice/care-leavers/life-skills</a:t>
            </a:r>
            <a:r>
              <a:rPr lang="en-GB" sz="2400" b="0" i="0">
                <a:solidFill>
                  <a:srgbClr val="FFFFFF"/>
                </a:solidFill>
                <a:effectLst/>
                <a:latin typeface="Quicksand"/>
              </a:rPr>
              <a:t> </a:t>
            </a:r>
          </a:p>
          <a:p>
            <a:pPr marL="342900" indent="-342900">
              <a:buFont typeface="Wingdings" panose="05000000000000000000" pitchFamily="2" charset="2"/>
              <a:buChar char=""/>
            </a:pPr>
            <a:endParaRPr lang="en-GB" sz="2400" b="0" i="0">
              <a:solidFill>
                <a:srgbClr val="FFFFFF"/>
              </a:solidFill>
              <a:effectLst/>
              <a:latin typeface="Quicksand" panose="020B0604020202020204" charset="0"/>
            </a:endParaRPr>
          </a:p>
          <a:p>
            <a:r>
              <a:rPr lang="en-GB" sz="2400" b="1" i="0">
                <a:effectLst/>
                <a:latin typeface="Quicksand"/>
              </a:rPr>
              <a:t>It's easy to say, but don't lose yourself as a person. Be happy to be YOU!</a:t>
            </a:r>
            <a:endParaRPr lang="en-GB" sz="2400" b="1">
              <a:latin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TextBox 3"/>
          <p:cNvSpPr txBox="1"/>
          <p:nvPr/>
        </p:nvSpPr>
        <p:spPr>
          <a:xfrm>
            <a:off x="1028700" y="2496650"/>
            <a:ext cx="16230600" cy="6968061"/>
          </a:xfrm>
          <a:prstGeom prst="rect">
            <a:avLst/>
          </a:prstGeom>
        </p:spPr>
        <p:txBody>
          <a:bodyPr lIns="0" tIns="0" rIns="0" bIns="0" rtlCol="0" anchor="t">
            <a:spAutoFit/>
          </a:bodyPr>
          <a:lstStyle/>
          <a:p>
            <a:pPr>
              <a:lnSpc>
                <a:spcPts val="3992"/>
              </a:lnSpc>
            </a:pPr>
            <a:r>
              <a:rPr lang="en-US" sz="2950" spc="91">
                <a:solidFill>
                  <a:srgbClr val="2B2B2B"/>
                </a:solidFill>
                <a:latin typeface="Quicksand Semi-Bold"/>
              </a:rPr>
              <a:t>Sometimes your parents </a:t>
            </a:r>
            <a:r>
              <a:rPr lang="en-US" sz="2950" spc="91">
                <a:latin typeface="Quicksand Semi-Bold"/>
              </a:rPr>
              <a:t>or the person who has been caring for you, </a:t>
            </a:r>
            <a:r>
              <a:rPr lang="en-US" sz="2950" spc="91">
                <a:solidFill>
                  <a:srgbClr val="2B2B2B"/>
                </a:solidFill>
                <a:latin typeface="Quicksand Semi-Bold"/>
              </a:rPr>
              <a:t>can’t look after you and a decision has been made that it is better for you not to live at home. They will see if you have other relatives (family like grandmother or uncle) or friends who can look after you, if this is not possible Surrey County Council will look after you and keep you safe, this is called being in care. If this happens, you may hear the words “looked after child” to describe you being cared for by Surrey.</a:t>
            </a:r>
          </a:p>
          <a:p>
            <a:pPr>
              <a:lnSpc>
                <a:spcPts val="3992"/>
              </a:lnSpc>
            </a:pPr>
            <a:r>
              <a:rPr lang="en-US" sz="2950" spc="91">
                <a:solidFill>
                  <a:srgbClr val="2B2B2B"/>
                </a:solidFill>
                <a:latin typeface="Quicksand Semi-Bold"/>
              </a:rPr>
              <a:t>While you are in care your Social Worker will work hard to help and support you. This may mean meetings with other people like teachers, nurses, doctors and other Social Workers, as well as members of your family, but you will always be asked what you think.</a:t>
            </a:r>
          </a:p>
          <a:p>
            <a:pPr>
              <a:lnSpc>
                <a:spcPts val="3857"/>
              </a:lnSpc>
            </a:pPr>
            <a:r>
              <a:rPr lang="en-US" sz="2850" spc="88">
                <a:solidFill>
                  <a:srgbClr val="2B2B2B"/>
                </a:solidFill>
                <a:latin typeface="Quicksand Semi-Bold"/>
              </a:rPr>
              <a:t>You may be feeling very confused, upset and worried about what is happening, but you need to know that it is not your fault. Your carers and Social Worker will talk to you about what is happening, why it is happening and will help you understand.</a:t>
            </a:r>
          </a:p>
          <a:p>
            <a:pPr marL="0" lvl="0" indent="0">
              <a:lnSpc>
                <a:spcPts val="2642"/>
              </a:lnSpc>
              <a:spcBef>
                <a:spcPct val="0"/>
              </a:spcBef>
            </a:pPr>
            <a:endParaRPr lang="en-US" sz="2857" spc="88">
              <a:solidFill>
                <a:srgbClr val="2B2B2B"/>
              </a:solidFill>
              <a:latin typeface="Quicksand Semi-Bold"/>
            </a:endParaRPr>
          </a:p>
        </p:txBody>
      </p:sp>
      <p:sp>
        <p:nvSpPr>
          <p:cNvPr id="4" name="TextBox 4"/>
          <p:cNvSpPr txBox="1"/>
          <p:nvPr/>
        </p:nvSpPr>
        <p:spPr>
          <a:xfrm>
            <a:off x="1028700" y="1072677"/>
            <a:ext cx="10951472" cy="2153290"/>
          </a:xfrm>
          <a:prstGeom prst="rect">
            <a:avLst/>
          </a:prstGeom>
        </p:spPr>
        <p:txBody>
          <a:bodyPr lIns="0" tIns="0" rIns="0" bIns="0" rtlCol="0" anchor="t">
            <a:spAutoFit/>
          </a:bodyPr>
          <a:lstStyle/>
          <a:p>
            <a:pPr>
              <a:lnSpc>
                <a:spcPts val="8320"/>
              </a:lnSpc>
            </a:pPr>
            <a:r>
              <a:rPr lang="en-US" sz="8000" spc="-160">
                <a:solidFill>
                  <a:srgbClr val="2B2B2B"/>
                </a:solidFill>
                <a:latin typeface="Fibre"/>
              </a:rPr>
              <a:t>What is “being in care”?  </a:t>
            </a:r>
          </a:p>
          <a:p>
            <a:pPr marL="0" lvl="0" indent="0">
              <a:lnSpc>
                <a:spcPts val="8320"/>
              </a:lnSpc>
            </a:pPr>
            <a:endParaRPr lang="en-US" sz="8000" spc="-160">
              <a:solidFill>
                <a:srgbClr val="2B2B2B"/>
              </a:solidFill>
              <a:latin typeface="Fibre"/>
            </a:endParaRPr>
          </a:p>
        </p:txBody>
      </p:sp>
      <p:sp>
        <p:nvSpPr>
          <p:cNvPr id="8" name="Freeform 5">
            <a:extLst>
              <a:ext uri="{FF2B5EF4-FFF2-40B4-BE49-F238E27FC236}">
                <a16:creationId xmlns:a16="http://schemas.microsoft.com/office/drawing/2014/main" id="{9F08B854-AFA2-6681-05B4-773E96F07F2F}"/>
              </a:ext>
            </a:extLst>
          </p:cNvPr>
          <p:cNvSpPr/>
          <p:nvPr/>
        </p:nvSpPr>
        <p:spPr>
          <a:xfrm flipH="1">
            <a:off x="-744433" y="8074358"/>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10" name="Freeform 4">
            <a:extLst>
              <a:ext uri="{FF2B5EF4-FFF2-40B4-BE49-F238E27FC236}">
                <a16:creationId xmlns:a16="http://schemas.microsoft.com/office/drawing/2014/main" id="{CAECDDFB-01F2-46D8-9E25-0D40DA2B310E}"/>
              </a:ext>
            </a:extLst>
          </p:cNvPr>
          <p:cNvSpPr/>
          <p:nvPr/>
        </p:nvSpPr>
        <p:spPr>
          <a:xfrm rot="1737559">
            <a:off x="2617413" y="8416559"/>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12" name="Freeform 7">
            <a:extLst>
              <a:ext uri="{FF2B5EF4-FFF2-40B4-BE49-F238E27FC236}">
                <a16:creationId xmlns:a16="http://schemas.microsoft.com/office/drawing/2014/main" id="{B23AD08E-D83A-3635-10BC-2F91C960B7F7}"/>
              </a:ext>
            </a:extLst>
          </p:cNvPr>
          <p:cNvSpPr/>
          <p:nvPr/>
        </p:nvSpPr>
        <p:spPr>
          <a:xfrm rot="5400000">
            <a:off x="13963735" y="-1586469"/>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6">
            <a:extLst>
              <a:ext uri="{FF2B5EF4-FFF2-40B4-BE49-F238E27FC236}">
                <a16:creationId xmlns:a16="http://schemas.microsoft.com/office/drawing/2014/main" id="{569CFD4E-BD8E-876B-9F87-945B85523586}"/>
              </a:ext>
            </a:extLst>
          </p:cNvPr>
          <p:cNvSpPr/>
          <p:nvPr/>
        </p:nvSpPr>
        <p:spPr>
          <a:xfrm>
            <a:off x="16648834" y="1267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Tree>
    <p:extLst>
      <p:ext uri="{BB962C8B-B14F-4D97-AF65-F5344CB8AC3E}">
        <p14:creationId xmlns:p14="http://schemas.microsoft.com/office/powerpoint/2010/main" val="229513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94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TextBox 3"/>
          <p:cNvSpPr txBox="1"/>
          <p:nvPr/>
        </p:nvSpPr>
        <p:spPr>
          <a:xfrm>
            <a:off x="1361168" y="3951559"/>
            <a:ext cx="7413467" cy="3260123"/>
          </a:xfrm>
          <a:prstGeom prst="rect">
            <a:avLst/>
          </a:prstGeom>
        </p:spPr>
        <p:txBody>
          <a:bodyPr lIns="0" tIns="0" rIns="0" bIns="0" rtlCol="0" anchor="t">
            <a:spAutoFit/>
          </a:bodyPr>
          <a:lstStyle/>
          <a:p>
            <a:pPr>
              <a:lnSpc>
                <a:spcPts val="3779"/>
              </a:lnSpc>
            </a:pPr>
            <a:r>
              <a:rPr lang="en-US" sz="2750" spc="86">
                <a:solidFill>
                  <a:srgbClr val="2B2B2B"/>
                </a:solidFill>
                <a:latin typeface="Quicksand Semi-Bold"/>
              </a:rPr>
              <a:t>While you are in our care, we will do our best to keep you near to your family and school. It’s our responsibility to keep you safe and well whilst you’re in our care. </a:t>
            </a:r>
          </a:p>
          <a:p>
            <a:pPr>
              <a:lnSpc>
                <a:spcPts val="3779"/>
              </a:lnSpc>
            </a:pPr>
            <a:r>
              <a:rPr lang="en-US" sz="2750" spc="86">
                <a:solidFill>
                  <a:srgbClr val="2B2B2B"/>
                </a:solidFill>
                <a:latin typeface="Quicksand Semi-Bold"/>
              </a:rPr>
              <a:t>There may be different sorts of places where you live :</a:t>
            </a:r>
          </a:p>
          <a:p>
            <a:pPr marL="0" lvl="0" indent="0">
              <a:lnSpc>
                <a:spcPts val="2597"/>
              </a:lnSpc>
              <a:spcBef>
                <a:spcPct val="0"/>
              </a:spcBef>
            </a:pPr>
            <a:endParaRPr lang="en-US" sz="2799" spc="86">
              <a:solidFill>
                <a:srgbClr val="2B2B2B"/>
              </a:solidFill>
              <a:latin typeface="Quicksand Semi-Bold"/>
            </a:endParaRPr>
          </a:p>
        </p:txBody>
      </p:sp>
      <p:sp>
        <p:nvSpPr>
          <p:cNvPr id="4" name="TextBox 4"/>
          <p:cNvSpPr txBox="1"/>
          <p:nvPr/>
        </p:nvSpPr>
        <p:spPr>
          <a:xfrm>
            <a:off x="1361168" y="1874137"/>
            <a:ext cx="7321793" cy="1638435"/>
          </a:xfrm>
          <a:prstGeom prst="rect">
            <a:avLst/>
          </a:prstGeom>
        </p:spPr>
        <p:txBody>
          <a:bodyPr lIns="0" tIns="0" rIns="0" bIns="0" rtlCol="0" anchor="t">
            <a:spAutoFit/>
          </a:bodyPr>
          <a:lstStyle/>
          <a:p>
            <a:pPr marL="0" lvl="0" indent="0">
              <a:lnSpc>
                <a:spcPts val="6344"/>
              </a:lnSpc>
            </a:pPr>
            <a:r>
              <a:rPr lang="en-US" sz="6100" spc="-122">
                <a:solidFill>
                  <a:srgbClr val="2B2B2B"/>
                </a:solidFill>
                <a:latin typeface="Fibre"/>
              </a:rPr>
              <a:t>Where will I live and who will look after me? </a:t>
            </a:r>
          </a:p>
        </p:txBody>
      </p:sp>
      <p:sp>
        <p:nvSpPr>
          <p:cNvPr id="5" name="Freeform 5"/>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6" name="Freeform 6"/>
          <p:cNvSpPr/>
          <p:nvPr/>
        </p:nvSpPr>
        <p:spPr>
          <a:xfrm>
            <a:off x="5908749" y="-3521026"/>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10261239" y="1170261"/>
            <a:ext cx="6998061" cy="2561528"/>
            <a:chOff x="0" y="0"/>
            <a:chExt cx="2342659" cy="857492"/>
          </a:xfrm>
        </p:grpSpPr>
        <p:sp>
          <p:nvSpPr>
            <p:cNvPr id="8" name="Freeform 8"/>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9" name="TextBox 9"/>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10261239" y="3862348"/>
            <a:ext cx="6998061" cy="2561528"/>
            <a:chOff x="0" y="0"/>
            <a:chExt cx="2342659" cy="857492"/>
          </a:xfrm>
        </p:grpSpPr>
        <p:sp>
          <p:nvSpPr>
            <p:cNvPr id="11" name="Freeform 11"/>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12" name="TextBox 12"/>
            <p:cNvSpPr txBox="1"/>
            <p:nvPr/>
          </p:nvSpPr>
          <p:spPr>
            <a:xfrm>
              <a:off x="0" y="85725"/>
              <a:ext cx="2342659" cy="771767"/>
            </a:xfrm>
            <a:prstGeom prst="rect">
              <a:avLst/>
            </a:prstGeom>
          </p:spPr>
          <p:txBody>
            <a:bodyPr lIns="50800" tIns="50800" rIns="50800" bIns="50800" rtlCol="0" anchor="ctr"/>
            <a:lstStyle/>
            <a:p>
              <a:pPr marL="0" lvl="0" indent="0" algn="ctr">
                <a:lnSpc>
                  <a:spcPts val="1925"/>
                </a:lnSpc>
                <a:spcBef>
                  <a:spcPct val="0"/>
                </a:spcBef>
              </a:pPr>
              <a:endParaRPr/>
            </a:p>
          </p:txBody>
        </p:sp>
      </p:grpSp>
      <p:grpSp>
        <p:nvGrpSpPr>
          <p:cNvPr id="13" name="Group 13"/>
          <p:cNvGrpSpPr/>
          <p:nvPr/>
        </p:nvGrpSpPr>
        <p:grpSpPr>
          <a:xfrm>
            <a:off x="10261239" y="6557226"/>
            <a:ext cx="6998061" cy="2561528"/>
            <a:chOff x="0" y="0"/>
            <a:chExt cx="2342659" cy="857492"/>
          </a:xfrm>
        </p:grpSpPr>
        <p:sp>
          <p:nvSpPr>
            <p:cNvPr id="14" name="Freeform 14"/>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15" name="TextBox 15"/>
            <p:cNvSpPr txBox="1"/>
            <p:nvPr/>
          </p:nvSpPr>
          <p:spPr>
            <a:xfrm>
              <a:off x="0" y="85725"/>
              <a:ext cx="2342659" cy="771767"/>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16" name="TextBox 16"/>
          <p:cNvSpPr txBox="1"/>
          <p:nvPr/>
        </p:nvSpPr>
        <p:spPr>
          <a:xfrm>
            <a:off x="10767897" y="1730935"/>
            <a:ext cx="5945088" cy="1931426"/>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Family and Friends:</a:t>
            </a:r>
          </a:p>
          <a:p>
            <a:pPr>
              <a:lnSpc>
                <a:spcPts val="1890"/>
              </a:lnSpc>
            </a:pPr>
            <a:endParaRPr lang="en-US" sz="1400" spc="84">
              <a:solidFill>
                <a:srgbClr val="2B2B2B"/>
              </a:solidFill>
              <a:latin typeface="Quicksand Medium"/>
            </a:endParaRPr>
          </a:p>
          <a:p>
            <a:pPr>
              <a:lnSpc>
                <a:spcPts val="1890"/>
              </a:lnSpc>
            </a:pPr>
            <a:r>
              <a:rPr lang="en-US" sz="1400" spc="84">
                <a:solidFill>
                  <a:srgbClr val="2B2B2B"/>
                </a:solidFill>
                <a:latin typeface="Quicksand Medium"/>
              </a:rPr>
              <a:t>Some children and young people are cared for by someone in their own family. This could be someone like your Auntie or Uncle, a cousin, a grandparent or even a close family friend. A social worker will meet with them to check that they are able to look after you properly. </a:t>
            </a:r>
          </a:p>
          <a:p>
            <a:pPr marL="0" lvl="0" indent="0">
              <a:lnSpc>
                <a:spcPts val="1890"/>
              </a:lnSpc>
              <a:spcBef>
                <a:spcPct val="0"/>
              </a:spcBef>
            </a:pPr>
            <a:endParaRPr lang="en-US" sz="1400" spc="84">
              <a:solidFill>
                <a:srgbClr val="2B2B2B"/>
              </a:solidFill>
              <a:latin typeface="Quicksand Medium"/>
            </a:endParaRPr>
          </a:p>
        </p:txBody>
      </p:sp>
      <p:sp>
        <p:nvSpPr>
          <p:cNvPr id="17" name="TextBox 17"/>
          <p:cNvSpPr txBox="1"/>
          <p:nvPr/>
        </p:nvSpPr>
        <p:spPr>
          <a:xfrm>
            <a:off x="10787725" y="4305355"/>
            <a:ext cx="5945088" cy="1421130"/>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Foster carers: </a:t>
            </a:r>
          </a:p>
          <a:p>
            <a:pPr>
              <a:lnSpc>
                <a:spcPts val="1890"/>
              </a:lnSpc>
            </a:pPr>
            <a:endParaRPr lang="en-US" sz="1400" spc="84">
              <a:solidFill>
                <a:srgbClr val="2B2B2B"/>
              </a:solidFill>
              <a:latin typeface="Quicksand Medium"/>
            </a:endParaRPr>
          </a:p>
          <a:p>
            <a:pPr>
              <a:lnSpc>
                <a:spcPts val="1890"/>
              </a:lnSpc>
            </a:pPr>
            <a:r>
              <a:rPr lang="en-US" sz="1400" spc="84">
                <a:solidFill>
                  <a:srgbClr val="2B2B2B"/>
                </a:solidFill>
                <a:latin typeface="Quicksand Medium"/>
              </a:rPr>
              <a:t>Foster carers look after children and young people by offering them to be a part of their family, in their family home. All the time that you live with them, they are responsible for you. </a:t>
            </a:r>
          </a:p>
          <a:p>
            <a:pPr marL="0" lvl="0" indent="0">
              <a:lnSpc>
                <a:spcPts val="1890"/>
              </a:lnSpc>
              <a:spcBef>
                <a:spcPct val="0"/>
              </a:spcBef>
            </a:pPr>
            <a:endParaRPr lang="en-US" sz="1400" spc="84">
              <a:solidFill>
                <a:srgbClr val="2B2B2B"/>
              </a:solidFill>
              <a:latin typeface="Quicksand Medium"/>
            </a:endParaRPr>
          </a:p>
        </p:txBody>
      </p:sp>
      <p:sp>
        <p:nvSpPr>
          <p:cNvPr id="18" name="TextBox 18"/>
          <p:cNvSpPr txBox="1"/>
          <p:nvPr/>
        </p:nvSpPr>
        <p:spPr>
          <a:xfrm>
            <a:off x="10767897" y="6745123"/>
            <a:ext cx="5945088" cy="2418739"/>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Sleepovers: </a:t>
            </a:r>
          </a:p>
          <a:p>
            <a:pPr>
              <a:lnSpc>
                <a:spcPts val="1890"/>
              </a:lnSpc>
            </a:pPr>
            <a:r>
              <a:rPr lang="en-US" sz="1400" spc="84">
                <a:solidFill>
                  <a:srgbClr val="2B2B2B"/>
                </a:solidFill>
                <a:latin typeface="Quicksand Medium"/>
              </a:rPr>
              <a:t>This could be a stay in a residential home, or a stay with another foster carer, for a short amount of time before going home or to the place you normally live. Some children and young people have a sleepover stay on a regular basis, one or two nights per week, or per month. Other children might have a week’s stay once a year.  You might also want to have sleepovers with friends, if you let the person who cares for you know they can make those arrangements.</a:t>
            </a:r>
          </a:p>
          <a:p>
            <a:pPr marL="0" lvl="0" indent="0">
              <a:lnSpc>
                <a:spcPts val="1890"/>
              </a:lnSpc>
              <a:spcBef>
                <a:spcPct val="0"/>
              </a:spcBef>
            </a:pPr>
            <a:endParaRPr lang="en-US" sz="1400" spc="84">
              <a:solidFill>
                <a:srgbClr val="2B2B2B"/>
              </a:solidFill>
              <a:latin typeface="Quicksan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5908749" y="-3521026"/>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0787725" y="482113"/>
            <a:ext cx="6998061" cy="2561528"/>
            <a:chOff x="0" y="0"/>
            <a:chExt cx="2342659" cy="857492"/>
          </a:xfrm>
        </p:grpSpPr>
        <p:sp>
          <p:nvSpPr>
            <p:cNvPr id="6" name="Freeform 6"/>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7" name="TextBox 7"/>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10" name="TextBox 10"/>
          <p:cNvSpPr txBox="1"/>
          <p:nvPr/>
        </p:nvSpPr>
        <p:spPr>
          <a:xfrm>
            <a:off x="10261239" y="4118429"/>
            <a:ext cx="6998061" cy="2305447"/>
          </a:xfrm>
          <a:prstGeom prst="rect">
            <a:avLst/>
          </a:prstGeom>
        </p:spPr>
        <p:txBody>
          <a:bodyPr lIns="50800" tIns="50800" rIns="50800" bIns="50800" rtlCol="0" anchor="ctr"/>
          <a:lstStyle/>
          <a:p>
            <a:pPr marL="0" lvl="0" indent="0" algn="ctr">
              <a:lnSpc>
                <a:spcPts val="1925"/>
              </a:lnSpc>
              <a:spcBef>
                <a:spcPct val="0"/>
              </a:spcBef>
            </a:pPr>
            <a:endParaRPr/>
          </a:p>
        </p:txBody>
      </p:sp>
      <p:sp>
        <p:nvSpPr>
          <p:cNvPr id="11" name="TextBox 11"/>
          <p:cNvSpPr txBox="1"/>
          <p:nvPr/>
        </p:nvSpPr>
        <p:spPr>
          <a:xfrm>
            <a:off x="11314212" y="685600"/>
            <a:ext cx="5945088" cy="2135505"/>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Supported Accommodation</a:t>
            </a:r>
          </a:p>
          <a:p>
            <a:pPr>
              <a:lnSpc>
                <a:spcPts val="1890"/>
              </a:lnSpc>
            </a:pPr>
            <a:r>
              <a:rPr lang="en-US" sz="1400" spc="84">
                <a:solidFill>
                  <a:srgbClr val="2B2B2B"/>
                </a:solidFill>
                <a:latin typeface="Quicksand Medium"/>
              </a:rPr>
              <a:t>Supported Accommodation is also for older children who are 16 and over and is where you live in the community with other children who are looked after.   There will be a key worker who visits you and the other children, however they may not be there all the time and being in this time of accommodation supports children to get ready for adulthood. </a:t>
            </a:r>
          </a:p>
          <a:p>
            <a:pPr>
              <a:lnSpc>
                <a:spcPts val="1890"/>
              </a:lnSpc>
            </a:pPr>
            <a:endParaRPr lang="en-US" sz="1400" spc="84">
              <a:solidFill>
                <a:srgbClr val="2B2B2B"/>
              </a:solidFill>
              <a:latin typeface="Quicksand Medium"/>
            </a:endParaRPr>
          </a:p>
          <a:p>
            <a:pPr marL="0" lvl="0" indent="0">
              <a:lnSpc>
                <a:spcPts val="1890"/>
              </a:lnSpc>
              <a:spcBef>
                <a:spcPct val="0"/>
              </a:spcBef>
            </a:pPr>
            <a:endParaRPr lang="en-US" sz="1400" spc="84">
              <a:solidFill>
                <a:srgbClr val="2B2B2B"/>
              </a:solidFill>
              <a:latin typeface="Quicksand Medium"/>
            </a:endParaRPr>
          </a:p>
        </p:txBody>
      </p:sp>
      <p:grpSp>
        <p:nvGrpSpPr>
          <p:cNvPr id="13" name="Group 13"/>
          <p:cNvGrpSpPr/>
          <p:nvPr/>
        </p:nvGrpSpPr>
        <p:grpSpPr>
          <a:xfrm>
            <a:off x="2145939" y="1762877"/>
            <a:ext cx="6998061" cy="2561528"/>
            <a:chOff x="0" y="0"/>
            <a:chExt cx="2342659" cy="857492"/>
          </a:xfrm>
        </p:grpSpPr>
        <p:sp>
          <p:nvSpPr>
            <p:cNvPr id="14" name="Freeform 14"/>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15" name="TextBox 15"/>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16" name="Group 16"/>
          <p:cNvGrpSpPr/>
          <p:nvPr/>
        </p:nvGrpSpPr>
        <p:grpSpPr>
          <a:xfrm>
            <a:off x="1028700" y="4921971"/>
            <a:ext cx="6998061" cy="2561528"/>
            <a:chOff x="0" y="0"/>
            <a:chExt cx="2342659" cy="857492"/>
          </a:xfrm>
        </p:grpSpPr>
        <p:sp>
          <p:nvSpPr>
            <p:cNvPr id="17" name="Freeform 17"/>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18" name="TextBox 18"/>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19" name="Group 19"/>
          <p:cNvGrpSpPr/>
          <p:nvPr/>
        </p:nvGrpSpPr>
        <p:grpSpPr>
          <a:xfrm>
            <a:off x="8617513" y="7243026"/>
            <a:ext cx="6998061" cy="2561528"/>
            <a:chOff x="0" y="0"/>
            <a:chExt cx="2342659" cy="857492"/>
          </a:xfrm>
        </p:grpSpPr>
        <p:sp>
          <p:nvSpPr>
            <p:cNvPr id="20" name="Freeform 20"/>
            <p:cNvSpPr/>
            <p:nvPr/>
          </p:nvSpPr>
          <p:spPr>
            <a:xfrm>
              <a:off x="0" y="0"/>
              <a:ext cx="2342659" cy="857492"/>
            </a:xfrm>
            <a:custGeom>
              <a:avLst/>
              <a:gdLst/>
              <a:ahLst/>
              <a:cxnLst/>
              <a:rect l="l" t="t" r="r" b="b"/>
              <a:pathLst>
                <a:path w="2342659" h="857492">
                  <a:moveTo>
                    <a:pt x="0" y="0"/>
                  </a:moveTo>
                  <a:lnTo>
                    <a:pt x="2342659" y="0"/>
                  </a:lnTo>
                  <a:lnTo>
                    <a:pt x="2342659" y="857492"/>
                  </a:lnTo>
                  <a:lnTo>
                    <a:pt x="0" y="857492"/>
                  </a:lnTo>
                  <a:close/>
                </a:path>
              </a:pathLst>
            </a:custGeom>
            <a:solidFill>
              <a:srgbClr val="FFDB58"/>
            </a:solidFill>
            <a:ln cap="sq">
              <a:noFill/>
              <a:prstDash val="solid"/>
              <a:miter/>
            </a:ln>
          </p:spPr>
          <p:txBody>
            <a:bodyPr/>
            <a:lstStyle/>
            <a:p>
              <a:endParaRPr lang="en-GB"/>
            </a:p>
          </p:txBody>
        </p:sp>
        <p:sp>
          <p:nvSpPr>
            <p:cNvPr id="21" name="TextBox 21"/>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22" name="TextBox 22"/>
          <p:cNvSpPr txBox="1"/>
          <p:nvPr/>
        </p:nvSpPr>
        <p:spPr>
          <a:xfrm>
            <a:off x="2672425" y="2085426"/>
            <a:ext cx="5945088" cy="1897380"/>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Living in a Residential Home:</a:t>
            </a:r>
          </a:p>
          <a:p>
            <a:pPr>
              <a:lnSpc>
                <a:spcPts val="1890"/>
              </a:lnSpc>
            </a:pPr>
            <a:r>
              <a:rPr lang="en-US" sz="1400" spc="84">
                <a:solidFill>
                  <a:srgbClr val="2B2B2B"/>
                </a:solidFill>
                <a:latin typeface="Quicksand Medium"/>
              </a:rPr>
              <a:t>A Residential Home offers a home to a group of children all at the same time. You will share the house with other children and have a team of adults on site who look after you both during the day and night. If you live in a residential home, you will have a member of staff who is there for you, they’ll be called your “key worker.”</a:t>
            </a:r>
          </a:p>
          <a:p>
            <a:pPr marL="0" lvl="0" indent="0">
              <a:lnSpc>
                <a:spcPts val="1890"/>
              </a:lnSpc>
              <a:spcBef>
                <a:spcPct val="0"/>
              </a:spcBef>
            </a:pPr>
            <a:endParaRPr lang="en-US" sz="1400" spc="84">
              <a:solidFill>
                <a:srgbClr val="2B2B2B"/>
              </a:solidFill>
              <a:latin typeface="Quicksand Medium"/>
            </a:endParaRPr>
          </a:p>
        </p:txBody>
      </p:sp>
      <p:sp>
        <p:nvSpPr>
          <p:cNvPr id="23" name="TextBox 23"/>
          <p:cNvSpPr txBox="1"/>
          <p:nvPr/>
        </p:nvSpPr>
        <p:spPr>
          <a:xfrm>
            <a:off x="1555187" y="5482645"/>
            <a:ext cx="5945088" cy="1421130"/>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Residential School: </a:t>
            </a:r>
          </a:p>
          <a:p>
            <a:pPr>
              <a:lnSpc>
                <a:spcPts val="1890"/>
              </a:lnSpc>
            </a:pPr>
            <a:r>
              <a:rPr lang="en-US" sz="1400" spc="84">
                <a:solidFill>
                  <a:srgbClr val="2B2B2B"/>
                </a:solidFill>
                <a:latin typeface="Quicksand Medium"/>
              </a:rPr>
              <a:t>This is also known as a Boarding School. You live at the School. Some children and young people go home for weekends, or School holidays, whilst other children and young people stay at the School all year around and are looked after by staff. </a:t>
            </a:r>
          </a:p>
          <a:p>
            <a:pPr marL="0" lvl="0" indent="0">
              <a:lnSpc>
                <a:spcPts val="1890"/>
              </a:lnSpc>
              <a:spcBef>
                <a:spcPct val="0"/>
              </a:spcBef>
            </a:pPr>
            <a:endParaRPr lang="en-US" sz="1400" spc="84">
              <a:solidFill>
                <a:srgbClr val="2B2B2B"/>
              </a:solidFill>
              <a:latin typeface="Quicksand Medium"/>
            </a:endParaRPr>
          </a:p>
        </p:txBody>
      </p:sp>
      <p:sp>
        <p:nvSpPr>
          <p:cNvPr id="24" name="TextBox 24"/>
          <p:cNvSpPr txBox="1"/>
          <p:nvPr/>
        </p:nvSpPr>
        <p:spPr>
          <a:xfrm>
            <a:off x="9144000" y="7681176"/>
            <a:ext cx="5945088" cy="1421130"/>
          </a:xfrm>
          <a:prstGeom prst="rect">
            <a:avLst/>
          </a:prstGeom>
        </p:spPr>
        <p:txBody>
          <a:bodyPr lIns="0" tIns="0" rIns="0" bIns="0" rtlCol="0" anchor="t">
            <a:spAutoFit/>
          </a:bodyPr>
          <a:lstStyle/>
          <a:p>
            <a:pPr>
              <a:lnSpc>
                <a:spcPts val="1890"/>
              </a:lnSpc>
            </a:pPr>
            <a:r>
              <a:rPr lang="en-US" sz="1400" spc="84">
                <a:solidFill>
                  <a:srgbClr val="2B2B2B"/>
                </a:solidFill>
                <a:latin typeface="Quicksand Medium"/>
              </a:rPr>
              <a:t>Supported Lodgings</a:t>
            </a:r>
          </a:p>
          <a:p>
            <a:pPr>
              <a:lnSpc>
                <a:spcPts val="1890"/>
              </a:lnSpc>
            </a:pPr>
            <a:r>
              <a:rPr lang="en-US" sz="1400" spc="84">
                <a:solidFill>
                  <a:srgbClr val="2B2B2B"/>
                </a:solidFill>
                <a:latin typeface="Quicksand Medium"/>
              </a:rPr>
              <a:t>Supported lodgings is for older children who are 16 and over.  It is similar to being in foster care, however your lodgings carers will support you with your independence skills so you are ready for adulthood.</a:t>
            </a:r>
          </a:p>
          <a:p>
            <a:pPr marL="0" lvl="0" indent="0">
              <a:lnSpc>
                <a:spcPts val="1890"/>
              </a:lnSpc>
              <a:spcBef>
                <a:spcPct val="0"/>
              </a:spcBef>
            </a:pPr>
            <a:endParaRPr lang="en-US" sz="1400" spc="84">
              <a:solidFill>
                <a:srgbClr val="2B2B2B"/>
              </a:solidFill>
              <a:latin typeface="Quicksan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761824" y="1172977"/>
            <a:ext cx="9769351" cy="6927358"/>
          </a:xfrm>
          <a:custGeom>
            <a:avLst/>
            <a:gdLst/>
            <a:ahLst/>
            <a:cxnLst/>
            <a:rect l="l" t="t" r="r" b="b"/>
            <a:pathLst>
              <a:path w="9769351" h="6927358">
                <a:moveTo>
                  <a:pt x="0" y="0"/>
                </a:moveTo>
                <a:lnTo>
                  <a:pt x="9769351" y="0"/>
                </a:lnTo>
                <a:lnTo>
                  <a:pt x="9769351" y="6927358"/>
                </a:lnTo>
                <a:lnTo>
                  <a:pt x="0" y="692735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TextBox 10"/>
          <p:cNvSpPr txBox="1"/>
          <p:nvPr/>
        </p:nvSpPr>
        <p:spPr>
          <a:xfrm>
            <a:off x="1028700" y="1632598"/>
            <a:ext cx="8034576" cy="1565664"/>
          </a:xfrm>
          <a:prstGeom prst="rect">
            <a:avLst/>
          </a:prstGeom>
        </p:spPr>
        <p:txBody>
          <a:bodyPr lIns="0" tIns="0" rIns="0" bIns="0" rtlCol="0" anchor="t">
            <a:spAutoFit/>
          </a:bodyPr>
          <a:lstStyle/>
          <a:p>
            <a:pPr marL="0" lvl="0" indent="0" algn="ctr">
              <a:lnSpc>
                <a:spcPts val="6032"/>
              </a:lnSpc>
            </a:pPr>
            <a:r>
              <a:rPr lang="en-US" sz="5800" spc="-116">
                <a:solidFill>
                  <a:srgbClr val="2B2B2B"/>
                </a:solidFill>
                <a:latin typeface="Fibre"/>
              </a:rPr>
              <a:t>Who can help you and what do they do? </a:t>
            </a:r>
          </a:p>
        </p:txBody>
      </p:sp>
      <p:sp>
        <p:nvSpPr>
          <p:cNvPr id="11" name="TextBox 11"/>
          <p:cNvSpPr txBox="1"/>
          <p:nvPr/>
        </p:nvSpPr>
        <p:spPr>
          <a:xfrm>
            <a:off x="1028700" y="3141113"/>
            <a:ext cx="8382176" cy="4812151"/>
          </a:xfrm>
          <a:prstGeom prst="rect">
            <a:avLst/>
          </a:prstGeom>
        </p:spPr>
        <p:txBody>
          <a:bodyPr lIns="0" tIns="0" rIns="0" bIns="0" rtlCol="0" anchor="t">
            <a:spAutoFit/>
          </a:bodyPr>
          <a:lstStyle/>
          <a:p>
            <a:pPr>
              <a:lnSpc>
                <a:spcPts val="4200"/>
              </a:lnSpc>
            </a:pPr>
            <a:r>
              <a:rPr lang="en-US" sz="3000">
                <a:solidFill>
                  <a:srgbClr val="2B2B2B"/>
                </a:solidFill>
                <a:latin typeface="Canva Sans"/>
              </a:rPr>
              <a:t>Depending on where you live, you may have a foster carer, a residential worker or a support worker (see section 5 for “Different Types of Care”). Your carer will be responsible for helping you every day in all areas of your life, for </a:t>
            </a:r>
            <a:r>
              <a:rPr lang="en-US" sz="3000" err="1">
                <a:solidFill>
                  <a:srgbClr val="2B2B2B"/>
                </a:solidFill>
                <a:latin typeface="Canva Sans"/>
              </a:rPr>
              <a:t>eg</a:t>
            </a:r>
            <a:r>
              <a:rPr lang="en-US" sz="3000">
                <a:solidFill>
                  <a:srgbClr val="2B2B2B"/>
                </a:solidFill>
                <a:latin typeface="Canva Sans"/>
              </a:rPr>
              <a:t>, getting to school, or meeting with friends and family, looking after you if you are unwell.</a:t>
            </a:r>
            <a:endParaRPr lang="en-US" sz="3000">
              <a:solidFill>
                <a:srgbClr val="2B2B2B"/>
              </a:solidFill>
              <a:latin typeface="Canva Sans"/>
              <a:ea typeface="+mn-lt"/>
              <a:cs typeface="+mn-lt"/>
            </a:endParaRPr>
          </a:p>
          <a:p>
            <a:pPr>
              <a:lnSpc>
                <a:spcPts val="4200"/>
              </a:lnSpc>
            </a:pPr>
            <a:endParaRPr lang="en-US" sz="3000">
              <a:solidFill>
                <a:srgbClr val="2B2B2B"/>
              </a:solidFill>
              <a:latin typeface="Canva Sans"/>
            </a:endParaRPr>
          </a:p>
        </p:txBody>
      </p:sp>
      <p:sp>
        <p:nvSpPr>
          <p:cNvPr id="12" name="Freeform 12"/>
          <p:cNvSpPr/>
          <p:nvPr/>
        </p:nvSpPr>
        <p:spPr>
          <a:xfrm>
            <a:off x="9752907" y="3908264"/>
            <a:ext cx="7641051" cy="5418200"/>
          </a:xfrm>
          <a:custGeom>
            <a:avLst/>
            <a:gdLst/>
            <a:ahLst/>
            <a:cxnLst/>
            <a:rect l="l" t="t" r="r" b="b"/>
            <a:pathLst>
              <a:path w="7641051" h="5418200">
                <a:moveTo>
                  <a:pt x="0" y="0"/>
                </a:moveTo>
                <a:lnTo>
                  <a:pt x="7641050" y="0"/>
                </a:lnTo>
                <a:lnTo>
                  <a:pt x="7641050" y="5418199"/>
                </a:lnTo>
                <a:lnTo>
                  <a:pt x="0" y="5418199"/>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3" name="TextBox 13"/>
          <p:cNvSpPr txBox="1"/>
          <p:nvPr/>
        </p:nvSpPr>
        <p:spPr>
          <a:xfrm>
            <a:off x="9965970" y="3919495"/>
            <a:ext cx="7427987" cy="4267515"/>
          </a:xfrm>
          <a:prstGeom prst="rect">
            <a:avLst/>
          </a:prstGeom>
        </p:spPr>
        <p:txBody>
          <a:bodyPr lIns="0" tIns="0" rIns="0" bIns="0" rtlCol="0" anchor="t">
            <a:spAutoFit/>
          </a:bodyPr>
          <a:lstStyle/>
          <a:p>
            <a:pPr>
              <a:lnSpc>
                <a:spcPts val="4759"/>
              </a:lnSpc>
            </a:pPr>
            <a:r>
              <a:rPr lang="en-US" sz="3350">
                <a:solidFill>
                  <a:srgbClr val="2B2B2B"/>
                </a:solidFill>
                <a:latin typeface="Canva Sans"/>
              </a:rPr>
              <a:t>My carer is called:</a:t>
            </a:r>
            <a:endParaRPr lang="en-US" sz="3350"/>
          </a:p>
          <a:p>
            <a:pPr>
              <a:lnSpc>
                <a:spcPts val="4759"/>
              </a:lnSpc>
            </a:pPr>
            <a:endParaRPr lang="en-US" sz="3399">
              <a:solidFill>
                <a:srgbClr val="2B2B2B"/>
              </a:solidFill>
              <a:latin typeface="Canva Sans"/>
            </a:endParaRPr>
          </a:p>
          <a:p>
            <a:pPr>
              <a:lnSpc>
                <a:spcPts val="4759"/>
              </a:lnSpc>
            </a:pPr>
            <a:endParaRPr lang="en-US" sz="3399">
              <a:solidFill>
                <a:srgbClr val="2B2B2B"/>
              </a:solidFill>
              <a:latin typeface="Canva Sans"/>
            </a:endParaRPr>
          </a:p>
          <a:p>
            <a:pPr>
              <a:lnSpc>
                <a:spcPts val="4759"/>
              </a:lnSpc>
            </a:pPr>
            <a:r>
              <a:rPr lang="en-US" sz="3350">
                <a:solidFill>
                  <a:srgbClr val="2B2B2B"/>
                </a:solidFill>
                <a:latin typeface="Canva Sans"/>
              </a:rPr>
              <a:t>I can speak to my carer by calling:</a:t>
            </a:r>
          </a:p>
          <a:p>
            <a:pPr>
              <a:lnSpc>
                <a:spcPts val="4759"/>
              </a:lnSpc>
            </a:pPr>
            <a:endParaRPr lang="en-US" sz="3399">
              <a:solidFill>
                <a:srgbClr val="2B2B2B"/>
              </a:solidFill>
              <a:latin typeface="Canva Sans"/>
            </a:endParaRPr>
          </a:p>
          <a:p>
            <a:pPr>
              <a:lnSpc>
                <a:spcPts val="4759"/>
              </a:lnSpc>
            </a:pPr>
            <a:endParaRPr lang="en-US" sz="3399">
              <a:solidFill>
                <a:srgbClr val="2B2B2B"/>
              </a:solidFill>
              <a:latin typeface="Canva Sans"/>
            </a:endParaRPr>
          </a:p>
          <a:p>
            <a:pPr>
              <a:lnSpc>
                <a:spcPts val="4759"/>
              </a:lnSpc>
            </a:pPr>
            <a:r>
              <a:rPr lang="en-US" sz="3350">
                <a:solidFill>
                  <a:srgbClr val="2B2B2B"/>
                </a:solidFill>
                <a:latin typeface="Canva Sans"/>
              </a:rPr>
              <a:t>I can email my carer 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761824" y="1172977"/>
            <a:ext cx="9769351" cy="6927358"/>
          </a:xfrm>
          <a:custGeom>
            <a:avLst/>
            <a:gdLst/>
            <a:ahLst/>
            <a:cxnLst/>
            <a:rect l="l" t="t" r="r" b="b"/>
            <a:pathLst>
              <a:path w="9769351" h="6927358">
                <a:moveTo>
                  <a:pt x="0" y="0"/>
                </a:moveTo>
                <a:lnTo>
                  <a:pt x="9769351" y="0"/>
                </a:lnTo>
                <a:lnTo>
                  <a:pt x="9769351" y="6927358"/>
                </a:lnTo>
                <a:lnTo>
                  <a:pt x="0" y="692735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TextBox 10"/>
          <p:cNvSpPr txBox="1"/>
          <p:nvPr/>
        </p:nvSpPr>
        <p:spPr>
          <a:xfrm>
            <a:off x="1114452" y="1764115"/>
            <a:ext cx="8034576" cy="803664"/>
          </a:xfrm>
          <a:prstGeom prst="rect">
            <a:avLst/>
          </a:prstGeom>
        </p:spPr>
        <p:txBody>
          <a:bodyPr lIns="0" tIns="0" rIns="0" bIns="0" rtlCol="0" anchor="t">
            <a:spAutoFit/>
          </a:bodyPr>
          <a:lstStyle/>
          <a:p>
            <a:pPr marL="0" lvl="0" indent="0">
              <a:lnSpc>
                <a:spcPts val="6032"/>
              </a:lnSpc>
            </a:pPr>
            <a:r>
              <a:rPr lang="en-US" sz="5800" spc="-116">
                <a:solidFill>
                  <a:srgbClr val="2B2B2B"/>
                </a:solidFill>
                <a:latin typeface="Fibre"/>
              </a:rPr>
              <a:t>Social Worker</a:t>
            </a:r>
          </a:p>
        </p:txBody>
      </p:sp>
      <p:sp>
        <p:nvSpPr>
          <p:cNvPr id="11" name="Freeform 11"/>
          <p:cNvSpPr/>
          <p:nvPr/>
        </p:nvSpPr>
        <p:spPr>
          <a:xfrm>
            <a:off x="10250547" y="340637"/>
            <a:ext cx="7641051" cy="5418200"/>
          </a:xfrm>
          <a:custGeom>
            <a:avLst/>
            <a:gdLst/>
            <a:ahLst/>
            <a:cxnLst/>
            <a:rect l="l" t="t" r="r" b="b"/>
            <a:pathLst>
              <a:path w="7641051" h="5418200">
                <a:moveTo>
                  <a:pt x="0" y="0"/>
                </a:moveTo>
                <a:lnTo>
                  <a:pt x="7641051" y="0"/>
                </a:lnTo>
                <a:lnTo>
                  <a:pt x="7641051" y="5418199"/>
                </a:lnTo>
                <a:lnTo>
                  <a:pt x="0" y="5418199"/>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2" name="TextBox 12"/>
          <p:cNvSpPr txBox="1"/>
          <p:nvPr/>
        </p:nvSpPr>
        <p:spPr>
          <a:xfrm>
            <a:off x="10591015" y="560239"/>
            <a:ext cx="7087519" cy="5497018"/>
          </a:xfrm>
          <a:prstGeom prst="rect">
            <a:avLst/>
          </a:prstGeom>
        </p:spPr>
        <p:txBody>
          <a:bodyPr wrap="square" lIns="0" tIns="0" rIns="0" bIns="0" rtlCol="0" anchor="t">
            <a:spAutoFit/>
          </a:bodyPr>
          <a:lstStyle/>
          <a:p>
            <a:pPr>
              <a:lnSpc>
                <a:spcPts val="4759"/>
              </a:lnSpc>
            </a:pPr>
            <a:r>
              <a:rPr lang="en-US" sz="3350">
                <a:solidFill>
                  <a:srgbClr val="2B2B2B"/>
                </a:solidFill>
                <a:latin typeface="Canva Sans"/>
              </a:rPr>
              <a:t>My Social Worker is called:</a:t>
            </a:r>
            <a:endParaRPr lang="en-US" sz="3350"/>
          </a:p>
          <a:p>
            <a:pPr>
              <a:lnSpc>
                <a:spcPts val="4759"/>
              </a:lnSpc>
            </a:pPr>
            <a:endParaRPr lang="en-US" sz="3399">
              <a:solidFill>
                <a:srgbClr val="2B2B2B"/>
              </a:solidFill>
              <a:latin typeface="Canva Sans"/>
            </a:endParaRPr>
          </a:p>
          <a:p>
            <a:pPr>
              <a:lnSpc>
                <a:spcPts val="4759"/>
              </a:lnSpc>
            </a:pPr>
            <a:endParaRPr lang="en-US" sz="3399">
              <a:solidFill>
                <a:srgbClr val="2B2B2B"/>
              </a:solidFill>
              <a:latin typeface="Canva Sans"/>
            </a:endParaRPr>
          </a:p>
          <a:p>
            <a:pPr>
              <a:lnSpc>
                <a:spcPts val="4759"/>
              </a:lnSpc>
            </a:pPr>
            <a:r>
              <a:rPr lang="en-US" sz="3350">
                <a:solidFill>
                  <a:srgbClr val="2B2B2B"/>
                </a:solidFill>
                <a:latin typeface="Canva Sans"/>
              </a:rPr>
              <a:t>I can speak to my social worker by calling:</a:t>
            </a:r>
          </a:p>
          <a:p>
            <a:pPr>
              <a:lnSpc>
                <a:spcPts val="4759"/>
              </a:lnSpc>
            </a:pPr>
            <a:endParaRPr lang="en-US" sz="3399">
              <a:solidFill>
                <a:srgbClr val="2B2B2B"/>
              </a:solidFill>
              <a:latin typeface="Canva Sans"/>
            </a:endParaRPr>
          </a:p>
          <a:p>
            <a:pPr>
              <a:lnSpc>
                <a:spcPts val="4759"/>
              </a:lnSpc>
            </a:pPr>
            <a:r>
              <a:rPr lang="en-US" sz="3350">
                <a:solidFill>
                  <a:srgbClr val="2B2B2B"/>
                </a:solidFill>
                <a:latin typeface="Canva Sans"/>
              </a:rPr>
              <a:t>I can email my social worker on:</a:t>
            </a:r>
          </a:p>
          <a:p>
            <a:pPr>
              <a:lnSpc>
                <a:spcPts val="4759"/>
              </a:lnSpc>
            </a:pPr>
            <a:endParaRPr lang="en-US" sz="3399">
              <a:solidFill>
                <a:srgbClr val="2B2B2B"/>
              </a:solidFill>
              <a:latin typeface="Canva Sans"/>
            </a:endParaRPr>
          </a:p>
          <a:p>
            <a:pPr>
              <a:lnSpc>
                <a:spcPts val="4759"/>
              </a:lnSpc>
            </a:pPr>
            <a:endParaRPr lang="en-US" sz="3350">
              <a:solidFill>
                <a:srgbClr val="2B2B2B"/>
              </a:solidFill>
              <a:latin typeface="Canva Sans"/>
            </a:endParaRPr>
          </a:p>
        </p:txBody>
      </p:sp>
      <p:sp>
        <p:nvSpPr>
          <p:cNvPr id="13" name="TextBox 13"/>
          <p:cNvSpPr txBox="1"/>
          <p:nvPr/>
        </p:nvSpPr>
        <p:spPr>
          <a:xfrm>
            <a:off x="1150930" y="2767493"/>
            <a:ext cx="8991083" cy="5380990"/>
          </a:xfrm>
          <a:prstGeom prst="rect">
            <a:avLst/>
          </a:prstGeom>
        </p:spPr>
        <p:txBody>
          <a:bodyPr lIns="0" tIns="0" rIns="0" bIns="0" rtlCol="0" anchor="t">
            <a:spAutoFit/>
          </a:bodyPr>
          <a:lstStyle/>
          <a:p>
            <a:pPr>
              <a:lnSpc>
                <a:spcPts val="4759"/>
              </a:lnSpc>
            </a:pPr>
            <a:r>
              <a:rPr lang="en-US" sz="3399">
                <a:solidFill>
                  <a:srgbClr val="2B2B2B"/>
                </a:solidFill>
                <a:latin typeface="Canva Sans"/>
              </a:rPr>
              <a:t>Your Social Worker will explain to you what is happening and what is going to happen in the future. Your Social Worker will visit you regularly and also help you to keep in touch with the people who are important to you. Please ask your Social Worker for their Pen Picture, if you have not already received this. </a:t>
            </a:r>
          </a:p>
          <a:p>
            <a:pPr>
              <a:lnSpc>
                <a:spcPts val="4759"/>
              </a:lnSpc>
            </a:pPr>
            <a:endParaRPr lang="en-US" sz="3399">
              <a:solidFill>
                <a:srgbClr val="2B2B2B"/>
              </a:solidFill>
              <a:latin typeface="Canva Sans"/>
            </a:endParaRPr>
          </a:p>
        </p:txBody>
      </p:sp>
      <p:sp>
        <p:nvSpPr>
          <p:cNvPr id="14" name="Freeform 14"/>
          <p:cNvSpPr/>
          <p:nvPr/>
        </p:nvSpPr>
        <p:spPr>
          <a:xfrm>
            <a:off x="10403742" y="6013564"/>
            <a:ext cx="7289725" cy="4234338"/>
          </a:xfrm>
          <a:custGeom>
            <a:avLst/>
            <a:gdLst/>
            <a:ahLst/>
            <a:cxnLst/>
            <a:rect l="l" t="t" r="r" b="b"/>
            <a:pathLst>
              <a:path w="5988651" h="4246498">
                <a:moveTo>
                  <a:pt x="0" y="0"/>
                </a:moveTo>
                <a:lnTo>
                  <a:pt x="5988652" y="0"/>
                </a:lnTo>
                <a:lnTo>
                  <a:pt x="5988652" y="4246498"/>
                </a:lnTo>
                <a:lnTo>
                  <a:pt x="0" y="424649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5" name="TextBox 15"/>
          <p:cNvSpPr txBox="1"/>
          <p:nvPr/>
        </p:nvSpPr>
        <p:spPr>
          <a:xfrm>
            <a:off x="10804980" y="5689526"/>
            <a:ext cx="6888920" cy="3864391"/>
          </a:xfrm>
          <a:prstGeom prst="rect">
            <a:avLst/>
          </a:prstGeom>
        </p:spPr>
        <p:txBody>
          <a:bodyPr wrap="square" lIns="0" tIns="0" rIns="0" bIns="0" rtlCol="0" anchor="t">
            <a:spAutoFit/>
          </a:bodyPr>
          <a:lstStyle/>
          <a:p>
            <a:pPr>
              <a:lnSpc>
                <a:spcPts val="3767"/>
              </a:lnSpc>
            </a:pPr>
            <a:endParaRPr lang="en-US">
              <a:ea typeface="Calibri"/>
              <a:cs typeface="Calibri"/>
            </a:endParaRPr>
          </a:p>
          <a:p>
            <a:pPr>
              <a:lnSpc>
                <a:spcPts val="3767"/>
              </a:lnSpc>
            </a:pPr>
            <a:r>
              <a:rPr lang="en-US" sz="2650">
                <a:solidFill>
                  <a:srgbClr val="2B2B2B"/>
                </a:solidFill>
                <a:latin typeface="Canva Sans"/>
              </a:rPr>
              <a:t>If my Social Worker isn’t around, you can contact their duty team on</a:t>
            </a:r>
          </a:p>
          <a:p>
            <a:pPr>
              <a:lnSpc>
                <a:spcPts val="3767"/>
              </a:lnSpc>
            </a:pPr>
            <a:r>
              <a:rPr lang="en-US" sz="2650">
                <a:solidFill>
                  <a:srgbClr val="2B2B2B"/>
                </a:solidFill>
                <a:latin typeface="Canva Sans"/>
              </a:rPr>
              <a:t> </a:t>
            </a:r>
          </a:p>
          <a:p>
            <a:pPr>
              <a:lnSpc>
                <a:spcPts val="3767"/>
              </a:lnSpc>
            </a:pPr>
            <a:endParaRPr lang="en-US" sz="2691">
              <a:solidFill>
                <a:srgbClr val="2B2B2B"/>
              </a:solidFill>
              <a:latin typeface="Canva Sans"/>
            </a:endParaRPr>
          </a:p>
          <a:p>
            <a:pPr>
              <a:lnSpc>
                <a:spcPts val="3767"/>
              </a:lnSpc>
            </a:pPr>
            <a:r>
              <a:rPr lang="en-US" sz="2650">
                <a:solidFill>
                  <a:srgbClr val="2B2B2B"/>
                </a:solidFill>
                <a:latin typeface="Canva Sans"/>
              </a:rPr>
              <a:t>If it is the evening, or the weekend, you can contact the Emergency duty team on: 01483 517898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844" b="-9844"/>
            </a:stretch>
          </a:blipFill>
        </p:spPr>
        <p:txBody>
          <a:bodyPr/>
          <a:lstStyle/>
          <a:p>
            <a:endParaRPr lang="en-GB"/>
          </a:p>
        </p:txBody>
      </p:sp>
      <p:sp>
        <p:nvSpPr>
          <p:cNvPr id="3" name="Freeform 3"/>
          <p:cNvSpPr/>
          <p:nvPr/>
        </p:nvSpPr>
        <p:spPr>
          <a:xfrm>
            <a:off x="555111" y="431243"/>
            <a:ext cx="8654052" cy="6136509"/>
          </a:xfrm>
          <a:custGeom>
            <a:avLst/>
            <a:gdLst/>
            <a:ahLst/>
            <a:cxnLst/>
            <a:rect l="l" t="t" r="r" b="b"/>
            <a:pathLst>
              <a:path w="8654052" h="6136509">
                <a:moveTo>
                  <a:pt x="0" y="0"/>
                </a:moveTo>
                <a:lnTo>
                  <a:pt x="8654052" y="0"/>
                </a:lnTo>
                <a:lnTo>
                  <a:pt x="8654052" y="6136509"/>
                </a:lnTo>
                <a:lnTo>
                  <a:pt x="0" y="613650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0" name="Freeform 10"/>
          <p:cNvSpPr/>
          <p:nvPr/>
        </p:nvSpPr>
        <p:spPr>
          <a:xfrm>
            <a:off x="8528029" y="2039173"/>
            <a:ext cx="9524052" cy="8009392"/>
          </a:xfrm>
          <a:custGeom>
            <a:avLst/>
            <a:gdLst/>
            <a:ahLst/>
            <a:cxnLst/>
            <a:rect l="l" t="t" r="r" b="b"/>
            <a:pathLst>
              <a:path w="9511893" h="6744797">
                <a:moveTo>
                  <a:pt x="0" y="0"/>
                </a:moveTo>
                <a:lnTo>
                  <a:pt x="9511893" y="0"/>
                </a:lnTo>
                <a:lnTo>
                  <a:pt x="9511893" y="6744797"/>
                </a:lnTo>
                <a:lnTo>
                  <a:pt x="0" y="674479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1" name="TextBox 11"/>
          <p:cNvSpPr txBox="1"/>
          <p:nvPr/>
        </p:nvSpPr>
        <p:spPr>
          <a:xfrm>
            <a:off x="821987" y="594886"/>
            <a:ext cx="7499328" cy="5981065"/>
          </a:xfrm>
          <a:prstGeom prst="rect">
            <a:avLst/>
          </a:prstGeom>
        </p:spPr>
        <p:txBody>
          <a:bodyPr lIns="0" tIns="0" rIns="0" bIns="0" rtlCol="0" anchor="t">
            <a:spAutoFit/>
          </a:bodyPr>
          <a:lstStyle/>
          <a:p>
            <a:pPr>
              <a:lnSpc>
                <a:spcPts val="4759"/>
              </a:lnSpc>
            </a:pPr>
            <a:r>
              <a:rPr lang="en-US" sz="3399">
                <a:solidFill>
                  <a:srgbClr val="000000"/>
                </a:solidFill>
                <a:latin typeface="Canva Sans Bold"/>
              </a:rPr>
              <a:t>Designated Teacher </a:t>
            </a:r>
          </a:p>
          <a:p>
            <a:pPr>
              <a:lnSpc>
                <a:spcPts val="4759"/>
              </a:lnSpc>
            </a:pPr>
            <a:endParaRPr lang="en-US" sz="3399">
              <a:solidFill>
                <a:srgbClr val="000000"/>
              </a:solidFill>
              <a:latin typeface="Canva Sans Bold"/>
            </a:endParaRPr>
          </a:p>
          <a:p>
            <a:pPr>
              <a:lnSpc>
                <a:spcPts val="4759"/>
              </a:lnSpc>
            </a:pPr>
            <a:r>
              <a:rPr lang="en-US" sz="3399">
                <a:solidFill>
                  <a:srgbClr val="000000"/>
                </a:solidFill>
                <a:latin typeface="Canva Sans"/>
              </a:rPr>
              <a:t>The Designated Teacher ensures school staff help you to enjoy school life and support you to learn and achieve.  The details of who is your designated teacher can be found in your Personal Education Plan (PEP). </a:t>
            </a:r>
          </a:p>
          <a:p>
            <a:pPr>
              <a:lnSpc>
                <a:spcPts val="4759"/>
              </a:lnSpc>
            </a:pPr>
            <a:endParaRPr lang="en-US" sz="3399">
              <a:solidFill>
                <a:srgbClr val="000000"/>
              </a:solidFill>
              <a:latin typeface="Canva Sans"/>
            </a:endParaRPr>
          </a:p>
        </p:txBody>
      </p:sp>
      <p:sp>
        <p:nvSpPr>
          <p:cNvPr id="12" name="TextBox 12"/>
          <p:cNvSpPr txBox="1"/>
          <p:nvPr/>
        </p:nvSpPr>
        <p:spPr>
          <a:xfrm>
            <a:off x="8880656" y="2344565"/>
            <a:ext cx="9037670" cy="7906139"/>
          </a:xfrm>
          <a:prstGeom prst="rect">
            <a:avLst/>
          </a:prstGeom>
        </p:spPr>
        <p:txBody>
          <a:bodyPr wrap="square" lIns="0" tIns="0" rIns="0" bIns="0" rtlCol="0" anchor="t">
            <a:spAutoFit/>
          </a:bodyPr>
          <a:lstStyle/>
          <a:p>
            <a:pPr>
              <a:lnSpc>
                <a:spcPts val="4480"/>
              </a:lnSpc>
            </a:pPr>
            <a:r>
              <a:rPr lang="en-US" sz="3200">
                <a:solidFill>
                  <a:srgbClr val="000000"/>
                </a:solidFill>
                <a:latin typeface="Canva Sans Bold"/>
              </a:rPr>
              <a:t>Named nurse for Looked After Children</a:t>
            </a:r>
            <a:endParaRPr lang="en-US"/>
          </a:p>
          <a:p>
            <a:pPr>
              <a:lnSpc>
                <a:spcPts val="4480"/>
              </a:lnSpc>
            </a:pPr>
            <a:endParaRPr lang="en-US" sz="3200">
              <a:solidFill>
                <a:srgbClr val="000000"/>
              </a:solidFill>
              <a:latin typeface="Canva Sans Bold"/>
            </a:endParaRPr>
          </a:p>
          <a:p>
            <a:pPr>
              <a:lnSpc>
                <a:spcPts val="4480"/>
              </a:lnSpc>
            </a:pPr>
            <a:r>
              <a:rPr lang="en-US" sz="3200">
                <a:solidFill>
                  <a:srgbClr val="000000"/>
                </a:solidFill>
                <a:latin typeface="Canva Sans"/>
              </a:rPr>
              <a:t>The </a:t>
            </a:r>
            <a:r>
              <a:rPr lang="en-US" sz="3200" err="1">
                <a:solidFill>
                  <a:srgbClr val="000000"/>
                </a:solidFill>
                <a:latin typeface="Canva Sans"/>
              </a:rPr>
              <a:t>Specialised</a:t>
            </a:r>
            <a:r>
              <a:rPr lang="en-US" sz="3200">
                <a:solidFill>
                  <a:srgbClr val="000000"/>
                </a:solidFill>
                <a:latin typeface="Canva Sans"/>
              </a:rPr>
              <a:t> Nurse for Looked After Children will help you to keep well and stay healthy by making sure you see a doctor, dentist and optician regularly. The Nurse will also support you to take care of yourself in areas such as personal hygiene, eating healthily, taking enough exercise and having enough sleep. You can ask your Social Worker on how to contact the Named Nurse for Looked After Children. </a:t>
            </a:r>
          </a:p>
          <a:p>
            <a:pPr>
              <a:lnSpc>
                <a:spcPts val="3920"/>
              </a:lnSpc>
            </a:pPr>
            <a:endParaRPr lang="en-US" sz="3200">
              <a:solidFill>
                <a:srgbClr val="000000"/>
              </a:solidFill>
              <a:latin typeface="Canva Sans"/>
            </a:endParaRPr>
          </a:p>
          <a:p>
            <a:pPr>
              <a:lnSpc>
                <a:spcPts val="3920"/>
              </a:lnSpc>
            </a:pPr>
            <a:endParaRPr lang="en-US" sz="3200">
              <a:solidFill>
                <a:srgbClr val="000000"/>
              </a:solidFill>
              <a:latin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2aa22af-e7ac-42f9-9702-e3fb633249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5499989287F147BA4B16C104EB173E" ma:contentTypeVersion="14" ma:contentTypeDescription="Create a new document." ma:contentTypeScope="" ma:versionID="775aad206af7370e816de6cca578a052">
  <xsd:schema xmlns:xsd="http://www.w3.org/2001/XMLSchema" xmlns:xs="http://www.w3.org/2001/XMLSchema" xmlns:p="http://schemas.microsoft.com/office/2006/metadata/properties" xmlns:ns3="a2aa22af-e7ac-42f9-9702-e3fb633249a4" xmlns:ns4="e7fa44db-b1d5-4e5b-96d9-6f717c3c7250" targetNamespace="http://schemas.microsoft.com/office/2006/metadata/properties" ma:root="true" ma:fieldsID="2df863f9c7c219b445b1e84cfc24238b" ns3:_="" ns4:_="">
    <xsd:import namespace="a2aa22af-e7ac-42f9-9702-e3fb633249a4"/>
    <xsd:import namespace="e7fa44db-b1d5-4e5b-96d9-6f717c3c725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a22af-e7ac-42f9-9702-e3fb633249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fa44db-b1d5-4e5b-96d9-6f717c3c72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E426B8-0F54-455E-AC4D-0951B66D707C}">
  <ds:schemaRefs>
    <ds:schemaRef ds:uri="a2aa22af-e7ac-42f9-9702-e3fb633249a4"/>
    <ds:schemaRef ds:uri="e7fa44db-b1d5-4e5b-96d9-6f717c3c72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4C1547-F592-4AAF-8766-75C9FEC2DD04}">
  <ds:schemaRefs>
    <ds:schemaRef ds:uri="http://schemas.microsoft.com/sharepoint/v3/contenttype/forms"/>
  </ds:schemaRefs>
</ds:datastoreItem>
</file>

<file path=customXml/itemProps3.xml><?xml version="1.0" encoding="utf-8"?>
<ds:datastoreItem xmlns:ds="http://schemas.openxmlformats.org/officeDocument/2006/customXml" ds:itemID="{402504B6-329B-4DB8-A36D-DF3742D5E46C}">
  <ds:schemaRefs>
    <ds:schemaRef ds:uri="a2aa22af-e7ac-42f9-9702-e3fb633249a4"/>
    <ds:schemaRef ds:uri="e7fa44db-b1d5-4e5b-96d9-6f717c3c72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3946</Words>
  <Application>Microsoft Office PowerPoint</Application>
  <PresentationFormat>Custom</PresentationFormat>
  <Paragraphs>165</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Canva Sans</vt:lpstr>
      <vt:lpstr>Wingdings</vt:lpstr>
      <vt:lpstr>Canva Sans Bold</vt:lpstr>
      <vt:lpstr>Quicksand Medium</vt:lpstr>
      <vt:lpstr>Quicksand Semi-Bold</vt:lpstr>
      <vt:lpstr>Arial</vt:lpstr>
      <vt:lpstr>Quicksand</vt:lpstr>
      <vt:lpstr>Calibri</vt:lpstr>
      <vt:lpstr>Fibre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Organic Child Psychology Presentation</dc:title>
  <dc:creator>Taniya Rahman</dc:creator>
  <cp:lastModifiedBy>Taniya Rahman</cp:lastModifiedBy>
  <cp:revision>71</cp:revision>
  <dcterms:created xsi:type="dcterms:W3CDTF">2006-08-16T00:00:00Z</dcterms:created>
  <dcterms:modified xsi:type="dcterms:W3CDTF">2024-12-04T12:10:50Z</dcterms:modified>
  <dc:identifier>DAF1W0yjXL0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0x010100DD5499989287F147BA4B16C104EB173E</vt:lpwstr>
  </property>
</Properties>
</file>