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9" r:id="rId5"/>
    <p:sldId id="256" r:id="rId6"/>
    <p:sldId id="257" r:id="rId7"/>
    <p:sldId id="262" r:id="rId8"/>
    <p:sldId id="258" r:id="rId9"/>
    <p:sldId id="260" r:id="rId10"/>
    <p:sldId id="261"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F7CF53-A5F7-4A9B-8E22-5026C0EC6BC9}" v="4" dt="2024-02-01T11:38:30.9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A63D34-7DBF-4717-8843-F7E63275CE3E}" type="datetimeFigureOut">
              <a:t>12/16/2024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66649F-9A43-4936-8BB7-04FF9D981F13}" type="slidenum">
              <a:t>‹#›</a:t>
            </a:fld>
            <a:endParaRPr lang="en-GB"/>
          </a:p>
        </p:txBody>
      </p:sp>
    </p:spTree>
    <p:extLst>
      <p:ext uri="{BB962C8B-B14F-4D97-AF65-F5344CB8AC3E}">
        <p14:creationId xmlns:p14="http://schemas.microsoft.com/office/powerpoint/2010/main" val="1155790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666649F-9A43-4936-8BB7-04FF9D981F13}" type="slidenum">
              <a:rPr lang="en-GB" smtClean="0"/>
              <a:t>1</a:t>
            </a:fld>
            <a:endParaRPr lang="en-GB"/>
          </a:p>
        </p:txBody>
      </p:sp>
    </p:spTree>
    <p:extLst>
      <p:ext uri="{BB962C8B-B14F-4D97-AF65-F5344CB8AC3E}">
        <p14:creationId xmlns:p14="http://schemas.microsoft.com/office/powerpoint/2010/main" val="4038930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A666649F-9A43-4936-8BB7-04FF9D981F13}" type="slidenum">
              <a:t>2</a:t>
            </a:fld>
            <a:endParaRPr lang="en-GB"/>
          </a:p>
        </p:txBody>
      </p:sp>
    </p:spTree>
    <p:extLst>
      <p:ext uri="{BB962C8B-B14F-4D97-AF65-F5344CB8AC3E}">
        <p14:creationId xmlns:p14="http://schemas.microsoft.com/office/powerpoint/2010/main" val="1200894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EOTAS: Education other than at school. </a:t>
            </a:r>
            <a:r>
              <a:rPr lang="en-GB" sz="1800" b="0" i="0" u="none" strike="noStrike">
                <a:solidFill>
                  <a:srgbClr val="000000"/>
                </a:solidFill>
                <a:effectLst/>
                <a:latin typeface="Calibri" panose="020F0502020204030204" pitchFamily="34" charset="0"/>
              </a:rPr>
              <a:t>If education in a school or post-16 provision would be inappropriate: may have an Education Other Than At School (EOTAS) package consisting of one or more Alternative Provision</a:t>
            </a:r>
            <a:endParaRPr lang="en-US">
              <a:cs typeface="Calibri"/>
            </a:endParaRPr>
          </a:p>
        </p:txBody>
      </p:sp>
      <p:sp>
        <p:nvSpPr>
          <p:cNvPr id="4" name="Slide Number Placeholder 3"/>
          <p:cNvSpPr>
            <a:spLocks noGrp="1"/>
          </p:cNvSpPr>
          <p:nvPr>
            <p:ph type="sldNum" sz="quarter" idx="5"/>
          </p:nvPr>
        </p:nvSpPr>
        <p:spPr/>
        <p:txBody>
          <a:bodyPr/>
          <a:lstStyle/>
          <a:p>
            <a:fld id="{A666649F-9A43-4936-8BB7-04FF9D981F13}" type="slidenum">
              <a:t>3</a:t>
            </a:fld>
            <a:endParaRPr lang="en-GB"/>
          </a:p>
        </p:txBody>
      </p:sp>
    </p:spTree>
    <p:extLst>
      <p:ext uri="{BB962C8B-B14F-4D97-AF65-F5344CB8AC3E}">
        <p14:creationId xmlns:p14="http://schemas.microsoft.com/office/powerpoint/2010/main" val="814981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666649F-9A43-4936-8BB7-04FF9D981F13}" type="slidenum">
              <a:rPr lang="en-GB" smtClean="0"/>
              <a:t>6</a:t>
            </a:fld>
            <a:endParaRPr lang="en-GB"/>
          </a:p>
        </p:txBody>
      </p:sp>
    </p:spTree>
    <p:extLst>
      <p:ext uri="{BB962C8B-B14F-4D97-AF65-F5344CB8AC3E}">
        <p14:creationId xmlns:p14="http://schemas.microsoft.com/office/powerpoint/2010/main" val="332928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666649F-9A43-4936-8BB7-04FF9D981F13}" type="slidenum">
              <a:rPr lang="en-GB" smtClean="0"/>
              <a:t>7</a:t>
            </a:fld>
            <a:endParaRPr lang="en-GB"/>
          </a:p>
        </p:txBody>
      </p:sp>
    </p:spTree>
    <p:extLst>
      <p:ext uri="{BB962C8B-B14F-4D97-AF65-F5344CB8AC3E}">
        <p14:creationId xmlns:p14="http://schemas.microsoft.com/office/powerpoint/2010/main" val="388603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EDE01-9980-AF10-CA4C-BA6AAF591A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AC920D5-B5A8-03AE-77B8-75688F3FF0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C61376-B73C-19B1-3665-4852F0CF9B69}"/>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5" name="Footer Placeholder 4">
            <a:extLst>
              <a:ext uri="{FF2B5EF4-FFF2-40B4-BE49-F238E27FC236}">
                <a16:creationId xmlns:a16="http://schemas.microsoft.com/office/drawing/2014/main" id="{FD9CCD18-AAE1-B690-7EB9-4F4B21C6FF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5085D4-B224-8FB5-053E-075FEC4EE798}"/>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1678368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3E263-D69E-7482-E074-1453D441D59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78DF28-D326-13B4-3564-BF4DF83EB8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1D5961-9C91-6E38-247A-DCB8E2E8CFAB}"/>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5" name="Footer Placeholder 4">
            <a:extLst>
              <a:ext uri="{FF2B5EF4-FFF2-40B4-BE49-F238E27FC236}">
                <a16:creationId xmlns:a16="http://schemas.microsoft.com/office/drawing/2014/main" id="{7702E9F3-EC8A-8FC8-F635-E5CA7C9BEF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F23047-509A-DD6B-86B7-CDD6518A6875}"/>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12720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27758C-3CB6-3339-4975-3C86A82750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7D773F7-36C8-02B6-65FD-9C0B2177F3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7EA069-E78D-56C4-9EE5-0F840C8734AC}"/>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5" name="Footer Placeholder 4">
            <a:extLst>
              <a:ext uri="{FF2B5EF4-FFF2-40B4-BE49-F238E27FC236}">
                <a16:creationId xmlns:a16="http://schemas.microsoft.com/office/drawing/2014/main" id="{FABC73FB-5151-8D1E-0A95-57A738F285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2D7AF8-65DF-1371-ECCF-D2699427C9F1}"/>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303395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C8E04-1D24-379C-A5B3-2E17C561DC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0351B2-6430-0D56-AF0E-52CEE2576C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11E11B-E396-F262-CC3C-D344F2EB18B6}"/>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5" name="Footer Placeholder 4">
            <a:extLst>
              <a:ext uri="{FF2B5EF4-FFF2-40B4-BE49-F238E27FC236}">
                <a16:creationId xmlns:a16="http://schemas.microsoft.com/office/drawing/2014/main" id="{651A1AFF-7FD8-D800-1272-0875D794DD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BA0A8A-17EA-4F66-A706-A2F1AD1BEABD}"/>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1437858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1AA-5650-8981-ADDC-DF872C0687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5DEF26-642E-4088-1856-A8E3E41993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012528-A084-2C1E-9CA7-805E6C7C258C}"/>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5" name="Footer Placeholder 4">
            <a:extLst>
              <a:ext uri="{FF2B5EF4-FFF2-40B4-BE49-F238E27FC236}">
                <a16:creationId xmlns:a16="http://schemas.microsoft.com/office/drawing/2014/main" id="{3416E704-8284-E155-3A7D-89BF36B86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26F9F2-19B2-BE68-51BE-557E1669FF59}"/>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1166790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FFB2F-0D5C-A0F8-18D3-26E9FD563A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04449B-0358-7A13-94FC-29D24A3DBA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FC77A7F-4EB5-E631-6DE6-0650869A3F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7A9A82A-9CB2-F5C8-DAA3-942760D5FFCC}"/>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6" name="Footer Placeholder 5">
            <a:extLst>
              <a:ext uri="{FF2B5EF4-FFF2-40B4-BE49-F238E27FC236}">
                <a16:creationId xmlns:a16="http://schemas.microsoft.com/office/drawing/2014/main" id="{9034F794-145C-4B9C-2B31-768E3FBAA9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E82995-DAAB-0011-BDF0-35485A8B0DFC}"/>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3549279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4E5F1-28E3-74EB-1AA1-BC1B31BB46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A4294A-5E9C-F565-F452-B1AAF317A8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DD06A2-EDD0-1156-1262-834E3A5B85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59E7319-2A7B-4E20-B2D5-BA6BB1CBA2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38A042-F2F5-0513-0E2A-304566894F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47A13F-DB1C-023D-6540-09E39AF7D68D}"/>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8" name="Footer Placeholder 7">
            <a:extLst>
              <a:ext uri="{FF2B5EF4-FFF2-40B4-BE49-F238E27FC236}">
                <a16:creationId xmlns:a16="http://schemas.microsoft.com/office/drawing/2014/main" id="{C4F321B1-90FE-4CE6-0D0B-F4982052C7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60B0E9-E1D9-B5D8-623E-3E2F3ED7F87C}"/>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740408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56F9A-C32A-CC88-0BB4-8A9FBA4BC69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E1B5A3A-B7CC-767F-DF6E-0F067628C453}"/>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4" name="Footer Placeholder 3">
            <a:extLst>
              <a:ext uri="{FF2B5EF4-FFF2-40B4-BE49-F238E27FC236}">
                <a16:creationId xmlns:a16="http://schemas.microsoft.com/office/drawing/2014/main" id="{A39B90B1-2D50-0C76-3CEE-27AA382CF3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28AC185-71B4-27BF-6C75-429FA6E03899}"/>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3771861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BAABCE-8456-CEA1-52C4-9CD7D0815B79}"/>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3" name="Footer Placeholder 2">
            <a:extLst>
              <a:ext uri="{FF2B5EF4-FFF2-40B4-BE49-F238E27FC236}">
                <a16:creationId xmlns:a16="http://schemas.microsoft.com/office/drawing/2014/main" id="{FBB2F09F-1DC1-90C0-3163-E0F5B6C700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001F541-3C6D-F920-D260-9172EF95F15B}"/>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358917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31B0-02FA-A285-5DD0-6AC74E022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0BB082C-7756-4680-CC69-42CFF47F59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DE73C8A-7076-8818-E661-8BF0A8D78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F5E7A-BE2E-BF25-200E-C8921E2B121B}"/>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6" name="Footer Placeholder 5">
            <a:extLst>
              <a:ext uri="{FF2B5EF4-FFF2-40B4-BE49-F238E27FC236}">
                <a16:creationId xmlns:a16="http://schemas.microsoft.com/office/drawing/2014/main" id="{0951E5C3-152A-4E0B-808A-5091FE5E3E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0B997A-46ED-62C9-5A0C-E2E9D3B857CC}"/>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379355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AFDC7-3A8D-F16D-C9DC-54D52BA9C3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66BF95-4CCD-9ECC-BC66-9DD61C8A0F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548C2E7-BDE6-AA46-7FDD-3E504FB69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3D045E-D4B0-D3E4-C3A1-FB26A4917103}"/>
              </a:ext>
            </a:extLst>
          </p:cNvPr>
          <p:cNvSpPr>
            <a:spLocks noGrp="1"/>
          </p:cNvSpPr>
          <p:nvPr>
            <p:ph type="dt" sz="half" idx="10"/>
          </p:nvPr>
        </p:nvSpPr>
        <p:spPr/>
        <p:txBody>
          <a:bodyPr/>
          <a:lstStyle/>
          <a:p>
            <a:fld id="{6DB51C17-CFFB-4D32-851F-38C37A57A759}" type="datetimeFigureOut">
              <a:rPr lang="en-GB" smtClean="0"/>
              <a:t>16/12/2024</a:t>
            </a:fld>
            <a:endParaRPr lang="en-GB"/>
          </a:p>
        </p:txBody>
      </p:sp>
      <p:sp>
        <p:nvSpPr>
          <p:cNvPr id="6" name="Footer Placeholder 5">
            <a:extLst>
              <a:ext uri="{FF2B5EF4-FFF2-40B4-BE49-F238E27FC236}">
                <a16:creationId xmlns:a16="http://schemas.microsoft.com/office/drawing/2014/main" id="{1A47AB3B-B3D1-6448-52F6-60568EE07E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722867-1C06-0B2A-B63F-CC7AE04EDC9E}"/>
              </a:ext>
            </a:extLst>
          </p:cNvPr>
          <p:cNvSpPr>
            <a:spLocks noGrp="1"/>
          </p:cNvSpPr>
          <p:nvPr>
            <p:ph type="sldNum" sz="quarter" idx="12"/>
          </p:nvPr>
        </p:nvSpPr>
        <p:spPr/>
        <p:txBody>
          <a:bodyPr/>
          <a:lstStyle/>
          <a:p>
            <a:fld id="{00EAC124-A9DF-46DB-B811-D2EE346A3378}" type="slidenum">
              <a:rPr lang="en-GB" smtClean="0"/>
              <a:t>‹#›</a:t>
            </a:fld>
            <a:endParaRPr lang="en-GB"/>
          </a:p>
        </p:txBody>
      </p:sp>
    </p:spTree>
    <p:extLst>
      <p:ext uri="{BB962C8B-B14F-4D97-AF65-F5344CB8AC3E}">
        <p14:creationId xmlns:p14="http://schemas.microsoft.com/office/powerpoint/2010/main" val="119918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284E52-A04D-358B-7564-F19A1E5AB4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1DD9F0-BD9C-E443-F063-E7B6F7E4FC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DE3520-0ACD-A361-0C09-5E99481F6A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51C17-CFFB-4D32-851F-38C37A57A759}" type="datetimeFigureOut">
              <a:rPr lang="en-GB" smtClean="0"/>
              <a:t>16/12/2024</a:t>
            </a:fld>
            <a:endParaRPr lang="en-GB"/>
          </a:p>
        </p:txBody>
      </p:sp>
      <p:sp>
        <p:nvSpPr>
          <p:cNvPr id="5" name="Footer Placeholder 4">
            <a:extLst>
              <a:ext uri="{FF2B5EF4-FFF2-40B4-BE49-F238E27FC236}">
                <a16:creationId xmlns:a16="http://schemas.microsoft.com/office/drawing/2014/main" id="{AA34DE9F-171E-CE2A-3640-0489745F94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17D6A62-7B26-C0BA-07E0-50A73271D8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EAC124-A9DF-46DB-B811-D2EE346A3378}" type="slidenum">
              <a:rPr lang="en-GB" smtClean="0"/>
              <a:t>‹#›</a:t>
            </a:fld>
            <a:endParaRPr lang="en-GB"/>
          </a:p>
        </p:txBody>
      </p:sp>
    </p:spTree>
    <p:extLst>
      <p:ext uri="{BB962C8B-B14F-4D97-AF65-F5344CB8AC3E}">
        <p14:creationId xmlns:p14="http://schemas.microsoft.com/office/powerpoint/2010/main" val="2103213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publications/promoting-the-education-of-looked-after-children"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surreycc.gov.uk/__data/assets/pdf_file/0015/12363/FINAL-Protocol-for-admission-of-children-in-care-2023-24.pdf" TargetMode="External"/><Relationship Id="rId5" Type="http://schemas.openxmlformats.org/officeDocument/2006/relationships/hyperlink" Target="file:///C:\Users\HHale\Desktop\Admissions%20Guidance%20-%20UASC.pdf" TargetMode="External"/><Relationship Id="rId4" Type="http://schemas.openxmlformats.org/officeDocument/2006/relationships/hyperlink" Target="https://reports.ofsted.gov.u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high-needs-funding-arrangements-2022-to-2023/high-needs-funding-2022-to-2023-operational-gui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reports.ofsted.gov.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urreycc.gov.uk/__data/assets/pdf_file/0015/12363/FINAL-Protocol-for-admission-of-children-in-care-2023-24.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gov.uk/government/publications/school-admissions-code--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57">
            <a:extLst>
              <a:ext uri="{FF2B5EF4-FFF2-40B4-BE49-F238E27FC236}">
                <a16:creationId xmlns:a16="http://schemas.microsoft.com/office/drawing/2014/main" id="{854DEE1C-7FD6-4FA0-A96A-BDF952F199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042E-2157-CB23-159B-9921ACAA497F}"/>
              </a:ext>
            </a:extLst>
          </p:cNvPr>
          <p:cNvSpPr>
            <a:spLocks noGrp="1"/>
          </p:cNvSpPr>
          <p:nvPr>
            <p:ph type="ctrTitle"/>
          </p:nvPr>
        </p:nvSpPr>
        <p:spPr>
          <a:xfrm>
            <a:off x="1524000" y="3659095"/>
            <a:ext cx="9144000" cy="1193138"/>
          </a:xfrm>
        </p:spPr>
        <p:txBody>
          <a:bodyPr>
            <a:normAutofit/>
          </a:bodyPr>
          <a:lstStyle/>
          <a:p>
            <a:r>
              <a:rPr lang="en-GB" sz="4400"/>
              <a:t>Surrey CLA in-year School Admissions</a:t>
            </a:r>
          </a:p>
        </p:txBody>
      </p:sp>
      <p:sp>
        <p:nvSpPr>
          <p:cNvPr id="3" name="Subtitle 2">
            <a:extLst>
              <a:ext uri="{FF2B5EF4-FFF2-40B4-BE49-F238E27FC236}">
                <a16:creationId xmlns:a16="http://schemas.microsoft.com/office/drawing/2014/main" id="{03B11245-C605-17F2-F5D9-0881D602DC11}"/>
              </a:ext>
            </a:extLst>
          </p:cNvPr>
          <p:cNvSpPr>
            <a:spLocks noGrp="1"/>
          </p:cNvSpPr>
          <p:nvPr>
            <p:ph type="subTitle" idx="1"/>
          </p:nvPr>
        </p:nvSpPr>
        <p:spPr>
          <a:xfrm>
            <a:off x="1524000" y="4914914"/>
            <a:ext cx="9144000" cy="646785"/>
          </a:xfrm>
        </p:spPr>
        <p:txBody>
          <a:bodyPr>
            <a:normAutofit/>
          </a:bodyPr>
          <a:lstStyle/>
          <a:p>
            <a:r>
              <a:rPr lang="en-GB"/>
              <a:t>Surrey Virtual School</a:t>
            </a:r>
          </a:p>
        </p:txBody>
      </p:sp>
      <p:pic>
        <p:nvPicPr>
          <p:cNvPr id="7" name="Picture 6" descr="A logo of a tree of life&#10;&#10;Description automatically generated">
            <a:extLst>
              <a:ext uri="{FF2B5EF4-FFF2-40B4-BE49-F238E27FC236}">
                <a16:creationId xmlns:a16="http://schemas.microsoft.com/office/drawing/2014/main" id="{B169E509-2543-2CA7-B1BB-7F058EB4E0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9893" y="1279609"/>
            <a:ext cx="4169165" cy="2946628"/>
          </a:xfrm>
          <a:prstGeom prst="rect">
            <a:avLst/>
          </a:prstGeom>
        </p:spPr>
      </p:pic>
      <p:sp>
        <p:nvSpPr>
          <p:cNvPr id="4" name="Subtitle 2">
            <a:extLst>
              <a:ext uri="{FF2B5EF4-FFF2-40B4-BE49-F238E27FC236}">
                <a16:creationId xmlns:a16="http://schemas.microsoft.com/office/drawing/2014/main" id="{FAC47672-3796-6BF3-B204-B5CF88302177}"/>
              </a:ext>
            </a:extLst>
          </p:cNvPr>
          <p:cNvSpPr txBox="1">
            <a:spLocks/>
          </p:cNvSpPr>
          <p:nvPr/>
        </p:nvSpPr>
        <p:spPr>
          <a:xfrm>
            <a:off x="-231872" y="5505846"/>
            <a:ext cx="12432703" cy="6467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a:t>This guidance refers to children in the care of Surrey LA. For children in the care of other LA’s you will need to refer to their own admissions guidance. </a:t>
            </a:r>
          </a:p>
          <a:p>
            <a:r>
              <a:rPr lang="en-GB" sz="1800"/>
              <a:t>This guidance relates to children of Statutory school age (Reception to Year 11) </a:t>
            </a:r>
          </a:p>
        </p:txBody>
      </p:sp>
    </p:spTree>
    <p:extLst>
      <p:ext uri="{BB962C8B-B14F-4D97-AF65-F5344CB8AC3E}">
        <p14:creationId xmlns:p14="http://schemas.microsoft.com/office/powerpoint/2010/main" val="60871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par>
                                <p:cTn id="11" presetID="10" presetClass="entr" presetSubtype="0" fill="hold" grpId="0" nodeType="withEffect">
                                  <p:stCondLst>
                                    <p:cond delay="2000"/>
                                  </p:stCondLst>
                                  <p:iterate type="lt">
                                    <p:tmPct val="10000"/>
                                  </p:iterate>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400"/>
                                        <p:tgtEl>
                                          <p:spTgt spid="4">
                                            <p:txEl>
                                              <p:pRg st="0" end="0"/>
                                            </p:txEl>
                                          </p:spTgt>
                                        </p:tgtEl>
                                      </p:cBhvr>
                                    </p:animEffect>
                                  </p:childTnLst>
                                </p:cTn>
                              </p:par>
                              <p:par>
                                <p:cTn id="14" presetID="10" presetClass="entr" presetSubtype="0" fill="hold" grpId="0" nodeType="withEffect">
                                  <p:stCondLst>
                                    <p:cond delay="2000"/>
                                  </p:stCondLst>
                                  <p:iterate type="lt">
                                    <p:tmPct val="10000"/>
                                  </p:iterate>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4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a:extLst>
              <a:ext uri="{FF2B5EF4-FFF2-40B4-BE49-F238E27FC236}">
                <a16:creationId xmlns:a16="http://schemas.microsoft.com/office/drawing/2014/main" id="{8C8C3331-B62D-6A4A-15E8-2ACF6D6AAB84}"/>
              </a:ext>
            </a:extLst>
          </p:cNvPr>
          <p:cNvSpPr/>
          <p:nvPr/>
        </p:nvSpPr>
        <p:spPr>
          <a:xfrm>
            <a:off x="152924" y="2999135"/>
            <a:ext cx="1948993" cy="1049235"/>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School place required for Surrey CLA without an EHCP</a:t>
            </a:r>
          </a:p>
        </p:txBody>
      </p:sp>
      <p:sp>
        <p:nvSpPr>
          <p:cNvPr id="6" name="Flowchart: Decision 5">
            <a:extLst>
              <a:ext uri="{FF2B5EF4-FFF2-40B4-BE49-F238E27FC236}">
                <a16:creationId xmlns:a16="http://schemas.microsoft.com/office/drawing/2014/main" id="{AC5D8CCF-557B-7394-563B-7AE5380142EC}"/>
              </a:ext>
            </a:extLst>
          </p:cNvPr>
          <p:cNvSpPr/>
          <p:nvPr/>
        </p:nvSpPr>
        <p:spPr>
          <a:xfrm>
            <a:off x="6207840" y="2437500"/>
            <a:ext cx="2704924" cy="1768491"/>
          </a:xfrm>
          <a:prstGeom prst="flowChartDecisi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Does the child/ young person live within Surrey?</a:t>
            </a:r>
          </a:p>
        </p:txBody>
      </p:sp>
      <p:sp>
        <p:nvSpPr>
          <p:cNvPr id="10" name="Flowchart: Process 9">
            <a:extLst>
              <a:ext uri="{FF2B5EF4-FFF2-40B4-BE49-F238E27FC236}">
                <a16:creationId xmlns:a16="http://schemas.microsoft.com/office/drawing/2014/main" id="{4CB3FA72-29CA-C9CD-5178-5A09B0521423}"/>
              </a:ext>
            </a:extLst>
          </p:cNvPr>
          <p:cNvSpPr/>
          <p:nvPr/>
        </p:nvSpPr>
        <p:spPr>
          <a:xfrm>
            <a:off x="2425165" y="2049419"/>
            <a:ext cx="3411875" cy="2701250"/>
          </a:xfrm>
          <a:prstGeom prst="flowChart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solidFill>
                  <a:schemeClr val="tx1"/>
                </a:solidFill>
              </a:rPr>
              <a:t>SVS work with child/ young person’s Social Worker to identify appropriate school as per the </a:t>
            </a:r>
            <a:r>
              <a:rPr lang="en-GB">
                <a:hlinkClick r:id="rId3"/>
              </a:rPr>
              <a:t>DfE guidance</a:t>
            </a:r>
            <a:r>
              <a:rPr lang="en-GB"/>
              <a:t> </a:t>
            </a:r>
            <a:r>
              <a:rPr lang="en-GB">
                <a:solidFill>
                  <a:schemeClr val="tx1"/>
                </a:solidFill>
              </a:rPr>
              <a:t>(SW must seek parental views and permissions and consider carer views)</a:t>
            </a:r>
          </a:p>
          <a:p>
            <a:pPr marL="285750" indent="-285750" algn="ctr">
              <a:buFont typeface="Arial" panose="020B0604020202020204" pitchFamily="34" charset="0"/>
              <a:buChar char="•"/>
            </a:pPr>
            <a:r>
              <a:rPr lang="en-GB">
                <a:solidFill>
                  <a:schemeClr val="tx1"/>
                </a:solidFill>
                <a:sym typeface="Wingdings" panose="05000000000000000000" pitchFamily="2" charset="2"/>
              </a:rPr>
              <a:t>Full-time place</a:t>
            </a:r>
          </a:p>
          <a:p>
            <a:pPr marL="285750" indent="-285750" algn="ctr">
              <a:buFont typeface="Arial" panose="020B0604020202020204" pitchFamily="34" charset="0"/>
              <a:buChar char="•"/>
            </a:pPr>
            <a:r>
              <a:rPr lang="en-GB">
                <a:solidFill>
                  <a:schemeClr val="tx1"/>
                </a:solidFill>
                <a:sym typeface="Wingdings" panose="05000000000000000000" pitchFamily="2" charset="2"/>
                <a:hlinkClick r:id="rId4"/>
              </a:rPr>
              <a:t>Ofsted</a:t>
            </a:r>
            <a:r>
              <a:rPr lang="en-GB">
                <a:solidFill>
                  <a:schemeClr val="tx1"/>
                </a:solidFill>
                <a:sym typeface="Wingdings" panose="05000000000000000000" pitchFamily="2" charset="2"/>
              </a:rPr>
              <a:t> ‘good’ or ‘outstanding’</a:t>
            </a:r>
          </a:p>
          <a:p>
            <a:pPr marL="285750" indent="-285750" algn="ctr">
              <a:buFont typeface="Arial" panose="020B0604020202020204" pitchFamily="34" charset="0"/>
              <a:buChar char="•"/>
            </a:pPr>
            <a:r>
              <a:rPr lang="en-GB">
                <a:solidFill>
                  <a:schemeClr val="tx1"/>
                </a:solidFill>
                <a:sym typeface="Wingdings" panose="05000000000000000000" pitchFamily="2" charset="2"/>
              </a:rPr>
              <a:t>Can meet educational needs</a:t>
            </a:r>
            <a:endParaRPr lang="en-GB">
              <a:solidFill>
                <a:schemeClr val="tx1"/>
              </a:solidFill>
            </a:endParaRPr>
          </a:p>
        </p:txBody>
      </p:sp>
      <p:sp>
        <p:nvSpPr>
          <p:cNvPr id="11" name="Flowchart: Process 10">
            <a:extLst>
              <a:ext uri="{FF2B5EF4-FFF2-40B4-BE49-F238E27FC236}">
                <a16:creationId xmlns:a16="http://schemas.microsoft.com/office/drawing/2014/main" id="{C80358A6-2E63-D6BB-8A34-4C81DBB8C960}"/>
              </a:ext>
            </a:extLst>
          </p:cNvPr>
          <p:cNvSpPr/>
          <p:nvPr/>
        </p:nvSpPr>
        <p:spPr>
          <a:xfrm>
            <a:off x="9624165" y="1451111"/>
            <a:ext cx="2520280" cy="1313402"/>
          </a:xfrm>
          <a:prstGeom prst="flowChart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SW makes application to Surrey admissions using CLA application form.</a:t>
            </a:r>
          </a:p>
        </p:txBody>
      </p:sp>
      <p:sp>
        <p:nvSpPr>
          <p:cNvPr id="12" name="Flowchart: Process 11">
            <a:extLst>
              <a:ext uri="{FF2B5EF4-FFF2-40B4-BE49-F238E27FC236}">
                <a16:creationId xmlns:a16="http://schemas.microsoft.com/office/drawing/2014/main" id="{BD83CFE8-DDEF-A61D-96B1-6079954FB71A}"/>
              </a:ext>
            </a:extLst>
          </p:cNvPr>
          <p:cNvSpPr/>
          <p:nvPr/>
        </p:nvSpPr>
        <p:spPr>
          <a:xfrm>
            <a:off x="9734486" y="3717032"/>
            <a:ext cx="2213186" cy="1450746"/>
          </a:xfrm>
          <a:prstGeom prst="flowChart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solidFill>
                  <a:schemeClr val="tx1"/>
                </a:solidFill>
              </a:rPr>
              <a:t>SW makes application to other LA admissions (or directly to academy if required)</a:t>
            </a:r>
          </a:p>
        </p:txBody>
      </p:sp>
      <p:cxnSp>
        <p:nvCxnSpPr>
          <p:cNvPr id="26" name="Connector: Elbow 25">
            <a:extLst>
              <a:ext uri="{FF2B5EF4-FFF2-40B4-BE49-F238E27FC236}">
                <a16:creationId xmlns:a16="http://schemas.microsoft.com/office/drawing/2014/main" id="{0EF5ED15-F204-5F9A-EBD9-D1B9ABBB1FF6}"/>
              </a:ext>
            </a:extLst>
          </p:cNvPr>
          <p:cNvCxnSpPr>
            <a:cxnSpLocks/>
          </p:cNvCxnSpPr>
          <p:nvPr/>
        </p:nvCxnSpPr>
        <p:spPr>
          <a:xfrm flipV="1">
            <a:off x="8165985" y="2510368"/>
            <a:ext cx="1409668" cy="252335"/>
          </a:xfrm>
          <a:prstGeom prst="bentConnector3">
            <a:avLst>
              <a:gd name="adj1" fmla="val -87"/>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262BDC6-E046-1367-6E4B-BA022EDCFE41}"/>
              </a:ext>
            </a:extLst>
          </p:cNvPr>
          <p:cNvSpPr txBox="1"/>
          <p:nvPr/>
        </p:nvSpPr>
        <p:spPr>
          <a:xfrm>
            <a:off x="9071597" y="4080137"/>
            <a:ext cx="504056" cy="369332"/>
          </a:xfrm>
          <a:prstGeom prst="rect">
            <a:avLst/>
          </a:prstGeom>
          <a:noFill/>
        </p:spPr>
        <p:txBody>
          <a:bodyPr wrap="square" rtlCol="0">
            <a:spAutoFit/>
          </a:bodyPr>
          <a:lstStyle/>
          <a:p>
            <a:r>
              <a:rPr lang="en-GB"/>
              <a:t>NO</a:t>
            </a:r>
          </a:p>
        </p:txBody>
      </p:sp>
      <p:cxnSp>
        <p:nvCxnSpPr>
          <p:cNvPr id="32" name="Connector: Elbow 31">
            <a:extLst>
              <a:ext uri="{FF2B5EF4-FFF2-40B4-BE49-F238E27FC236}">
                <a16:creationId xmlns:a16="http://schemas.microsoft.com/office/drawing/2014/main" id="{1081EE01-90F8-ACB2-13F8-30103A5FE253}"/>
              </a:ext>
            </a:extLst>
          </p:cNvPr>
          <p:cNvCxnSpPr>
            <a:cxnSpLocks/>
          </p:cNvCxnSpPr>
          <p:nvPr/>
        </p:nvCxnSpPr>
        <p:spPr>
          <a:xfrm>
            <a:off x="8328248" y="3717032"/>
            <a:ext cx="1373661" cy="366726"/>
          </a:xfrm>
          <a:prstGeom prst="bentConnector3">
            <a:avLst>
              <a:gd name="adj1" fmla="val -3927"/>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44A358B-A0D1-9DBD-C95F-7DB7BFFF917E}"/>
              </a:ext>
            </a:extLst>
          </p:cNvPr>
          <p:cNvSpPr txBox="1"/>
          <p:nvPr/>
        </p:nvSpPr>
        <p:spPr>
          <a:xfrm>
            <a:off x="9039843" y="2578037"/>
            <a:ext cx="3727662" cy="369332"/>
          </a:xfrm>
          <a:prstGeom prst="rect">
            <a:avLst/>
          </a:prstGeom>
          <a:noFill/>
        </p:spPr>
        <p:txBody>
          <a:bodyPr wrap="square" rtlCol="0">
            <a:spAutoFit/>
          </a:bodyPr>
          <a:lstStyle/>
          <a:p>
            <a:r>
              <a:rPr lang="en-GB"/>
              <a:t>YES</a:t>
            </a:r>
          </a:p>
        </p:txBody>
      </p:sp>
      <p:cxnSp>
        <p:nvCxnSpPr>
          <p:cNvPr id="42" name="Straight Arrow Connector 41">
            <a:extLst>
              <a:ext uri="{FF2B5EF4-FFF2-40B4-BE49-F238E27FC236}">
                <a16:creationId xmlns:a16="http://schemas.microsoft.com/office/drawing/2014/main" id="{FF097940-C92D-F0F6-ED0C-4A98BECF6BCD}"/>
              </a:ext>
            </a:extLst>
          </p:cNvPr>
          <p:cNvCxnSpPr>
            <a:cxnSpLocks/>
          </p:cNvCxnSpPr>
          <p:nvPr/>
        </p:nvCxnSpPr>
        <p:spPr>
          <a:xfrm>
            <a:off x="1956650" y="3408744"/>
            <a:ext cx="4685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Flowchart: Alternate Process 62">
            <a:extLst>
              <a:ext uri="{FF2B5EF4-FFF2-40B4-BE49-F238E27FC236}">
                <a16:creationId xmlns:a16="http://schemas.microsoft.com/office/drawing/2014/main" id="{42C1D183-23E0-7730-7B47-7E1510576EE4}"/>
              </a:ext>
            </a:extLst>
          </p:cNvPr>
          <p:cNvSpPr/>
          <p:nvPr/>
        </p:nvSpPr>
        <p:spPr>
          <a:xfrm>
            <a:off x="7464153" y="120850"/>
            <a:ext cx="4521958" cy="1208027"/>
          </a:xfrm>
          <a:prstGeom prst="flowChartAlternateProcess">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SVS puts in place and funds suitable Alternative Provision if child/ young person is out of school for longer than 10 school days</a:t>
            </a:r>
          </a:p>
        </p:txBody>
      </p:sp>
      <p:sp>
        <p:nvSpPr>
          <p:cNvPr id="2" name="TextBox 1">
            <a:extLst>
              <a:ext uri="{FF2B5EF4-FFF2-40B4-BE49-F238E27FC236}">
                <a16:creationId xmlns:a16="http://schemas.microsoft.com/office/drawing/2014/main" id="{994E545D-11BC-D541-26DC-C864CD8AA523}"/>
              </a:ext>
            </a:extLst>
          </p:cNvPr>
          <p:cNvSpPr txBox="1"/>
          <p:nvPr/>
        </p:nvSpPr>
        <p:spPr>
          <a:xfrm>
            <a:off x="335360" y="5573583"/>
            <a:ext cx="3055979" cy="923330"/>
          </a:xfrm>
          <a:prstGeom prst="rect">
            <a:avLst/>
          </a:prstGeom>
          <a:solidFill>
            <a:schemeClr val="tx2">
              <a:lumMod val="20000"/>
              <a:lumOff val="80000"/>
            </a:schemeClr>
          </a:solidFill>
        </p:spPr>
        <p:txBody>
          <a:bodyPr wrap="square" rtlCol="0">
            <a:spAutoFit/>
          </a:bodyPr>
          <a:lstStyle/>
          <a:p>
            <a:r>
              <a:rPr lang="en-GB"/>
              <a:t>For Unaccompanied Asylum-Seeking Children please see </a:t>
            </a:r>
            <a:r>
              <a:rPr lang="en-GB">
                <a:hlinkClick r:id="rId5" action="ppaction://hlinkfile"/>
              </a:rPr>
              <a:t>Admissions Guide- UASC</a:t>
            </a:r>
            <a:endParaRPr lang="en-GB"/>
          </a:p>
        </p:txBody>
      </p:sp>
      <p:cxnSp>
        <p:nvCxnSpPr>
          <p:cNvPr id="7" name="Straight Arrow Connector 6">
            <a:extLst>
              <a:ext uri="{FF2B5EF4-FFF2-40B4-BE49-F238E27FC236}">
                <a16:creationId xmlns:a16="http://schemas.microsoft.com/office/drawing/2014/main" id="{D6626475-DE17-A906-561C-3F748B926C31}"/>
              </a:ext>
            </a:extLst>
          </p:cNvPr>
          <p:cNvCxnSpPr>
            <a:cxnSpLocks/>
          </p:cNvCxnSpPr>
          <p:nvPr/>
        </p:nvCxnSpPr>
        <p:spPr>
          <a:xfrm>
            <a:off x="5675278" y="3321746"/>
            <a:ext cx="4523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227418B-3614-E5A1-20A5-CC4C8CF487D0}"/>
              </a:ext>
            </a:extLst>
          </p:cNvPr>
          <p:cNvSpPr txBox="1"/>
          <p:nvPr/>
        </p:nvSpPr>
        <p:spPr>
          <a:xfrm>
            <a:off x="5288702" y="5923769"/>
            <a:ext cx="6696744" cy="369332"/>
          </a:xfrm>
          <a:prstGeom prst="rect">
            <a:avLst/>
          </a:prstGeom>
          <a:noFill/>
        </p:spPr>
        <p:txBody>
          <a:bodyPr wrap="square">
            <a:spAutoFit/>
          </a:bodyPr>
          <a:lstStyle/>
          <a:p>
            <a:pPr marL="0" indent="0">
              <a:buNone/>
            </a:pPr>
            <a:r>
              <a:rPr lang="en-GB" dirty="0">
                <a:hlinkClick r:id="rId6"/>
              </a:rPr>
              <a:t>Protocol for the processing of in year admissions for children in care </a:t>
            </a:r>
            <a:endParaRPr lang="en-GB" dirty="0"/>
          </a:p>
        </p:txBody>
      </p:sp>
    </p:spTree>
    <p:extLst>
      <p:ext uri="{BB962C8B-B14F-4D97-AF65-F5344CB8AC3E}">
        <p14:creationId xmlns:p14="http://schemas.microsoft.com/office/powerpoint/2010/main" val="113314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cision 3">
            <a:extLst>
              <a:ext uri="{FF2B5EF4-FFF2-40B4-BE49-F238E27FC236}">
                <a16:creationId xmlns:a16="http://schemas.microsoft.com/office/drawing/2014/main" id="{847FA8A2-DE38-B8B0-C38E-B8573252228A}"/>
              </a:ext>
            </a:extLst>
          </p:cNvPr>
          <p:cNvSpPr/>
          <p:nvPr/>
        </p:nvSpPr>
        <p:spPr>
          <a:xfrm>
            <a:off x="2042936" y="2815645"/>
            <a:ext cx="2746286" cy="1548172"/>
          </a:xfrm>
          <a:prstGeom prst="flowChartDecisi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Does the child/ young person live within Surrey?</a:t>
            </a:r>
          </a:p>
        </p:txBody>
      </p:sp>
      <p:sp>
        <p:nvSpPr>
          <p:cNvPr id="5" name="Rectangle 4">
            <a:extLst>
              <a:ext uri="{FF2B5EF4-FFF2-40B4-BE49-F238E27FC236}">
                <a16:creationId xmlns:a16="http://schemas.microsoft.com/office/drawing/2014/main" id="{0B6DC48D-5AE7-F7D9-230F-2344C9719E6F}"/>
              </a:ext>
            </a:extLst>
          </p:cNvPr>
          <p:cNvSpPr/>
          <p:nvPr/>
        </p:nvSpPr>
        <p:spPr>
          <a:xfrm>
            <a:off x="2099556" y="482581"/>
            <a:ext cx="2592288" cy="211501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SVS work with SEND Case Officer and child/ young person’s SW to identify possible appropriate schools  (considering parent/ carer views)</a:t>
            </a:r>
          </a:p>
        </p:txBody>
      </p:sp>
      <p:sp>
        <p:nvSpPr>
          <p:cNvPr id="6" name="Rectangle 5">
            <a:extLst>
              <a:ext uri="{FF2B5EF4-FFF2-40B4-BE49-F238E27FC236}">
                <a16:creationId xmlns:a16="http://schemas.microsoft.com/office/drawing/2014/main" id="{D6FF76C3-5085-FCE4-955D-98D3656C1654}"/>
              </a:ext>
            </a:extLst>
          </p:cNvPr>
          <p:cNvSpPr/>
          <p:nvPr/>
        </p:nvSpPr>
        <p:spPr>
          <a:xfrm>
            <a:off x="4895675" y="1279174"/>
            <a:ext cx="1899282" cy="113738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SEND &amp; Commissioning teams consults with schools</a:t>
            </a:r>
          </a:p>
        </p:txBody>
      </p:sp>
      <p:sp>
        <p:nvSpPr>
          <p:cNvPr id="7" name="Rectangle 6">
            <a:extLst>
              <a:ext uri="{FF2B5EF4-FFF2-40B4-BE49-F238E27FC236}">
                <a16:creationId xmlns:a16="http://schemas.microsoft.com/office/drawing/2014/main" id="{A4A6F8E4-BBE9-EC80-E751-61B7BF837738}"/>
              </a:ext>
            </a:extLst>
          </p:cNvPr>
          <p:cNvSpPr/>
          <p:nvPr/>
        </p:nvSpPr>
        <p:spPr>
          <a:xfrm>
            <a:off x="6961238" y="1124185"/>
            <a:ext cx="2519138" cy="119188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solidFill>
                  <a:schemeClr val="tx1"/>
                </a:solidFill>
              </a:rPr>
              <a:t>Schools respond to consultation within 15 working days and offer of a place received</a:t>
            </a:r>
          </a:p>
        </p:txBody>
      </p:sp>
      <p:sp>
        <p:nvSpPr>
          <p:cNvPr id="8" name="Rectangle 7">
            <a:extLst>
              <a:ext uri="{FF2B5EF4-FFF2-40B4-BE49-F238E27FC236}">
                <a16:creationId xmlns:a16="http://schemas.microsoft.com/office/drawing/2014/main" id="{682E7DD8-0FBF-E0AA-5DC6-FE7EE3C729E2}"/>
              </a:ext>
            </a:extLst>
          </p:cNvPr>
          <p:cNvSpPr/>
          <p:nvPr/>
        </p:nvSpPr>
        <p:spPr>
          <a:xfrm>
            <a:off x="9604931" y="1128861"/>
            <a:ext cx="2280445" cy="120233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SEND Case Officer takes offer to Governance Board for approval</a:t>
            </a:r>
          </a:p>
        </p:txBody>
      </p:sp>
      <p:sp>
        <p:nvSpPr>
          <p:cNvPr id="9" name="Flowchart: Alternate Process 8">
            <a:extLst>
              <a:ext uri="{FF2B5EF4-FFF2-40B4-BE49-F238E27FC236}">
                <a16:creationId xmlns:a16="http://schemas.microsoft.com/office/drawing/2014/main" id="{57CAC0D0-CA75-62E9-F6A1-66E914D686AE}"/>
              </a:ext>
            </a:extLst>
          </p:cNvPr>
          <p:cNvSpPr/>
          <p:nvPr/>
        </p:nvSpPr>
        <p:spPr>
          <a:xfrm>
            <a:off x="58962" y="3001462"/>
            <a:ext cx="1620567" cy="1176538"/>
          </a:xfrm>
          <a:prstGeom prst="flowChartAlternateProcess">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School place required for Surrey CLA with an EHCP</a:t>
            </a:r>
          </a:p>
        </p:txBody>
      </p:sp>
      <p:sp>
        <p:nvSpPr>
          <p:cNvPr id="10" name="Rectangle 9">
            <a:extLst>
              <a:ext uri="{FF2B5EF4-FFF2-40B4-BE49-F238E27FC236}">
                <a16:creationId xmlns:a16="http://schemas.microsoft.com/office/drawing/2014/main" id="{B86C022C-9057-89D4-D9BB-9C74E01BA2CB}"/>
              </a:ext>
            </a:extLst>
          </p:cNvPr>
          <p:cNvSpPr/>
          <p:nvPr/>
        </p:nvSpPr>
        <p:spPr>
          <a:xfrm>
            <a:off x="1853306" y="4653154"/>
            <a:ext cx="2589008" cy="215993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SVS work with Surrey SEND Case Officer, other LA SEND Case Officer and child/ young person’s SW to identify possible appropriate schools (considering parent/carer views) </a:t>
            </a:r>
          </a:p>
        </p:txBody>
      </p:sp>
      <p:sp>
        <p:nvSpPr>
          <p:cNvPr id="11" name="Rectangle 10">
            <a:extLst>
              <a:ext uri="{FF2B5EF4-FFF2-40B4-BE49-F238E27FC236}">
                <a16:creationId xmlns:a16="http://schemas.microsoft.com/office/drawing/2014/main" id="{3F67F198-2A0A-A39A-994C-87C66ACDD746}"/>
              </a:ext>
            </a:extLst>
          </p:cNvPr>
          <p:cNvSpPr/>
          <p:nvPr/>
        </p:nvSpPr>
        <p:spPr>
          <a:xfrm>
            <a:off x="5087888" y="4879781"/>
            <a:ext cx="1488357" cy="156760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Other LA SEND team consults with schools</a:t>
            </a:r>
          </a:p>
        </p:txBody>
      </p:sp>
      <p:sp>
        <p:nvSpPr>
          <p:cNvPr id="12" name="Rectangle 11">
            <a:extLst>
              <a:ext uri="{FF2B5EF4-FFF2-40B4-BE49-F238E27FC236}">
                <a16:creationId xmlns:a16="http://schemas.microsoft.com/office/drawing/2014/main" id="{1D5C5223-F8ED-8003-BDAC-F765B94CB76E}"/>
              </a:ext>
            </a:extLst>
          </p:cNvPr>
          <p:cNvSpPr/>
          <p:nvPr/>
        </p:nvSpPr>
        <p:spPr>
          <a:xfrm>
            <a:off x="6961238" y="4797147"/>
            <a:ext cx="1788295" cy="1732871"/>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solidFill>
                  <a:schemeClr val="tx1"/>
                </a:solidFill>
              </a:rPr>
              <a:t>Schools respond to consultation within 15 working days and offer of a place received</a:t>
            </a:r>
          </a:p>
        </p:txBody>
      </p:sp>
      <p:sp>
        <p:nvSpPr>
          <p:cNvPr id="13" name="Rectangle 12">
            <a:extLst>
              <a:ext uri="{FF2B5EF4-FFF2-40B4-BE49-F238E27FC236}">
                <a16:creationId xmlns:a16="http://schemas.microsoft.com/office/drawing/2014/main" id="{858AA6CA-6CD2-F22B-1658-593D3C2FF2C5}"/>
              </a:ext>
            </a:extLst>
          </p:cNvPr>
          <p:cNvSpPr/>
          <p:nvPr/>
        </p:nvSpPr>
        <p:spPr>
          <a:xfrm>
            <a:off x="8995473" y="3748429"/>
            <a:ext cx="3084710" cy="278158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Other LA SEND Case Officer takes offer to their approval panel for approval and funding approval as per </a:t>
            </a:r>
            <a:r>
              <a:rPr lang="en-GB" sz="1800" dirty="0">
                <a:effectLst/>
                <a:latin typeface="Calibri" panose="020F0502020204030204" pitchFamily="34" charset="0"/>
                <a:hlinkClick r:id="rId3"/>
              </a:rPr>
              <a:t>High needs funding: 2022 to 2023 operational guidance - GOV.UK (www.gov.uk)</a:t>
            </a:r>
            <a:r>
              <a:rPr lang="en-GB" sz="1800" dirty="0">
                <a:effectLst/>
                <a:latin typeface="Calibri" panose="020F0502020204030204" pitchFamily="34" charset="0"/>
              </a:rPr>
              <a:t> </a:t>
            </a:r>
            <a:r>
              <a:rPr lang="en-GB" sz="1800" dirty="0">
                <a:solidFill>
                  <a:schemeClr val="tx1"/>
                </a:solidFill>
                <a:effectLst/>
                <a:latin typeface="Calibri" panose="020F0502020204030204" pitchFamily="34" charset="0"/>
              </a:rPr>
              <a:t>(Annex 2)</a:t>
            </a:r>
          </a:p>
          <a:p>
            <a:pPr algn="ctr"/>
            <a:r>
              <a:rPr lang="en-GB" dirty="0">
                <a:solidFill>
                  <a:schemeClr val="tx1"/>
                </a:solidFill>
                <a:latin typeface="Calibri" panose="020F0502020204030204" pitchFamily="34" charset="0"/>
              </a:rPr>
              <a:t>(may Recoup funds from Surrey)</a:t>
            </a:r>
            <a:endParaRPr lang="en-GB" dirty="0">
              <a:solidFill>
                <a:schemeClr val="tx1"/>
              </a:solidFill>
            </a:endParaRPr>
          </a:p>
        </p:txBody>
      </p:sp>
      <p:sp>
        <p:nvSpPr>
          <p:cNvPr id="15" name="Flowchart: Alternate Process 14">
            <a:extLst>
              <a:ext uri="{FF2B5EF4-FFF2-40B4-BE49-F238E27FC236}">
                <a16:creationId xmlns:a16="http://schemas.microsoft.com/office/drawing/2014/main" id="{ACA79CA2-CA3F-61A8-7733-0CD98F5148C9}"/>
              </a:ext>
            </a:extLst>
          </p:cNvPr>
          <p:cNvSpPr/>
          <p:nvPr/>
        </p:nvSpPr>
        <p:spPr>
          <a:xfrm>
            <a:off x="4860601" y="129672"/>
            <a:ext cx="7024775" cy="864745"/>
          </a:xfrm>
          <a:prstGeom prst="flowChartAlternateProcess">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Surrey SEND puts in place and funds suitable Alternative Provision whilst child/ young person is awaiting school place, if out of school for longer than 10 school days.</a:t>
            </a:r>
          </a:p>
        </p:txBody>
      </p:sp>
      <p:sp>
        <p:nvSpPr>
          <p:cNvPr id="16" name="Flowchart: Alternate Process 15">
            <a:extLst>
              <a:ext uri="{FF2B5EF4-FFF2-40B4-BE49-F238E27FC236}">
                <a16:creationId xmlns:a16="http://schemas.microsoft.com/office/drawing/2014/main" id="{5B11B281-3518-AE3D-8DB5-4B15CC411303}"/>
              </a:ext>
            </a:extLst>
          </p:cNvPr>
          <p:cNvSpPr/>
          <p:nvPr/>
        </p:nvSpPr>
        <p:spPr>
          <a:xfrm>
            <a:off x="4962998" y="2710078"/>
            <a:ext cx="6922378" cy="837602"/>
          </a:xfrm>
          <a:prstGeom prst="flowChartAlternateProcess">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Other LA SEND puts in place and funds suitable Alternative Provision whilst child/ young person is awaiting school place, if out of school for longer than 10 school days. (May recoup funds from Surrey)</a:t>
            </a:r>
          </a:p>
        </p:txBody>
      </p:sp>
      <p:cxnSp>
        <p:nvCxnSpPr>
          <p:cNvPr id="20" name="Straight Arrow Connector 19">
            <a:extLst>
              <a:ext uri="{FF2B5EF4-FFF2-40B4-BE49-F238E27FC236}">
                <a16:creationId xmlns:a16="http://schemas.microsoft.com/office/drawing/2014/main" id="{7836DA67-BA94-F407-87B2-E374CBF43263}"/>
              </a:ext>
            </a:extLst>
          </p:cNvPr>
          <p:cNvCxnSpPr>
            <a:cxnSpLocks/>
            <a:stCxn id="9" idx="3"/>
            <a:endCxn id="4" idx="1"/>
          </p:cNvCxnSpPr>
          <p:nvPr/>
        </p:nvCxnSpPr>
        <p:spPr>
          <a:xfrm>
            <a:off x="1679529" y="3589731"/>
            <a:ext cx="3634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43F4D96-B2D2-4DC4-626A-6DE1B2BBB882}"/>
              </a:ext>
            </a:extLst>
          </p:cNvPr>
          <p:cNvCxnSpPr>
            <a:cxnSpLocks/>
            <a:stCxn id="4" idx="0"/>
            <a:endCxn id="5" idx="2"/>
          </p:cNvCxnSpPr>
          <p:nvPr/>
        </p:nvCxnSpPr>
        <p:spPr>
          <a:xfrm flipH="1" flipV="1">
            <a:off x="3395700" y="2597600"/>
            <a:ext cx="20379" cy="2180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54CC2CC-49B3-E992-3BE8-7B9EC2D16AA9}"/>
              </a:ext>
            </a:extLst>
          </p:cNvPr>
          <p:cNvSpPr txBox="1"/>
          <p:nvPr/>
        </p:nvSpPr>
        <p:spPr>
          <a:xfrm>
            <a:off x="3324185" y="2597603"/>
            <a:ext cx="648072" cy="369332"/>
          </a:xfrm>
          <a:prstGeom prst="rect">
            <a:avLst/>
          </a:prstGeom>
          <a:noFill/>
        </p:spPr>
        <p:txBody>
          <a:bodyPr wrap="square" rtlCol="0">
            <a:spAutoFit/>
          </a:bodyPr>
          <a:lstStyle/>
          <a:p>
            <a:r>
              <a:rPr lang="en-GB"/>
              <a:t>YES</a:t>
            </a:r>
          </a:p>
        </p:txBody>
      </p:sp>
      <p:cxnSp>
        <p:nvCxnSpPr>
          <p:cNvPr id="25" name="Straight Arrow Connector 24">
            <a:extLst>
              <a:ext uri="{FF2B5EF4-FFF2-40B4-BE49-F238E27FC236}">
                <a16:creationId xmlns:a16="http://schemas.microsoft.com/office/drawing/2014/main" id="{A190A129-108C-DCB2-4DFA-EB80020FBC4E}"/>
              </a:ext>
            </a:extLst>
          </p:cNvPr>
          <p:cNvCxnSpPr>
            <a:cxnSpLocks/>
            <a:stCxn id="4" idx="2"/>
          </p:cNvCxnSpPr>
          <p:nvPr/>
        </p:nvCxnSpPr>
        <p:spPr>
          <a:xfrm>
            <a:off x="3416079" y="4363817"/>
            <a:ext cx="0" cy="2893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652A0882-28E1-B04D-BFF9-7B7A71362E3F}"/>
              </a:ext>
            </a:extLst>
          </p:cNvPr>
          <p:cNvSpPr txBox="1"/>
          <p:nvPr/>
        </p:nvSpPr>
        <p:spPr>
          <a:xfrm>
            <a:off x="3360834" y="4328734"/>
            <a:ext cx="574773" cy="369332"/>
          </a:xfrm>
          <a:prstGeom prst="rect">
            <a:avLst/>
          </a:prstGeom>
          <a:noFill/>
        </p:spPr>
        <p:txBody>
          <a:bodyPr wrap="square" rtlCol="0">
            <a:spAutoFit/>
          </a:bodyPr>
          <a:lstStyle/>
          <a:p>
            <a:r>
              <a:rPr lang="en-GB"/>
              <a:t>NO</a:t>
            </a:r>
          </a:p>
        </p:txBody>
      </p:sp>
      <p:cxnSp>
        <p:nvCxnSpPr>
          <p:cNvPr id="29" name="Straight Arrow Connector 28">
            <a:extLst>
              <a:ext uri="{FF2B5EF4-FFF2-40B4-BE49-F238E27FC236}">
                <a16:creationId xmlns:a16="http://schemas.microsoft.com/office/drawing/2014/main" id="{8F617880-FF9D-FA7A-FBB3-C2F72158FA46}"/>
              </a:ext>
            </a:extLst>
          </p:cNvPr>
          <p:cNvCxnSpPr>
            <a:cxnSpLocks/>
            <a:stCxn id="5" idx="3"/>
            <a:endCxn id="6" idx="1"/>
          </p:cNvCxnSpPr>
          <p:nvPr/>
        </p:nvCxnSpPr>
        <p:spPr>
          <a:xfrm>
            <a:off x="4691844" y="1540091"/>
            <a:ext cx="203831" cy="3077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8A4384CE-E6CC-C40E-00CD-24BD5D0E093A}"/>
              </a:ext>
            </a:extLst>
          </p:cNvPr>
          <p:cNvCxnSpPr>
            <a:cxnSpLocks/>
            <a:stCxn id="6" idx="3"/>
            <a:endCxn id="7" idx="1"/>
          </p:cNvCxnSpPr>
          <p:nvPr/>
        </p:nvCxnSpPr>
        <p:spPr>
          <a:xfrm flipV="1">
            <a:off x="6794957" y="1720127"/>
            <a:ext cx="166281" cy="127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F5D26686-524A-D4F8-A7B3-AA6A050B1D05}"/>
              </a:ext>
            </a:extLst>
          </p:cNvPr>
          <p:cNvCxnSpPr>
            <a:cxnSpLocks/>
            <a:endCxn id="8" idx="1"/>
          </p:cNvCxnSpPr>
          <p:nvPr/>
        </p:nvCxnSpPr>
        <p:spPr>
          <a:xfrm>
            <a:off x="9336360" y="1730031"/>
            <a:ext cx="2685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D63FEF30-1661-5EA7-2638-2D4E934E9A8F}"/>
              </a:ext>
            </a:extLst>
          </p:cNvPr>
          <p:cNvCxnSpPr>
            <a:cxnSpLocks/>
            <a:endCxn id="11" idx="1"/>
          </p:cNvCxnSpPr>
          <p:nvPr/>
        </p:nvCxnSpPr>
        <p:spPr>
          <a:xfrm>
            <a:off x="4442313" y="5663583"/>
            <a:ext cx="645575" cy="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476F6AA6-579F-3CDC-12A7-8C78F343AE92}"/>
              </a:ext>
            </a:extLst>
          </p:cNvPr>
          <p:cNvCxnSpPr>
            <a:stCxn id="11" idx="3"/>
            <a:endCxn id="12" idx="1"/>
          </p:cNvCxnSpPr>
          <p:nvPr/>
        </p:nvCxnSpPr>
        <p:spPr>
          <a:xfrm flipV="1">
            <a:off x="6576245" y="5663583"/>
            <a:ext cx="384993" cy="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81D97BF-B3DE-C4AF-30C7-507AAB9BC43C}"/>
              </a:ext>
            </a:extLst>
          </p:cNvPr>
          <p:cNvCxnSpPr>
            <a:cxnSpLocks/>
            <a:stCxn id="12" idx="3"/>
          </p:cNvCxnSpPr>
          <p:nvPr/>
        </p:nvCxnSpPr>
        <p:spPr>
          <a:xfrm flipV="1">
            <a:off x="8749533" y="5663581"/>
            <a:ext cx="346078"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185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00A39-14FC-7A1A-710F-B62D69E42056}"/>
              </a:ext>
            </a:extLst>
          </p:cNvPr>
          <p:cNvSpPr>
            <a:spLocks noGrp="1"/>
          </p:cNvSpPr>
          <p:nvPr>
            <p:ph type="title"/>
          </p:nvPr>
        </p:nvSpPr>
        <p:spPr/>
        <p:txBody>
          <a:bodyPr/>
          <a:lstStyle/>
          <a:p>
            <a:r>
              <a:rPr lang="en-GB" dirty="0"/>
              <a:t>Roles &amp; Responsibilities </a:t>
            </a:r>
          </a:p>
        </p:txBody>
      </p:sp>
      <p:sp>
        <p:nvSpPr>
          <p:cNvPr id="3" name="Content Placeholder 2">
            <a:extLst>
              <a:ext uri="{FF2B5EF4-FFF2-40B4-BE49-F238E27FC236}">
                <a16:creationId xmlns:a16="http://schemas.microsoft.com/office/drawing/2014/main" id="{959C257E-92F0-7D4B-2FEE-5E5677680078}"/>
              </a:ext>
            </a:extLst>
          </p:cNvPr>
          <p:cNvSpPr>
            <a:spLocks noGrp="1"/>
          </p:cNvSpPr>
          <p:nvPr>
            <p:ph idx="1"/>
          </p:nvPr>
        </p:nvSpPr>
        <p:spPr>
          <a:xfrm>
            <a:off x="673813" y="1624495"/>
            <a:ext cx="10515600" cy="4351338"/>
          </a:xfrm>
        </p:spPr>
        <p:txBody>
          <a:bodyPr>
            <a:normAutofit fontScale="92500" lnSpcReduction="10000"/>
          </a:bodyPr>
          <a:lstStyle/>
          <a:p>
            <a:pPr algn="l" rtl="0" fontAlgn="base"/>
            <a:r>
              <a:rPr lang="en-GB" sz="1800" b="1" i="0" u="none" strike="noStrike" dirty="0">
                <a:solidFill>
                  <a:srgbClr val="000000"/>
                </a:solidFill>
                <a:effectLst/>
                <a:latin typeface="Calibri" panose="020F0502020204030204" pitchFamily="34" charset="0"/>
              </a:rPr>
              <a:t>The local authority which ‘looks after’ the child is considered their “corporate parent” and remains responsible for them, regardless of whether they are living in a different local authority (for example with foster parents).  </a:t>
            </a:r>
            <a:r>
              <a:rPr lang="en-US" sz="1800" b="0" i="0" dirty="0">
                <a:solidFill>
                  <a:srgbClr val="808080"/>
                </a:solidFill>
                <a:effectLst/>
                <a:latin typeface="Calibri" panose="020F0502020204030204" pitchFamily="34" charset="0"/>
              </a:rPr>
              <a:t>​</a:t>
            </a:r>
            <a:endParaRPr lang="en-GB"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The CLA’s social worker is responsible for exercising parental rights on behalf of the CLA.  This includes making decisions about the educational institution to be attended by the CLA, acting with the advice of the Virtual School. </a:t>
            </a:r>
          </a:p>
          <a:p>
            <a:pPr algn="l" rtl="0" fontAlgn="base"/>
            <a:r>
              <a:rPr lang="en-GB" sz="1800" b="1" i="0" u="none" strike="noStrike" dirty="0">
                <a:solidFill>
                  <a:srgbClr val="000000"/>
                </a:solidFill>
                <a:effectLst/>
                <a:latin typeface="Calibri" panose="020F0502020204030204" pitchFamily="34" charset="0"/>
              </a:rPr>
              <a:t>The local authority where the child or young person lives is responsible for conducting an EHC assessment and for maintaining their EHC plan</a:t>
            </a:r>
            <a:r>
              <a:rPr lang="en-GB" sz="1800" dirty="0">
                <a:solidFill>
                  <a:srgbClr val="000000"/>
                </a:solidFill>
                <a:latin typeface="Calibri" panose="020F0502020204030204" pitchFamily="34" charset="0"/>
              </a:rPr>
              <a:t>, including securing the educational provision specified in their plan. </a:t>
            </a:r>
            <a:endParaRPr lang="en-GB"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Under the Children and Families Act 2014, local authorities are responsible for children and young people with SEND who are ‘wholly or mainly resident’ in their area.  These duties are based on where the child or young person lives and not on where they are educated.  </a:t>
            </a:r>
            <a:r>
              <a:rPr lang="en-US" sz="1800" b="0" i="0" dirty="0">
                <a:solidFill>
                  <a:srgbClr val="808080"/>
                </a:solidFill>
                <a:effectLst/>
                <a:latin typeface="Calibri" panose="020F0502020204030204" pitchFamily="34" charset="0"/>
              </a:rPr>
              <a:t>​</a:t>
            </a:r>
            <a:endParaRPr lang="en-GB"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When a child or young person with an EHC plan moves from one LA to another, there is a statutory process whereby the “old” LA must transfer the EHC plan to the “new” LA within 15 days. The “new” LA must maintain the provision specified in the EHC plan and must formally review the EHC plan within three months of the transfer or twelve months of the last review (whichever is later). </a:t>
            </a:r>
          </a:p>
          <a:p>
            <a:pPr algn="l" rtl="0" fontAlgn="base">
              <a:buFont typeface="Arial" panose="020B0604020202020204" pitchFamily="34" charset="0"/>
              <a:buChar char="•"/>
            </a:pPr>
            <a:r>
              <a:rPr lang="en-GB" sz="1800" dirty="0">
                <a:solidFill>
                  <a:srgbClr val="000000"/>
                </a:solidFill>
                <a:latin typeface="Calibri" panose="020F0502020204030204" pitchFamily="34" charset="0"/>
              </a:rPr>
              <a:t>Where a child has an EHC plan, it is the responsibility of their SEND Case Officer to manage the consultation process, chasing schools when consultation responses are not returned within the expected timescales and keeping the child’s Social Worker and SVS informed of outcomes. It is also the SEND Case Officers responsibility to manage any alternative interim provision whist the school search is ongoing. </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endParaRPr lang="en-US"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55963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D7302-1C20-99B9-DAA5-57EAD5E8D875}"/>
              </a:ext>
            </a:extLst>
          </p:cNvPr>
          <p:cNvSpPr>
            <a:spLocks noGrp="1"/>
          </p:cNvSpPr>
          <p:nvPr>
            <p:ph type="title"/>
          </p:nvPr>
        </p:nvSpPr>
        <p:spPr/>
        <p:txBody>
          <a:bodyPr/>
          <a:lstStyle/>
          <a:p>
            <a:r>
              <a:rPr lang="en-GB"/>
              <a:t>Example Scenario </a:t>
            </a:r>
          </a:p>
        </p:txBody>
      </p:sp>
      <p:sp>
        <p:nvSpPr>
          <p:cNvPr id="3" name="Content Placeholder 2">
            <a:extLst>
              <a:ext uri="{FF2B5EF4-FFF2-40B4-BE49-F238E27FC236}">
                <a16:creationId xmlns:a16="http://schemas.microsoft.com/office/drawing/2014/main" id="{69DEAF24-C082-720B-A96A-69E4E1FAA561}"/>
              </a:ext>
            </a:extLst>
          </p:cNvPr>
          <p:cNvSpPr>
            <a:spLocks noGrp="1"/>
          </p:cNvSpPr>
          <p:nvPr>
            <p:ph idx="1"/>
          </p:nvPr>
        </p:nvSpPr>
        <p:spPr>
          <a:xfrm>
            <a:off x="838200" y="1690688"/>
            <a:ext cx="10515600" cy="4351338"/>
          </a:xfrm>
        </p:spPr>
        <p:txBody>
          <a:bodyPr/>
          <a:lstStyle/>
          <a:p>
            <a:pPr marL="0" indent="0">
              <a:buNone/>
            </a:pPr>
            <a:r>
              <a:rPr lang="en-GB"/>
              <a:t>Amy is a looked after child living in Surrey. Parental responsibility is shared between the Local Authority and Amy’s birth parents. When Amy needs a new school place, her social worker will work with SVS and seek the views and permissions of her birth parents, as well as the views of her foster carers to identify the most appropriate ‘good’ or ‘outstanding’ school which can meet her educational needs. Ofsted ratings and reports can be found on the Ofsted website </a:t>
            </a:r>
            <a:r>
              <a:rPr lang="en-GB">
                <a:hlinkClick r:id="rId2"/>
              </a:rPr>
              <a:t>here. </a:t>
            </a:r>
            <a:r>
              <a:rPr lang="en-GB"/>
              <a:t>Her social worker will then complete the Surrey admissions CLA application form to apply for the school. If Amy is out of school for more than 10 school days, SVS will put in place and fund some tuition for Amy to access from home. </a:t>
            </a:r>
          </a:p>
        </p:txBody>
      </p:sp>
    </p:spTree>
    <p:extLst>
      <p:ext uri="{BB962C8B-B14F-4D97-AF65-F5344CB8AC3E}">
        <p14:creationId xmlns:p14="http://schemas.microsoft.com/office/powerpoint/2010/main" val="308371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A1F94-AA7A-9204-858A-572834AFD5D2}"/>
              </a:ext>
            </a:extLst>
          </p:cNvPr>
          <p:cNvSpPr>
            <a:spLocks noGrp="1"/>
          </p:cNvSpPr>
          <p:nvPr>
            <p:ph type="title"/>
          </p:nvPr>
        </p:nvSpPr>
        <p:spPr/>
        <p:txBody>
          <a:bodyPr/>
          <a:lstStyle/>
          <a:p>
            <a:r>
              <a:rPr lang="en-GB"/>
              <a:t>Example Scenario</a:t>
            </a:r>
          </a:p>
        </p:txBody>
      </p:sp>
      <p:sp>
        <p:nvSpPr>
          <p:cNvPr id="3" name="Content Placeholder 2">
            <a:extLst>
              <a:ext uri="{FF2B5EF4-FFF2-40B4-BE49-F238E27FC236}">
                <a16:creationId xmlns:a16="http://schemas.microsoft.com/office/drawing/2014/main" id="{838A6932-3F12-03B8-0A7D-02349A6D2EC9}"/>
              </a:ext>
            </a:extLst>
          </p:cNvPr>
          <p:cNvSpPr>
            <a:spLocks noGrp="1"/>
          </p:cNvSpPr>
          <p:nvPr>
            <p:ph idx="1"/>
          </p:nvPr>
        </p:nvSpPr>
        <p:spPr>
          <a:xfrm>
            <a:off x="838200" y="1825625"/>
            <a:ext cx="10874424" cy="4351338"/>
          </a:xfrm>
        </p:spPr>
        <p:txBody>
          <a:bodyPr>
            <a:normAutofit/>
          </a:bodyPr>
          <a:lstStyle/>
          <a:p>
            <a:pPr marL="0" indent="0">
              <a:buNone/>
            </a:pPr>
            <a:r>
              <a:rPr lang="en-GB"/>
              <a:t>Ben is a child looked after by Surrey but living in Hampshire. Ben has additional needs and an EHCP. Hampshire are responsible for administering Ben’s EHCP, so his SEND Case Officer from Hampshire will liaise with his SEND Case Officer from Surrey, his Social Worker, SVS and his Foster carers to identify possible schools which can meet his needs. The Hampshire SEND case officer will then consult with possible schools, and they have 15 working days to respond. Once an offer is received the Hampshire SEND Case officer will take this offer to their decision-making panel for approval, and funding approval. Whilst Ben is out of school, Hampshire SEND will arrange for him to access Alternative Provision. Hampshire may recoup the education costs from Surrey.</a:t>
            </a:r>
          </a:p>
        </p:txBody>
      </p:sp>
    </p:spTree>
    <p:extLst>
      <p:ext uri="{BB962C8B-B14F-4D97-AF65-F5344CB8AC3E}">
        <p14:creationId xmlns:p14="http://schemas.microsoft.com/office/powerpoint/2010/main" val="2569948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924EA-4C03-352D-7CB6-E882081E7252}"/>
              </a:ext>
            </a:extLst>
          </p:cNvPr>
          <p:cNvSpPr>
            <a:spLocks noGrp="1"/>
          </p:cNvSpPr>
          <p:nvPr>
            <p:ph type="title"/>
          </p:nvPr>
        </p:nvSpPr>
        <p:spPr/>
        <p:txBody>
          <a:bodyPr/>
          <a:lstStyle/>
          <a:p>
            <a:r>
              <a:rPr lang="en-GB"/>
              <a:t>Glossary of Terms </a:t>
            </a:r>
          </a:p>
        </p:txBody>
      </p:sp>
      <p:sp>
        <p:nvSpPr>
          <p:cNvPr id="3" name="Content Placeholder 2">
            <a:extLst>
              <a:ext uri="{FF2B5EF4-FFF2-40B4-BE49-F238E27FC236}">
                <a16:creationId xmlns:a16="http://schemas.microsoft.com/office/drawing/2014/main" id="{F095EE04-8381-C560-C6C9-A04BD7C4C461}"/>
              </a:ext>
            </a:extLst>
          </p:cNvPr>
          <p:cNvSpPr>
            <a:spLocks noGrp="1"/>
          </p:cNvSpPr>
          <p:nvPr>
            <p:ph idx="1"/>
          </p:nvPr>
        </p:nvSpPr>
        <p:spPr/>
        <p:txBody>
          <a:bodyPr>
            <a:normAutofit fontScale="92500" lnSpcReduction="20000"/>
          </a:bodyPr>
          <a:lstStyle/>
          <a:p>
            <a:r>
              <a:rPr lang="en-GB"/>
              <a:t>CLA: Child Looked After</a:t>
            </a:r>
          </a:p>
          <a:p>
            <a:r>
              <a:rPr lang="en-GB"/>
              <a:t>EHCP: Education, Health and Care Plan</a:t>
            </a:r>
          </a:p>
          <a:p>
            <a:r>
              <a:rPr lang="en-GB"/>
              <a:t>LA: Local Authority</a:t>
            </a:r>
          </a:p>
          <a:p>
            <a:r>
              <a:rPr lang="en-GB"/>
              <a:t>SVS: Surrey Virtual School</a:t>
            </a:r>
          </a:p>
          <a:p>
            <a:r>
              <a:rPr lang="en-GB"/>
              <a:t>SW: Social Worker </a:t>
            </a:r>
          </a:p>
          <a:p>
            <a:r>
              <a:rPr lang="en-GB"/>
              <a:t>EOTAS: Education other than at School</a:t>
            </a:r>
          </a:p>
          <a:p>
            <a:r>
              <a:rPr lang="en-GB"/>
              <a:t>SEND: Special Educational Needs and Disabilities</a:t>
            </a:r>
          </a:p>
          <a:p>
            <a:endParaRPr lang="en-GB"/>
          </a:p>
          <a:p>
            <a:pPr marL="0" indent="0">
              <a:buNone/>
            </a:pPr>
            <a:r>
              <a:rPr lang="en-GB">
                <a:hlinkClick r:id="rId3"/>
              </a:rPr>
              <a:t>Protocol for the processing of in year admissions for children in care </a:t>
            </a:r>
            <a:endParaRPr lang="en-GB"/>
          </a:p>
          <a:p>
            <a:pPr marL="0" indent="0">
              <a:buNone/>
            </a:pPr>
            <a:r>
              <a:rPr lang="en-GB">
                <a:hlinkClick r:id="rId4"/>
              </a:rPr>
              <a:t>Department for Education School admissions code </a:t>
            </a:r>
            <a:endParaRPr lang="en-GB"/>
          </a:p>
          <a:p>
            <a:endParaRPr lang="en-GB"/>
          </a:p>
          <a:p>
            <a:endParaRPr lang="en-GB"/>
          </a:p>
        </p:txBody>
      </p:sp>
    </p:spTree>
    <p:extLst>
      <p:ext uri="{BB962C8B-B14F-4D97-AF65-F5344CB8AC3E}">
        <p14:creationId xmlns:p14="http://schemas.microsoft.com/office/powerpoint/2010/main" val="112265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7D3C2E2-E1E0-C414-CC65-4C7C1C4FA465}"/>
              </a:ext>
            </a:extLst>
          </p:cNvPr>
          <p:cNvGraphicFramePr>
            <a:graphicFrameLocks noGrp="1"/>
          </p:cNvGraphicFramePr>
          <p:nvPr>
            <p:ph idx="1"/>
            <p:extLst>
              <p:ext uri="{D42A27DB-BD31-4B8C-83A1-F6EECF244321}">
                <p14:modId xmlns:p14="http://schemas.microsoft.com/office/powerpoint/2010/main" val="1272798058"/>
              </p:ext>
            </p:extLst>
          </p:nvPr>
        </p:nvGraphicFramePr>
        <p:xfrm>
          <a:off x="1307805" y="1297172"/>
          <a:ext cx="9494873" cy="4359350"/>
        </p:xfrm>
        <a:graphic>
          <a:graphicData uri="http://schemas.openxmlformats.org/drawingml/2006/table">
            <a:tbl>
              <a:tblPr firstRow="1" firstCol="1" bandRow="1">
                <a:tableStyleId>{5C22544A-7EE6-4342-B048-85BDC9FD1C3A}</a:tableStyleId>
              </a:tblPr>
              <a:tblGrid>
                <a:gridCol w="2229442">
                  <a:extLst>
                    <a:ext uri="{9D8B030D-6E8A-4147-A177-3AD203B41FA5}">
                      <a16:colId xmlns:a16="http://schemas.microsoft.com/office/drawing/2014/main" val="2661085224"/>
                    </a:ext>
                  </a:extLst>
                </a:gridCol>
                <a:gridCol w="7265431">
                  <a:extLst>
                    <a:ext uri="{9D8B030D-6E8A-4147-A177-3AD203B41FA5}">
                      <a16:colId xmlns:a16="http://schemas.microsoft.com/office/drawing/2014/main" val="1992815762"/>
                    </a:ext>
                  </a:extLst>
                </a:gridCol>
              </a:tblGrid>
              <a:tr h="435935">
                <a:tc>
                  <a:txBody>
                    <a:bodyPr/>
                    <a:lstStyle/>
                    <a:p>
                      <a:r>
                        <a:rPr lang="en-GB" sz="1000">
                          <a:effectLst/>
                        </a:rPr>
                        <a:t>Title</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a:effectLst/>
                        </a:rPr>
                        <a:t>School Admissions Flow Chart</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522368517"/>
                  </a:ext>
                </a:extLst>
              </a:tr>
              <a:tr h="871870">
                <a:tc>
                  <a:txBody>
                    <a:bodyPr/>
                    <a:lstStyle/>
                    <a:p>
                      <a:r>
                        <a:rPr lang="en-GB" sz="1000">
                          <a:effectLst/>
                        </a:rPr>
                        <a:t>Purpose</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dirty="0">
                          <a:effectLst/>
                        </a:rPr>
                        <a:t>To provide a clear picture of roles and responsibilities when applying for a school place for a looked after child</a:t>
                      </a:r>
                      <a:endParaRPr lang="en-GB" sz="11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3200637402"/>
                  </a:ext>
                </a:extLst>
              </a:tr>
              <a:tr h="435935">
                <a:tc>
                  <a:txBody>
                    <a:bodyPr/>
                    <a:lstStyle/>
                    <a:p>
                      <a:r>
                        <a:rPr lang="en-GB" sz="1000">
                          <a:effectLst/>
                        </a:rPr>
                        <a:t>Updated by</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a:effectLst/>
                        </a:rPr>
                        <a:t>Helen Hale</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2510959584"/>
                  </a:ext>
                </a:extLst>
              </a:tr>
              <a:tr h="435935">
                <a:tc>
                  <a:txBody>
                    <a:bodyPr/>
                    <a:lstStyle/>
                    <a:p>
                      <a:r>
                        <a:rPr lang="en-GB" sz="1000">
                          <a:effectLst/>
                        </a:rPr>
                        <a:t>Approved by</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a:effectLst/>
                        </a:rPr>
                        <a:t>Anwen Foy</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1940605712"/>
                  </a:ext>
                </a:extLst>
              </a:tr>
              <a:tr h="435935">
                <a:tc>
                  <a:txBody>
                    <a:bodyPr/>
                    <a:lstStyle/>
                    <a:p>
                      <a:r>
                        <a:rPr lang="en-GB" sz="1000">
                          <a:effectLst/>
                        </a:rPr>
                        <a:t>Date</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a:effectLst/>
                        </a:rPr>
                        <a:t>Dec 2024</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1586769344"/>
                  </a:ext>
                </a:extLst>
              </a:tr>
              <a:tr h="435935">
                <a:tc>
                  <a:txBody>
                    <a:bodyPr/>
                    <a:lstStyle/>
                    <a:p>
                      <a:r>
                        <a:rPr lang="en-GB" sz="1000">
                          <a:effectLst/>
                        </a:rPr>
                        <a:t>Version</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a:effectLst/>
                        </a:rPr>
                        <a:t>V2 </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2381729301"/>
                  </a:ext>
                </a:extLst>
              </a:tr>
              <a:tr h="435935">
                <a:tc>
                  <a:txBody>
                    <a:bodyPr/>
                    <a:lstStyle/>
                    <a:p>
                      <a:r>
                        <a:rPr lang="en-GB" sz="1000">
                          <a:effectLst/>
                        </a:rPr>
                        <a:t>Status</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a:effectLst/>
                        </a:rPr>
                        <a:t>FINAL</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1721572787"/>
                  </a:ext>
                </a:extLst>
              </a:tr>
              <a:tr h="435935">
                <a:tc>
                  <a:txBody>
                    <a:bodyPr/>
                    <a:lstStyle/>
                    <a:p>
                      <a:r>
                        <a:rPr lang="en-GB" sz="1000">
                          <a:effectLst/>
                        </a:rPr>
                        <a:t>Frequency</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a:effectLst/>
                        </a:rPr>
                        <a:t>12 months</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2316219011"/>
                  </a:ext>
                </a:extLst>
              </a:tr>
              <a:tr h="435935">
                <a:tc>
                  <a:txBody>
                    <a:bodyPr/>
                    <a:lstStyle/>
                    <a:p>
                      <a:r>
                        <a:rPr lang="en-GB" sz="1000">
                          <a:effectLst/>
                        </a:rPr>
                        <a:t>Next review date</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r>
                        <a:rPr lang="en-GB" sz="1100" dirty="0">
                          <a:effectLst/>
                        </a:rPr>
                        <a:t>July 2025</a:t>
                      </a:r>
                      <a:endParaRPr lang="en-GB" sz="11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521499290"/>
                  </a:ext>
                </a:extLst>
              </a:tr>
            </a:tbl>
          </a:graphicData>
        </a:graphic>
      </p:graphicFrame>
      <p:sp>
        <p:nvSpPr>
          <p:cNvPr id="5" name="Rectangle 1">
            <a:extLst>
              <a:ext uri="{FF2B5EF4-FFF2-40B4-BE49-F238E27FC236}">
                <a16:creationId xmlns:a16="http://schemas.microsoft.com/office/drawing/2014/main" id="{CDA93D87-649A-C5FD-AEB2-584057118B9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694987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d0d7911-6a7a-4f79-bd4a-027190e0f69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F9EEEEC5C93645953D6540EDFAC360" ma:contentTypeVersion="14" ma:contentTypeDescription="Create a new document." ma:contentTypeScope="" ma:versionID="94b0dde604b9ede1b59c9dc7f2672aba">
  <xsd:schema xmlns:xsd="http://www.w3.org/2001/XMLSchema" xmlns:xs="http://www.w3.org/2001/XMLSchema" xmlns:p="http://schemas.microsoft.com/office/2006/metadata/properties" xmlns:ns3="ed0d7911-6a7a-4f79-bd4a-027190e0f69c" xmlns:ns4="a546808e-91d8-44f3-aa90-ff9d6092fd9a" targetNamespace="http://schemas.microsoft.com/office/2006/metadata/properties" ma:root="true" ma:fieldsID="ad08897ae4b63196e66153a7fa38fd7e" ns3:_="" ns4:_="">
    <xsd:import namespace="ed0d7911-6a7a-4f79-bd4a-027190e0f69c"/>
    <xsd:import namespace="a546808e-91d8-44f3-aa90-ff9d6092fd9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0d7911-6a7a-4f79-bd4a-027190e0f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_activity" ma:index="20" nillable="true" ma:displayName="_activity" ma:hidden="true" ma:internalName="_activity">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546808e-91d8-44f3-aa90-ff9d6092fd9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3C32CB-ED7E-4739-AE5B-7062CE7A855D}">
  <ds:schemaRefs>
    <ds:schemaRef ds:uri="http://purl.org/dc/terms/"/>
    <ds:schemaRef ds:uri="a546808e-91d8-44f3-aa90-ff9d6092fd9a"/>
    <ds:schemaRef ds:uri="http://schemas.openxmlformats.org/package/2006/metadata/core-properties"/>
    <ds:schemaRef ds:uri="http://www.w3.org/XML/1998/namespace"/>
    <ds:schemaRef ds:uri="ed0d7911-6a7a-4f79-bd4a-027190e0f69c"/>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0ACB48E6-8900-4ADD-A818-6ADE792CB9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0d7911-6a7a-4f79-bd4a-027190e0f69c"/>
    <ds:schemaRef ds:uri="a546808e-91d8-44f3-aa90-ff9d6092fd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0BB158-2188-47B2-AB2E-F3C641D315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TotalTime>
  <Words>1193</Words>
  <Application>Microsoft Office PowerPoint</Application>
  <PresentationFormat>Widescreen</PresentationFormat>
  <Paragraphs>78</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Calibri Light</vt:lpstr>
      <vt:lpstr>Wingdings</vt:lpstr>
      <vt:lpstr>Office Theme</vt:lpstr>
      <vt:lpstr>Surrey CLA in-year School Admissions</vt:lpstr>
      <vt:lpstr>PowerPoint Presentation</vt:lpstr>
      <vt:lpstr>PowerPoint Presentation</vt:lpstr>
      <vt:lpstr>Roles &amp; Responsibilities </vt:lpstr>
      <vt:lpstr>Example Scenario </vt:lpstr>
      <vt:lpstr>Example Scenario</vt:lpstr>
      <vt:lpstr>Glossary of Terms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Hale</dc:creator>
  <cp:lastModifiedBy>Taniya Rahman</cp:lastModifiedBy>
  <cp:revision>4</cp:revision>
  <dcterms:created xsi:type="dcterms:W3CDTF">2023-04-26T14:01:37Z</dcterms:created>
  <dcterms:modified xsi:type="dcterms:W3CDTF">2024-12-16T15:23:24Z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0x01010067F9EEEEC5C93645953D6540EDFAC360</vt:lpwstr>
  </property>
</Properties>
</file>