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9E41"/>
    <a:srgbClr val="D58B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019F5D-A9FA-499F-955E-783EBA0B2F06}" v="24" dt="2025-02-05T10:35:43.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B667C-65EE-DB85-36FF-E78C421AE32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39C8CA0-9112-0B71-D853-EEBCF6D860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B7394A0-13D5-2021-165F-98ACF5A417A3}"/>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E704769A-D686-3DEC-9336-1B57058CFC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6C6F6-0F9F-32B5-69BF-64182451DC8C}"/>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5930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215A6-7847-12CA-2E68-C337A59A4FA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E567C2C-2774-27F4-7245-73AD1345A4A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CB7746C-E1FE-8719-DA44-E45AF849A904}"/>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7ADA91A8-C92D-0FA3-AA9D-6EF2EBB3CC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9A12E7-6F7B-F71A-9391-7C4085A24F83}"/>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295569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248480-6543-6A08-6682-386FAC4A49B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CE81ABA-0CFC-FCB1-7FC4-896F67962E8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D2CB2A6-C79B-24E3-4DB8-C51EEBFC2433}"/>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0FEA2E0B-8D50-8274-8923-710D87F28A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524C08-B7B0-ECCC-7884-B5737DFECF9B}"/>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480722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1EBFB-7E6C-EBFC-1468-656C1B2FAAB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E4ED8B5-F0A3-D0ED-1AE0-BFAD1709149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9AFE345-0728-50B3-CBD6-BF945B24498A}"/>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35D89B43-FFD1-98C1-4E07-0A5EF8C755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9C21F6-4CE2-5FDC-0CFA-9055FE86122B}"/>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02876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F2B-A1B3-6E65-3A6A-4CFB81DD76E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00C1453-625E-C4CE-00CD-8FC0C12CF9C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B92B74D-7356-2796-0C97-0AE4883D9D09}"/>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D3B3FE11-8D07-560F-3158-1B4456910F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C83C4A-06EA-E0B8-FF73-5501B911142C}"/>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510432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52B3-3AB7-D836-6C1B-5629433E451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757ABC9-51C1-B5BD-72EE-27FA236BE43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F4EBBE5-7671-4DDB-B98D-9FFB4D8B64C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5E4B3FD-FF7D-4ED8-5A74-36C6B5E78290}"/>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6" name="Footer Placeholder 5">
            <a:extLst>
              <a:ext uri="{FF2B5EF4-FFF2-40B4-BE49-F238E27FC236}">
                <a16:creationId xmlns:a16="http://schemas.microsoft.com/office/drawing/2014/main" id="{EA6F1699-E6AC-A8D3-C849-831ED818E8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3A87D0-6C96-B00A-A895-F73F4BD87F74}"/>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0161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A65D8-27DA-4195-C4FD-367AE5BF837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4B7A970-27A3-D54E-0C3E-D148BB69BA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BF358E9-58BF-4CDE-B8CC-1E33AC7CA4C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839691A-F020-2454-13B1-AFDB20B46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25A515E-434B-6F73-3A48-522B58AA142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9C36ADB-A7CC-05A6-F966-234573A7F8E9}"/>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8" name="Footer Placeholder 7">
            <a:extLst>
              <a:ext uri="{FF2B5EF4-FFF2-40B4-BE49-F238E27FC236}">
                <a16:creationId xmlns:a16="http://schemas.microsoft.com/office/drawing/2014/main" id="{C76C649B-A3ED-7CBC-B39B-1AFFDB35C5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8072A75-E6D6-8D09-AD44-C38229B1828D}"/>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901287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FB27D-15B4-A010-1415-E9744BE26AB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D4DCC39-3282-1F89-3AC3-245980072CDC}"/>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4" name="Footer Placeholder 3">
            <a:extLst>
              <a:ext uri="{FF2B5EF4-FFF2-40B4-BE49-F238E27FC236}">
                <a16:creationId xmlns:a16="http://schemas.microsoft.com/office/drawing/2014/main" id="{175DA459-F879-80FB-8AA4-C19EA7F5630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8AF3D31-8880-F18D-E30B-858981CA3E59}"/>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1526121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16192E-53DD-ED9D-D9AA-DAB3B0132EC0}"/>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3" name="Footer Placeholder 2">
            <a:extLst>
              <a:ext uri="{FF2B5EF4-FFF2-40B4-BE49-F238E27FC236}">
                <a16:creationId xmlns:a16="http://schemas.microsoft.com/office/drawing/2014/main" id="{4B0E5F72-1ED8-2469-A1FD-3815523EEE7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0909220-B9B3-4862-465A-6E6C180F9231}"/>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338774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1D4A-C7A9-D42F-F8D0-8B743430F9F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D5BF0D8-66DC-95E4-9889-F47EF3F8DD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1785E9F-1F58-9119-12ED-875634FB6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8D21AB-9AB4-5B79-2705-BC02A9727F9C}"/>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6" name="Footer Placeholder 5">
            <a:extLst>
              <a:ext uri="{FF2B5EF4-FFF2-40B4-BE49-F238E27FC236}">
                <a16:creationId xmlns:a16="http://schemas.microsoft.com/office/drawing/2014/main" id="{150BCABE-6784-7D23-77B8-B270634911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307764-9D66-C4F0-0F6B-8318B8CFF4A6}"/>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2317435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F86D-FF4E-6156-F984-90F55F8543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2331735-BB61-2C7E-2894-4C8E5B7BBA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2033B9-A176-2195-F2EF-4F5BC7BC69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6F049BD-7B89-E167-686C-A3BF0AE19210}"/>
              </a:ext>
            </a:extLst>
          </p:cNvPr>
          <p:cNvSpPr>
            <a:spLocks noGrp="1"/>
          </p:cNvSpPr>
          <p:nvPr>
            <p:ph type="dt" sz="half" idx="10"/>
          </p:nvPr>
        </p:nvSpPr>
        <p:spPr/>
        <p:txBody>
          <a:bodyPr/>
          <a:lstStyle/>
          <a:p>
            <a:fld id="{24F9F77A-F18F-499D-B407-5B571A78EF14}" type="datetimeFigureOut">
              <a:rPr lang="en-GB" smtClean="0"/>
              <a:t>12/02/2025</a:t>
            </a:fld>
            <a:endParaRPr lang="en-GB"/>
          </a:p>
        </p:txBody>
      </p:sp>
      <p:sp>
        <p:nvSpPr>
          <p:cNvPr id="6" name="Footer Placeholder 5">
            <a:extLst>
              <a:ext uri="{FF2B5EF4-FFF2-40B4-BE49-F238E27FC236}">
                <a16:creationId xmlns:a16="http://schemas.microsoft.com/office/drawing/2014/main" id="{F5E3F715-4BE1-C93E-B1A6-68009749B2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E64762-FE4A-AD66-97A1-132862681A0D}"/>
              </a:ext>
            </a:extLst>
          </p:cNvPr>
          <p:cNvSpPr>
            <a:spLocks noGrp="1"/>
          </p:cNvSpPr>
          <p:nvPr>
            <p:ph type="sldNum" sz="quarter" idx="12"/>
          </p:nvPr>
        </p:nvSpPr>
        <p:spPr/>
        <p:txBody>
          <a:bodyPr/>
          <a:lstStyle/>
          <a:p>
            <a:fld id="{7EA30819-B271-4F1E-94CA-629B045AE877}" type="slidenum">
              <a:rPr lang="en-GB" smtClean="0"/>
              <a:t>‹#›</a:t>
            </a:fld>
            <a:endParaRPr lang="en-GB"/>
          </a:p>
        </p:txBody>
      </p:sp>
    </p:spTree>
    <p:extLst>
      <p:ext uri="{BB962C8B-B14F-4D97-AF65-F5344CB8AC3E}">
        <p14:creationId xmlns:p14="http://schemas.microsoft.com/office/powerpoint/2010/main" val="418873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4B331D-FC8A-3446-6B7C-A5F9B23024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3F48471-2CC4-CE35-9FAB-A514AE4B1A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EB0E67A-B8A6-549C-F74C-6A81C91AF0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4F9F77A-F18F-499D-B407-5B571A78EF14}" type="datetimeFigureOut">
              <a:rPr lang="en-GB" smtClean="0"/>
              <a:t>12/02/2025</a:t>
            </a:fld>
            <a:endParaRPr lang="en-GB"/>
          </a:p>
        </p:txBody>
      </p:sp>
      <p:sp>
        <p:nvSpPr>
          <p:cNvPr id="5" name="Footer Placeholder 4">
            <a:extLst>
              <a:ext uri="{FF2B5EF4-FFF2-40B4-BE49-F238E27FC236}">
                <a16:creationId xmlns:a16="http://schemas.microsoft.com/office/drawing/2014/main" id="{A22EFBC7-BFB9-81F9-B0B2-9792FFEB5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D630CB2-6DC7-0C3B-992C-7DFEA506A6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EA30819-B271-4F1E-94CA-629B045AE877}" type="slidenum">
              <a:rPr lang="en-GB" smtClean="0"/>
              <a:t>‹#›</a:t>
            </a:fld>
            <a:endParaRPr lang="en-GB"/>
          </a:p>
        </p:txBody>
      </p:sp>
    </p:spTree>
    <p:extLst>
      <p:ext uri="{BB962C8B-B14F-4D97-AF65-F5344CB8AC3E}">
        <p14:creationId xmlns:p14="http://schemas.microsoft.com/office/powerpoint/2010/main" val="3484595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F058119-2C06-ADE1-02E7-63F9417BF46A}"/>
              </a:ext>
            </a:extLst>
          </p:cNvPr>
          <p:cNvPicPr>
            <a:picLocks noChangeAspect="1"/>
          </p:cNvPicPr>
          <p:nvPr/>
        </p:nvPicPr>
        <p:blipFill>
          <a:blip r:embed="rId2"/>
          <a:stretch>
            <a:fillRect/>
          </a:stretch>
        </p:blipFill>
        <p:spPr>
          <a:xfrm>
            <a:off x="5418757" y="0"/>
            <a:ext cx="6773243" cy="1682642"/>
          </a:xfrm>
          <a:prstGeom prst="rect">
            <a:avLst/>
          </a:prstGeom>
        </p:spPr>
      </p:pic>
      <p:pic>
        <p:nvPicPr>
          <p:cNvPr id="3" name="Picture 2">
            <a:extLst>
              <a:ext uri="{FF2B5EF4-FFF2-40B4-BE49-F238E27FC236}">
                <a16:creationId xmlns:a16="http://schemas.microsoft.com/office/drawing/2014/main" id="{64A697E4-4935-4456-E6B7-D622A7CBAE30}"/>
              </a:ext>
            </a:extLst>
          </p:cNvPr>
          <p:cNvPicPr>
            <a:picLocks noChangeAspect="1"/>
          </p:cNvPicPr>
          <p:nvPr/>
        </p:nvPicPr>
        <p:blipFill>
          <a:blip r:embed="rId3"/>
          <a:stretch>
            <a:fillRect/>
          </a:stretch>
        </p:blipFill>
        <p:spPr>
          <a:xfrm>
            <a:off x="9715668" y="5003549"/>
            <a:ext cx="2407794" cy="1658256"/>
          </a:xfrm>
          <a:prstGeom prst="rect">
            <a:avLst/>
          </a:prstGeom>
        </p:spPr>
      </p:pic>
      <p:sp>
        <p:nvSpPr>
          <p:cNvPr id="6" name="TextBox 5">
            <a:extLst>
              <a:ext uri="{FF2B5EF4-FFF2-40B4-BE49-F238E27FC236}">
                <a16:creationId xmlns:a16="http://schemas.microsoft.com/office/drawing/2014/main" id="{7CEE8A57-A974-24DF-2CB8-8FDE8A98E3A1}"/>
              </a:ext>
            </a:extLst>
          </p:cNvPr>
          <p:cNvSpPr txBox="1"/>
          <p:nvPr/>
        </p:nvSpPr>
        <p:spPr>
          <a:xfrm>
            <a:off x="7084965" y="16354"/>
            <a:ext cx="5022297" cy="1323439"/>
          </a:xfrm>
          <a:prstGeom prst="rect">
            <a:avLst/>
          </a:prstGeom>
          <a:noFill/>
        </p:spPr>
        <p:txBody>
          <a:bodyPr wrap="square">
            <a:spAutoFit/>
          </a:bodyPr>
          <a:lstStyle/>
          <a:p>
            <a:pPr algn="r"/>
            <a:r>
              <a:rPr lang="en-GB" sz="2800" b="1" dirty="0">
                <a:latin typeface="+mj-lt"/>
              </a:rPr>
              <a:t>Reunification Support Service</a:t>
            </a:r>
          </a:p>
          <a:p>
            <a:pPr algn="r"/>
            <a:r>
              <a:rPr lang="en-GB" sz="2400" b="1" dirty="0">
                <a:latin typeface="+mj-lt"/>
              </a:rPr>
              <a:t>How can we support you?</a:t>
            </a:r>
            <a:endParaRPr lang="en-GB" sz="2400" b="1" dirty="0"/>
          </a:p>
          <a:p>
            <a:pPr algn="r"/>
            <a:r>
              <a:rPr lang="en-GB" sz="2800" b="1" dirty="0">
                <a:latin typeface="+mj-lt"/>
              </a:rPr>
              <a:t>                       </a:t>
            </a:r>
          </a:p>
        </p:txBody>
      </p:sp>
      <p:pic>
        <p:nvPicPr>
          <p:cNvPr id="8" name="Graphic 7" descr="House outline">
            <a:extLst>
              <a:ext uri="{FF2B5EF4-FFF2-40B4-BE49-F238E27FC236}">
                <a16:creationId xmlns:a16="http://schemas.microsoft.com/office/drawing/2014/main" id="{23581266-726B-407F-915E-DC862925CEF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6930" y="2075105"/>
            <a:ext cx="1228027" cy="1230250"/>
          </a:xfrm>
          <a:prstGeom prst="rect">
            <a:avLst/>
          </a:prstGeom>
        </p:spPr>
      </p:pic>
      <p:sp>
        <p:nvSpPr>
          <p:cNvPr id="11" name="TextBox 10">
            <a:extLst>
              <a:ext uri="{FF2B5EF4-FFF2-40B4-BE49-F238E27FC236}">
                <a16:creationId xmlns:a16="http://schemas.microsoft.com/office/drawing/2014/main" id="{3E38BC63-E982-1C23-66B2-CF66249AD80D}"/>
              </a:ext>
            </a:extLst>
          </p:cNvPr>
          <p:cNvSpPr txBox="1"/>
          <p:nvPr/>
        </p:nvSpPr>
        <p:spPr>
          <a:xfrm>
            <a:off x="-182005" y="3196193"/>
            <a:ext cx="3393195" cy="707886"/>
          </a:xfrm>
          <a:prstGeom prst="rect">
            <a:avLst/>
          </a:prstGeom>
          <a:noFill/>
        </p:spPr>
        <p:txBody>
          <a:bodyPr wrap="square" rtlCol="0">
            <a:spAutoFit/>
          </a:bodyPr>
          <a:lstStyle/>
          <a:p>
            <a:pPr algn="ctr"/>
            <a:r>
              <a:rPr lang="en-GB" sz="2000" dirty="0">
                <a:solidFill>
                  <a:schemeClr val="accent5"/>
                </a:solidFill>
              </a:rPr>
              <a:t>Support with housing and making a safe home</a:t>
            </a:r>
          </a:p>
        </p:txBody>
      </p:sp>
      <p:pic>
        <p:nvPicPr>
          <p:cNvPr id="13" name="Graphic 12" descr="Piggy Bank outline">
            <a:extLst>
              <a:ext uri="{FF2B5EF4-FFF2-40B4-BE49-F238E27FC236}">
                <a16:creationId xmlns:a16="http://schemas.microsoft.com/office/drawing/2014/main" id="{3D7FF3D8-E42C-9484-681E-870D6CAA9CE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857852" y="3166829"/>
            <a:ext cx="1260959" cy="1307308"/>
          </a:xfrm>
          <a:prstGeom prst="rect">
            <a:avLst/>
          </a:prstGeom>
        </p:spPr>
      </p:pic>
      <p:sp>
        <p:nvSpPr>
          <p:cNvPr id="14" name="TextBox 13">
            <a:extLst>
              <a:ext uri="{FF2B5EF4-FFF2-40B4-BE49-F238E27FC236}">
                <a16:creationId xmlns:a16="http://schemas.microsoft.com/office/drawing/2014/main" id="{F2EBAE48-9649-EE11-A12C-1DDDF26809C3}"/>
              </a:ext>
            </a:extLst>
          </p:cNvPr>
          <p:cNvSpPr txBox="1"/>
          <p:nvPr/>
        </p:nvSpPr>
        <p:spPr>
          <a:xfrm>
            <a:off x="6916392" y="4292992"/>
            <a:ext cx="3274356" cy="707886"/>
          </a:xfrm>
          <a:prstGeom prst="rect">
            <a:avLst/>
          </a:prstGeom>
          <a:noFill/>
        </p:spPr>
        <p:txBody>
          <a:bodyPr wrap="square" rtlCol="0">
            <a:spAutoFit/>
          </a:bodyPr>
          <a:lstStyle/>
          <a:p>
            <a:pPr algn="ctr"/>
            <a:r>
              <a:rPr lang="en-GB" sz="2000" dirty="0">
                <a:solidFill>
                  <a:schemeClr val="accent5"/>
                </a:solidFill>
              </a:rPr>
              <a:t>Support with benefits, budgeting and debt</a:t>
            </a:r>
          </a:p>
        </p:txBody>
      </p:sp>
      <p:pic>
        <p:nvPicPr>
          <p:cNvPr id="23" name="Graphic 22" descr="Ear outline">
            <a:extLst>
              <a:ext uri="{FF2B5EF4-FFF2-40B4-BE49-F238E27FC236}">
                <a16:creationId xmlns:a16="http://schemas.microsoft.com/office/drawing/2014/main" id="{F4A1AE9D-3489-F2DD-7EFC-D3F22957DA3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357243" y="750086"/>
            <a:ext cx="1228027" cy="1509352"/>
          </a:xfrm>
          <a:prstGeom prst="rect">
            <a:avLst/>
          </a:prstGeom>
        </p:spPr>
      </p:pic>
      <p:sp>
        <p:nvSpPr>
          <p:cNvPr id="24" name="TextBox 23">
            <a:extLst>
              <a:ext uri="{FF2B5EF4-FFF2-40B4-BE49-F238E27FC236}">
                <a16:creationId xmlns:a16="http://schemas.microsoft.com/office/drawing/2014/main" id="{D81ECFF5-53E4-5FEE-2D74-452EA50B0D58}"/>
              </a:ext>
            </a:extLst>
          </p:cNvPr>
          <p:cNvSpPr txBox="1"/>
          <p:nvPr/>
        </p:nvSpPr>
        <p:spPr>
          <a:xfrm>
            <a:off x="7141345" y="2078142"/>
            <a:ext cx="2005842" cy="1015663"/>
          </a:xfrm>
          <a:prstGeom prst="rect">
            <a:avLst/>
          </a:prstGeom>
          <a:noFill/>
        </p:spPr>
        <p:txBody>
          <a:bodyPr wrap="square" rtlCol="0">
            <a:spAutoFit/>
          </a:bodyPr>
          <a:lstStyle/>
          <a:p>
            <a:pPr algn="ctr"/>
            <a:r>
              <a:rPr lang="en-GB" sz="2000" dirty="0">
                <a:solidFill>
                  <a:schemeClr val="accent2">
                    <a:lumMod val="75000"/>
                  </a:schemeClr>
                </a:solidFill>
              </a:rPr>
              <a:t>Listen to you so you know your voice is heard </a:t>
            </a:r>
          </a:p>
        </p:txBody>
      </p:sp>
      <p:pic>
        <p:nvPicPr>
          <p:cNvPr id="28" name="Graphic 27" descr="Doctor male outline">
            <a:extLst>
              <a:ext uri="{FF2B5EF4-FFF2-40B4-BE49-F238E27FC236}">
                <a16:creationId xmlns:a16="http://schemas.microsoft.com/office/drawing/2014/main" id="{55925FEA-51B7-1ADF-764E-30191647F5F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249390" y="3312586"/>
            <a:ext cx="1128282" cy="1004125"/>
          </a:xfrm>
          <a:prstGeom prst="rect">
            <a:avLst/>
          </a:prstGeom>
        </p:spPr>
      </p:pic>
      <p:sp>
        <p:nvSpPr>
          <p:cNvPr id="29" name="TextBox 28">
            <a:extLst>
              <a:ext uri="{FF2B5EF4-FFF2-40B4-BE49-F238E27FC236}">
                <a16:creationId xmlns:a16="http://schemas.microsoft.com/office/drawing/2014/main" id="{CBA0A32F-B61D-4EAE-D179-F2F8A49B5615}"/>
              </a:ext>
            </a:extLst>
          </p:cNvPr>
          <p:cNvSpPr txBox="1"/>
          <p:nvPr/>
        </p:nvSpPr>
        <p:spPr>
          <a:xfrm>
            <a:off x="3735305" y="3031056"/>
            <a:ext cx="3626660" cy="707886"/>
          </a:xfrm>
          <a:prstGeom prst="rect">
            <a:avLst/>
          </a:prstGeom>
          <a:noFill/>
        </p:spPr>
        <p:txBody>
          <a:bodyPr wrap="square" rtlCol="0">
            <a:spAutoFit/>
          </a:bodyPr>
          <a:lstStyle/>
          <a:p>
            <a:pPr algn="ctr"/>
            <a:r>
              <a:rPr lang="en-GB" sz="2000" dirty="0">
                <a:solidFill>
                  <a:schemeClr val="tx2">
                    <a:lumMod val="75000"/>
                    <a:lumOff val="25000"/>
                  </a:schemeClr>
                </a:solidFill>
              </a:rPr>
              <a:t>Help registering your child with the GP, Dentist, Optician</a:t>
            </a:r>
          </a:p>
        </p:txBody>
      </p:sp>
      <p:pic>
        <p:nvPicPr>
          <p:cNvPr id="31" name="Graphic 30" descr="Classroom with whiteboard and alphabet">
            <a:extLst>
              <a:ext uri="{FF2B5EF4-FFF2-40B4-BE49-F238E27FC236}">
                <a16:creationId xmlns:a16="http://schemas.microsoft.com/office/drawing/2014/main" id="{AC0E6C39-E9C6-A7DF-AA86-FC45D3BFE9C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801156" y="2066233"/>
            <a:ext cx="1789218" cy="1039482"/>
          </a:xfrm>
          <a:prstGeom prst="rect">
            <a:avLst/>
          </a:prstGeom>
        </p:spPr>
      </p:pic>
      <p:sp>
        <p:nvSpPr>
          <p:cNvPr id="32" name="TextBox 31">
            <a:extLst>
              <a:ext uri="{FF2B5EF4-FFF2-40B4-BE49-F238E27FC236}">
                <a16:creationId xmlns:a16="http://schemas.microsoft.com/office/drawing/2014/main" id="{557CF172-20F2-B39C-AD69-A9E469E3EE7D}"/>
              </a:ext>
            </a:extLst>
          </p:cNvPr>
          <p:cNvSpPr txBox="1"/>
          <p:nvPr/>
        </p:nvSpPr>
        <p:spPr>
          <a:xfrm>
            <a:off x="9294387" y="3048439"/>
            <a:ext cx="3024201" cy="707886"/>
          </a:xfrm>
          <a:prstGeom prst="rect">
            <a:avLst/>
          </a:prstGeom>
          <a:noFill/>
        </p:spPr>
        <p:txBody>
          <a:bodyPr wrap="square" rtlCol="0">
            <a:spAutoFit/>
          </a:bodyPr>
          <a:lstStyle/>
          <a:p>
            <a:pPr algn="ctr"/>
            <a:r>
              <a:rPr lang="en-GB" sz="2000" dirty="0">
                <a:solidFill>
                  <a:srgbClr val="00B050"/>
                </a:solidFill>
              </a:rPr>
              <a:t>Support you with your child’s education</a:t>
            </a:r>
          </a:p>
        </p:txBody>
      </p:sp>
      <p:pic>
        <p:nvPicPr>
          <p:cNvPr id="36" name="Graphic 35" descr="School boy outline">
            <a:extLst>
              <a:ext uri="{FF2B5EF4-FFF2-40B4-BE49-F238E27FC236}">
                <a16:creationId xmlns:a16="http://schemas.microsoft.com/office/drawing/2014/main" id="{985201BC-16FB-3EF2-06AB-57CE4611AC26}"/>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691507" y="4001315"/>
            <a:ext cx="914400" cy="1036128"/>
          </a:xfrm>
          <a:prstGeom prst="rect">
            <a:avLst/>
          </a:prstGeom>
        </p:spPr>
      </p:pic>
      <p:pic>
        <p:nvPicPr>
          <p:cNvPr id="38" name="Graphic 37" descr="School girl outline">
            <a:extLst>
              <a:ext uri="{FF2B5EF4-FFF2-40B4-BE49-F238E27FC236}">
                <a16:creationId xmlns:a16="http://schemas.microsoft.com/office/drawing/2014/main" id="{45E74502-ED6C-1BEE-3F19-F7A4B4DF9962}"/>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5043476" y="4001315"/>
            <a:ext cx="914400" cy="1036128"/>
          </a:xfrm>
          <a:prstGeom prst="rect">
            <a:avLst/>
          </a:prstGeom>
        </p:spPr>
      </p:pic>
      <p:sp>
        <p:nvSpPr>
          <p:cNvPr id="39" name="TextBox 38">
            <a:extLst>
              <a:ext uri="{FF2B5EF4-FFF2-40B4-BE49-F238E27FC236}">
                <a16:creationId xmlns:a16="http://schemas.microsoft.com/office/drawing/2014/main" id="{E77C74F8-E94F-5855-3D43-7C272AFA07CB}"/>
              </a:ext>
            </a:extLst>
          </p:cNvPr>
          <p:cNvSpPr txBox="1"/>
          <p:nvPr/>
        </p:nvSpPr>
        <p:spPr>
          <a:xfrm>
            <a:off x="4154411" y="4916005"/>
            <a:ext cx="3202832" cy="707886"/>
          </a:xfrm>
          <a:prstGeom prst="rect">
            <a:avLst/>
          </a:prstGeom>
          <a:noFill/>
        </p:spPr>
        <p:txBody>
          <a:bodyPr wrap="square" rtlCol="0">
            <a:spAutoFit/>
          </a:bodyPr>
          <a:lstStyle/>
          <a:p>
            <a:pPr algn="ctr"/>
            <a:r>
              <a:rPr lang="en-GB" sz="2000" dirty="0">
                <a:solidFill>
                  <a:schemeClr val="accent2"/>
                </a:solidFill>
              </a:rPr>
              <a:t>One-to-one Parenting Support &amp; Courses</a:t>
            </a:r>
          </a:p>
        </p:txBody>
      </p:sp>
      <p:pic>
        <p:nvPicPr>
          <p:cNvPr id="5" name="Graphic 4" descr="Table setting outline">
            <a:extLst>
              <a:ext uri="{FF2B5EF4-FFF2-40B4-BE49-F238E27FC236}">
                <a16:creationId xmlns:a16="http://schemas.microsoft.com/office/drawing/2014/main" id="{6A4B146D-39D6-2499-5408-A09100C758D7}"/>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61216" y="3847876"/>
            <a:ext cx="1353238" cy="1349605"/>
          </a:xfrm>
          <a:prstGeom prst="rect">
            <a:avLst/>
          </a:prstGeom>
        </p:spPr>
      </p:pic>
      <p:sp>
        <p:nvSpPr>
          <p:cNvPr id="7" name="TextBox 6">
            <a:extLst>
              <a:ext uri="{FF2B5EF4-FFF2-40B4-BE49-F238E27FC236}">
                <a16:creationId xmlns:a16="http://schemas.microsoft.com/office/drawing/2014/main" id="{86BD292E-1520-642F-09FF-F21352BE40CB}"/>
              </a:ext>
            </a:extLst>
          </p:cNvPr>
          <p:cNvSpPr txBox="1"/>
          <p:nvPr/>
        </p:nvSpPr>
        <p:spPr>
          <a:xfrm>
            <a:off x="23838" y="4916005"/>
            <a:ext cx="3393195" cy="707886"/>
          </a:xfrm>
          <a:prstGeom prst="rect">
            <a:avLst/>
          </a:prstGeom>
          <a:noFill/>
        </p:spPr>
        <p:txBody>
          <a:bodyPr wrap="square" rtlCol="0">
            <a:spAutoFit/>
          </a:bodyPr>
          <a:lstStyle/>
          <a:p>
            <a:pPr algn="ctr"/>
            <a:r>
              <a:rPr lang="en-GB" sz="2000" dirty="0">
                <a:solidFill>
                  <a:srgbClr val="00B050"/>
                </a:solidFill>
              </a:rPr>
              <a:t>Support with healthy eating, meal planning</a:t>
            </a:r>
          </a:p>
        </p:txBody>
      </p:sp>
      <p:sp>
        <p:nvSpPr>
          <p:cNvPr id="9" name="TextBox 8">
            <a:extLst>
              <a:ext uri="{FF2B5EF4-FFF2-40B4-BE49-F238E27FC236}">
                <a16:creationId xmlns:a16="http://schemas.microsoft.com/office/drawing/2014/main" id="{B0738BA5-12B4-3965-9960-D8047CEF665C}"/>
              </a:ext>
            </a:extLst>
          </p:cNvPr>
          <p:cNvSpPr txBox="1"/>
          <p:nvPr/>
        </p:nvSpPr>
        <p:spPr>
          <a:xfrm>
            <a:off x="42428" y="5784885"/>
            <a:ext cx="9673240" cy="1015663"/>
          </a:xfrm>
          <a:prstGeom prst="rect">
            <a:avLst/>
          </a:prstGeom>
          <a:noFill/>
        </p:spPr>
        <p:txBody>
          <a:bodyPr wrap="square" rtlCol="0">
            <a:spAutoFit/>
          </a:bodyPr>
          <a:lstStyle/>
          <a:p>
            <a:r>
              <a:rPr lang="en-GB" sz="2000" b="1" dirty="0"/>
              <a:t>Our help also extends to supporting you to find Substance Misuse Support, Mental Health/ Emotional Support, Domestic Abuse Support… this list truly goes on, if you need it and we can’t help we will support you to find someone who can.</a:t>
            </a:r>
          </a:p>
        </p:txBody>
      </p:sp>
      <p:sp>
        <p:nvSpPr>
          <p:cNvPr id="10" name="TextBox 9">
            <a:extLst>
              <a:ext uri="{FF2B5EF4-FFF2-40B4-BE49-F238E27FC236}">
                <a16:creationId xmlns:a16="http://schemas.microsoft.com/office/drawing/2014/main" id="{B4B4E695-5A86-F316-E90F-C247411B6DD1}"/>
              </a:ext>
            </a:extLst>
          </p:cNvPr>
          <p:cNvSpPr txBox="1"/>
          <p:nvPr/>
        </p:nvSpPr>
        <p:spPr>
          <a:xfrm>
            <a:off x="45817" y="74246"/>
            <a:ext cx="7133501" cy="1015663"/>
          </a:xfrm>
          <a:prstGeom prst="rect">
            <a:avLst/>
          </a:prstGeom>
          <a:noFill/>
        </p:spPr>
        <p:txBody>
          <a:bodyPr wrap="square">
            <a:spAutoFit/>
          </a:bodyPr>
          <a:lstStyle/>
          <a:p>
            <a:r>
              <a:rPr lang="en-GB" sz="2000" b="1" dirty="0"/>
              <a:t>We are a specialist team within Surrey Children’s Services who work along side your child’s social worker to ensure the transition home for your family is as smooth as possible.</a:t>
            </a:r>
          </a:p>
        </p:txBody>
      </p:sp>
      <p:pic>
        <p:nvPicPr>
          <p:cNvPr id="17" name="Graphic 16" descr="Blueprint outline">
            <a:extLst>
              <a:ext uri="{FF2B5EF4-FFF2-40B4-BE49-F238E27FC236}">
                <a16:creationId xmlns:a16="http://schemas.microsoft.com/office/drawing/2014/main" id="{F7053874-48D9-7CBF-E079-3118D3E1D9FB}"/>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1698623" y="1118797"/>
            <a:ext cx="1228027" cy="1024254"/>
          </a:xfrm>
          <a:prstGeom prst="rect">
            <a:avLst/>
          </a:prstGeom>
        </p:spPr>
      </p:pic>
      <p:sp>
        <p:nvSpPr>
          <p:cNvPr id="18" name="TextBox 17">
            <a:extLst>
              <a:ext uri="{FF2B5EF4-FFF2-40B4-BE49-F238E27FC236}">
                <a16:creationId xmlns:a16="http://schemas.microsoft.com/office/drawing/2014/main" id="{A934AF6E-B195-2154-0E9B-2382450FA0E9}"/>
              </a:ext>
            </a:extLst>
          </p:cNvPr>
          <p:cNvSpPr txBox="1"/>
          <p:nvPr/>
        </p:nvSpPr>
        <p:spPr>
          <a:xfrm>
            <a:off x="2886973" y="1314147"/>
            <a:ext cx="4078796" cy="1323439"/>
          </a:xfrm>
          <a:prstGeom prst="rect">
            <a:avLst/>
          </a:prstGeom>
          <a:noFill/>
        </p:spPr>
        <p:txBody>
          <a:bodyPr wrap="square" rtlCol="0">
            <a:spAutoFit/>
          </a:bodyPr>
          <a:lstStyle/>
          <a:p>
            <a:r>
              <a:rPr lang="en-GB" sz="2000" dirty="0">
                <a:solidFill>
                  <a:srgbClr val="FF0000"/>
                </a:solidFill>
              </a:rPr>
              <a:t>Together with you and the social worker, we write a support plan about all the ways we can help with your child’s transition back home</a:t>
            </a:r>
          </a:p>
        </p:txBody>
      </p:sp>
    </p:spTree>
    <p:extLst>
      <p:ext uri="{BB962C8B-B14F-4D97-AF65-F5344CB8AC3E}">
        <p14:creationId xmlns:p14="http://schemas.microsoft.com/office/powerpoint/2010/main" val="252752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41437241-DA0B-FD42-6809-5669B7AB1025}"/>
              </a:ext>
            </a:extLst>
          </p:cNvPr>
          <p:cNvPicPr>
            <a:picLocks noChangeAspect="1"/>
          </p:cNvPicPr>
          <p:nvPr/>
        </p:nvPicPr>
        <p:blipFill>
          <a:blip r:embed="rId2"/>
          <a:stretch>
            <a:fillRect/>
          </a:stretch>
        </p:blipFill>
        <p:spPr>
          <a:xfrm>
            <a:off x="7084965" y="5096243"/>
            <a:ext cx="2615411" cy="1661638"/>
          </a:xfrm>
          <a:prstGeom prst="rect">
            <a:avLst/>
          </a:prstGeom>
        </p:spPr>
      </p:pic>
      <p:sp>
        <p:nvSpPr>
          <p:cNvPr id="6" name="Speech Bubble: Oval 5">
            <a:extLst>
              <a:ext uri="{FF2B5EF4-FFF2-40B4-BE49-F238E27FC236}">
                <a16:creationId xmlns:a16="http://schemas.microsoft.com/office/drawing/2014/main" id="{FD456358-EE4D-5602-58FB-505BF62B9F4F}"/>
              </a:ext>
            </a:extLst>
          </p:cNvPr>
          <p:cNvSpPr/>
          <p:nvPr/>
        </p:nvSpPr>
        <p:spPr>
          <a:xfrm flipH="1">
            <a:off x="3494313" y="1810555"/>
            <a:ext cx="5036333" cy="2242613"/>
          </a:xfrm>
          <a:prstGeom prst="wedgeEllipseCallout">
            <a:avLst>
              <a:gd name="adj1" fmla="val -42975"/>
              <a:gd name="adj2" fmla="val -50356"/>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0" i="0" dirty="0">
                <a:solidFill>
                  <a:srgbClr val="000000"/>
                </a:solidFill>
                <a:effectLst/>
                <a:latin typeface="Aptos" panose="020B0004020202020204" pitchFamily="34" charset="0"/>
              </a:rPr>
              <a:t>What was most helpful? Knowing that I have support and if I had any concerns knowing that I could call someone. For the children having the same people so the children knew who would be coming, plus the support I have been given helps them as well. </a:t>
            </a:r>
            <a:endParaRPr lang="en-GB" sz="1600" dirty="0"/>
          </a:p>
        </p:txBody>
      </p:sp>
      <p:sp>
        <p:nvSpPr>
          <p:cNvPr id="8" name="Speech Bubble: Rectangle 7">
            <a:extLst>
              <a:ext uri="{FF2B5EF4-FFF2-40B4-BE49-F238E27FC236}">
                <a16:creationId xmlns:a16="http://schemas.microsoft.com/office/drawing/2014/main" id="{99490B91-DEA3-CA83-EC66-854DC56CBBB0}"/>
              </a:ext>
            </a:extLst>
          </p:cNvPr>
          <p:cNvSpPr/>
          <p:nvPr/>
        </p:nvSpPr>
        <p:spPr>
          <a:xfrm>
            <a:off x="8806150" y="2645229"/>
            <a:ext cx="3266737" cy="1332447"/>
          </a:xfrm>
          <a:prstGeom prst="wedgeRectCallout">
            <a:avLst>
              <a:gd name="adj1" fmla="val -26081"/>
              <a:gd name="adj2" fmla="val 71078"/>
            </a:avLst>
          </a:prstGeom>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 I think the reunification team is an amazing service to have and made the transition much smoother and easier for our son and us.</a:t>
            </a:r>
          </a:p>
        </p:txBody>
      </p:sp>
      <p:pic>
        <p:nvPicPr>
          <p:cNvPr id="9" name="Picture 8">
            <a:extLst>
              <a:ext uri="{FF2B5EF4-FFF2-40B4-BE49-F238E27FC236}">
                <a16:creationId xmlns:a16="http://schemas.microsoft.com/office/drawing/2014/main" id="{28C60CC2-B048-1BCA-56FA-7275BBAE2E1D}"/>
              </a:ext>
            </a:extLst>
          </p:cNvPr>
          <p:cNvPicPr>
            <a:picLocks noChangeAspect="1"/>
          </p:cNvPicPr>
          <p:nvPr/>
        </p:nvPicPr>
        <p:blipFill>
          <a:blip r:embed="rId3"/>
          <a:stretch>
            <a:fillRect/>
          </a:stretch>
        </p:blipFill>
        <p:spPr>
          <a:xfrm>
            <a:off x="5420300" y="13838"/>
            <a:ext cx="6771700" cy="1683013"/>
          </a:xfrm>
          <a:prstGeom prst="rect">
            <a:avLst/>
          </a:prstGeom>
        </p:spPr>
      </p:pic>
      <p:sp>
        <p:nvSpPr>
          <p:cNvPr id="10" name="Speech Bubble: Oval 9">
            <a:extLst>
              <a:ext uri="{FF2B5EF4-FFF2-40B4-BE49-F238E27FC236}">
                <a16:creationId xmlns:a16="http://schemas.microsoft.com/office/drawing/2014/main" id="{CCADB45F-E482-34AC-99EE-D765D12ACAFA}"/>
              </a:ext>
            </a:extLst>
          </p:cNvPr>
          <p:cNvSpPr/>
          <p:nvPr/>
        </p:nvSpPr>
        <p:spPr>
          <a:xfrm flipH="1">
            <a:off x="70851" y="891878"/>
            <a:ext cx="2983733" cy="2409299"/>
          </a:xfrm>
          <a:prstGeom prst="wedgeEllipseCallout">
            <a:avLst>
              <a:gd name="adj1" fmla="val -40534"/>
              <a:gd name="adj2" fmla="val 5199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She has been absolutely amazing with me, she was kind, considerate, spoke calmly &amp; softly with me.. I was able to feel she understood from all sides too. </a:t>
            </a:r>
          </a:p>
        </p:txBody>
      </p:sp>
      <p:sp>
        <p:nvSpPr>
          <p:cNvPr id="11" name="Speech Bubble: Rectangle with Corners Rounded 10">
            <a:extLst>
              <a:ext uri="{FF2B5EF4-FFF2-40B4-BE49-F238E27FC236}">
                <a16:creationId xmlns:a16="http://schemas.microsoft.com/office/drawing/2014/main" id="{F2027F41-167D-B8A3-B87B-C29664BE90A5}"/>
              </a:ext>
            </a:extLst>
          </p:cNvPr>
          <p:cNvSpPr/>
          <p:nvPr/>
        </p:nvSpPr>
        <p:spPr>
          <a:xfrm flipH="1">
            <a:off x="194943" y="4045823"/>
            <a:ext cx="3232406" cy="2270707"/>
          </a:xfrm>
          <a:prstGeom prst="wedgeRoundRectCallout">
            <a:avLst>
              <a:gd name="adj1" fmla="val -18055"/>
              <a:gd name="adj2" fmla="val 64298"/>
              <a:gd name="adj3" fmla="val 16667"/>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en-GB" sz="1600" b="0" i="0" dirty="0">
                <a:solidFill>
                  <a:srgbClr val="000000"/>
                </a:solidFill>
                <a:effectLst/>
                <a:latin typeface="Aptos" panose="020B0004020202020204" pitchFamily="34" charset="0"/>
              </a:rPr>
              <a:t>They helped me with multiple things such as helping me sort benefits, helping with clothes and shoes for the children, shopping and healthy eating, supervising my contact with my children and giving me advice and tips, really helping me gain my confidence again</a:t>
            </a:r>
            <a:r>
              <a:rPr lang="en-GB" b="0" i="0" dirty="0">
                <a:solidFill>
                  <a:srgbClr val="000000"/>
                </a:solidFill>
                <a:effectLst/>
                <a:latin typeface="Aptos" panose="020B0004020202020204" pitchFamily="34" charset="0"/>
              </a:rPr>
              <a:t>. </a:t>
            </a:r>
            <a:endParaRPr lang="en-GB" dirty="0"/>
          </a:p>
        </p:txBody>
      </p:sp>
      <p:sp>
        <p:nvSpPr>
          <p:cNvPr id="12" name="Speech Bubble: Rectangle with Corners Rounded 11">
            <a:extLst>
              <a:ext uri="{FF2B5EF4-FFF2-40B4-BE49-F238E27FC236}">
                <a16:creationId xmlns:a16="http://schemas.microsoft.com/office/drawing/2014/main" id="{C8D927FE-0A72-516C-53E3-65DB824F913E}"/>
              </a:ext>
            </a:extLst>
          </p:cNvPr>
          <p:cNvSpPr/>
          <p:nvPr/>
        </p:nvSpPr>
        <p:spPr>
          <a:xfrm flipH="1">
            <a:off x="3079697" y="259413"/>
            <a:ext cx="3399845" cy="1323439"/>
          </a:xfrm>
          <a:prstGeom prst="wedgeRoundRectCallout">
            <a:avLst>
              <a:gd name="adj1" fmla="val 36426"/>
              <a:gd name="adj2" fmla="val 81053"/>
              <a:gd name="adj3" fmla="val 16667"/>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0" i="0" dirty="0">
                <a:solidFill>
                  <a:srgbClr val="000000"/>
                </a:solidFill>
                <a:effectLst/>
                <a:latin typeface="Aptos" panose="020B0004020202020204" pitchFamily="34" charset="0"/>
              </a:rPr>
              <a:t>It was good to have people to help point me in the right direction or confirm I’m doing the right thing whilst I was getting settled in.</a:t>
            </a:r>
            <a:endParaRPr lang="en-GB" sz="1600" dirty="0"/>
          </a:p>
        </p:txBody>
      </p:sp>
      <p:sp>
        <p:nvSpPr>
          <p:cNvPr id="13" name="Speech Bubble: Rectangle 12">
            <a:extLst>
              <a:ext uri="{FF2B5EF4-FFF2-40B4-BE49-F238E27FC236}">
                <a16:creationId xmlns:a16="http://schemas.microsoft.com/office/drawing/2014/main" id="{B4FBDF34-7411-FB64-64AC-4675B1E12DF5}"/>
              </a:ext>
            </a:extLst>
          </p:cNvPr>
          <p:cNvSpPr/>
          <p:nvPr/>
        </p:nvSpPr>
        <p:spPr>
          <a:xfrm flipH="1">
            <a:off x="3723525" y="5037029"/>
            <a:ext cx="3232407" cy="1517653"/>
          </a:xfrm>
          <a:prstGeom prst="wedgeRectCallout">
            <a:avLst>
              <a:gd name="adj1" fmla="val -26390"/>
              <a:gd name="adj2" fmla="val -70375"/>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0" i="0" dirty="0">
                <a:solidFill>
                  <a:srgbClr val="000000"/>
                </a:solidFill>
                <a:effectLst/>
                <a:latin typeface="Aptos" panose="020B0004020202020204" pitchFamily="34" charset="0"/>
              </a:rPr>
              <a:t>I learnt a lot in the parents course. </a:t>
            </a:r>
            <a:r>
              <a:rPr lang="en-GB" sz="1600" dirty="0">
                <a:solidFill>
                  <a:srgbClr val="000000"/>
                </a:solidFill>
                <a:latin typeface="Aptos" panose="020B0004020202020204" pitchFamily="34" charset="0"/>
              </a:rPr>
              <a:t>She was</a:t>
            </a:r>
            <a:r>
              <a:rPr lang="en-GB" sz="1600" b="0" i="0" dirty="0">
                <a:solidFill>
                  <a:srgbClr val="000000"/>
                </a:solidFill>
                <a:effectLst/>
                <a:latin typeface="Aptos" panose="020B0004020202020204" pitchFamily="34" charset="0"/>
              </a:rPr>
              <a:t> very friendly to work with and understanding and she would listen to me when I was having a bad day, and she was able to pick my mood up again.</a:t>
            </a:r>
            <a:endParaRPr lang="en-GB" sz="1600" dirty="0"/>
          </a:p>
        </p:txBody>
      </p:sp>
      <p:sp>
        <p:nvSpPr>
          <p:cNvPr id="14" name="TextBox 13">
            <a:extLst>
              <a:ext uri="{FF2B5EF4-FFF2-40B4-BE49-F238E27FC236}">
                <a16:creationId xmlns:a16="http://schemas.microsoft.com/office/drawing/2014/main" id="{C6269B69-6F8F-09B9-BBEE-960C42CE36D7}"/>
              </a:ext>
            </a:extLst>
          </p:cNvPr>
          <p:cNvSpPr txBox="1"/>
          <p:nvPr/>
        </p:nvSpPr>
        <p:spPr>
          <a:xfrm>
            <a:off x="573169" y="53524"/>
            <a:ext cx="2854180" cy="784830"/>
          </a:xfrm>
          <a:prstGeom prst="rect">
            <a:avLst/>
          </a:prstGeom>
          <a:noFill/>
        </p:spPr>
        <p:txBody>
          <a:bodyPr wrap="square" rtlCol="0">
            <a:spAutoFit/>
          </a:bodyPr>
          <a:lstStyle/>
          <a:p>
            <a:r>
              <a:rPr lang="en-GB" sz="4500" b="1" dirty="0">
                <a:solidFill>
                  <a:srgbClr val="7030A0"/>
                </a:solidFill>
              </a:rPr>
              <a:t>Amazing</a:t>
            </a:r>
          </a:p>
        </p:txBody>
      </p:sp>
      <p:sp>
        <p:nvSpPr>
          <p:cNvPr id="15" name="Subtitle 2">
            <a:extLst>
              <a:ext uri="{FF2B5EF4-FFF2-40B4-BE49-F238E27FC236}">
                <a16:creationId xmlns:a16="http://schemas.microsoft.com/office/drawing/2014/main" id="{C66C00EC-2EB9-1EE5-9F81-83FDEE302D0C}"/>
              </a:ext>
            </a:extLst>
          </p:cNvPr>
          <p:cNvSpPr txBox="1">
            <a:spLocks/>
          </p:cNvSpPr>
          <p:nvPr/>
        </p:nvSpPr>
        <p:spPr>
          <a:xfrm>
            <a:off x="9572867" y="5143794"/>
            <a:ext cx="2615411" cy="141088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t>We hope these quotes from some of the parents we have supported explain how we help.</a:t>
            </a:r>
          </a:p>
        </p:txBody>
      </p:sp>
      <p:sp>
        <p:nvSpPr>
          <p:cNvPr id="16" name="TextBox 15">
            <a:extLst>
              <a:ext uri="{FF2B5EF4-FFF2-40B4-BE49-F238E27FC236}">
                <a16:creationId xmlns:a16="http://schemas.microsoft.com/office/drawing/2014/main" id="{033B9A09-EB10-C454-4204-662FAE265B98}"/>
              </a:ext>
            </a:extLst>
          </p:cNvPr>
          <p:cNvSpPr txBox="1"/>
          <p:nvPr/>
        </p:nvSpPr>
        <p:spPr>
          <a:xfrm>
            <a:off x="6573295" y="956985"/>
            <a:ext cx="2693171" cy="784830"/>
          </a:xfrm>
          <a:prstGeom prst="rect">
            <a:avLst/>
          </a:prstGeom>
          <a:noFill/>
        </p:spPr>
        <p:txBody>
          <a:bodyPr wrap="square" rtlCol="0">
            <a:spAutoFit/>
          </a:bodyPr>
          <a:lstStyle/>
          <a:p>
            <a:r>
              <a:rPr lang="en-GB" sz="4500" b="1" dirty="0">
                <a:solidFill>
                  <a:schemeClr val="accent5"/>
                </a:solidFill>
              </a:rPr>
              <a:t>Friendly</a:t>
            </a:r>
          </a:p>
        </p:txBody>
      </p:sp>
      <p:sp>
        <p:nvSpPr>
          <p:cNvPr id="17" name="TextBox 16">
            <a:extLst>
              <a:ext uri="{FF2B5EF4-FFF2-40B4-BE49-F238E27FC236}">
                <a16:creationId xmlns:a16="http://schemas.microsoft.com/office/drawing/2014/main" id="{74BCD64E-F17E-BC07-1BCA-1A0F5B003FB3}"/>
              </a:ext>
            </a:extLst>
          </p:cNvPr>
          <p:cNvSpPr txBox="1"/>
          <p:nvPr/>
        </p:nvSpPr>
        <p:spPr>
          <a:xfrm>
            <a:off x="7544926" y="4311413"/>
            <a:ext cx="4320569" cy="784830"/>
          </a:xfrm>
          <a:prstGeom prst="rect">
            <a:avLst/>
          </a:prstGeom>
          <a:noFill/>
        </p:spPr>
        <p:txBody>
          <a:bodyPr wrap="square" rtlCol="0">
            <a:spAutoFit/>
          </a:bodyPr>
          <a:lstStyle/>
          <a:p>
            <a:r>
              <a:rPr lang="en-GB" sz="4500" b="1" dirty="0">
                <a:solidFill>
                  <a:schemeClr val="tx2">
                    <a:lumMod val="50000"/>
                    <a:lumOff val="50000"/>
                  </a:schemeClr>
                </a:solidFill>
              </a:rPr>
              <a:t>Understanding</a:t>
            </a:r>
          </a:p>
        </p:txBody>
      </p:sp>
      <p:sp>
        <p:nvSpPr>
          <p:cNvPr id="18" name="TextBox 17">
            <a:extLst>
              <a:ext uri="{FF2B5EF4-FFF2-40B4-BE49-F238E27FC236}">
                <a16:creationId xmlns:a16="http://schemas.microsoft.com/office/drawing/2014/main" id="{9365CA82-DD53-E57B-B366-FE13D417341E}"/>
              </a:ext>
            </a:extLst>
          </p:cNvPr>
          <p:cNvSpPr txBox="1"/>
          <p:nvPr/>
        </p:nvSpPr>
        <p:spPr>
          <a:xfrm>
            <a:off x="3628241" y="4017984"/>
            <a:ext cx="3064314" cy="784830"/>
          </a:xfrm>
          <a:prstGeom prst="rect">
            <a:avLst/>
          </a:prstGeom>
          <a:noFill/>
        </p:spPr>
        <p:txBody>
          <a:bodyPr wrap="square" rtlCol="0">
            <a:spAutoFit/>
          </a:bodyPr>
          <a:lstStyle/>
          <a:p>
            <a:r>
              <a:rPr lang="en-GB" sz="4500" b="1" dirty="0">
                <a:solidFill>
                  <a:schemeClr val="accent2">
                    <a:lumMod val="75000"/>
                  </a:schemeClr>
                </a:solidFill>
              </a:rPr>
              <a:t>Supportive</a:t>
            </a:r>
          </a:p>
        </p:txBody>
      </p:sp>
      <p:sp>
        <p:nvSpPr>
          <p:cNvPr id="19" name="TextBox 18">
            <a:extLst>
              <a:ext uri="{FF2B5EF4-FFF2-40B4-BE49-F238E27FC236}">
                <a16:creationId xmlns:a16="http://schemas.microsoft.com/office/drawing/2014/main" id="{B42009CC-2945-7C67-5DCD-B098BCEF11E3}"/>
              </a:ext>
            </a:extLst>
          </p:cNvPr>
          <p:cNvSpPr txBox="1"/>
          <p:nvPr/>
        </p:nvSpPr>
        <p:spPr>
          <a:xfrm>
            <a:off x="8591733" y="1710505"/>
            <a:ext cx="3855903" cy="784830"/>
          </a:xfrm>
          <a:prstGeom prst="rect">
            <a:avLst/>
          </a:prstGeom>
          <a:noFill/>
        </p:spPr>
        <p:txBody>
          <a:bodyPr wrap="square" rtlCol="0">
            <a:spAutoFit/>
          </a:bodyPr>
          <a:lstStyle/>
          <a:p>
            <a:r>
              <a:rPr lang="en-GB" sz="4500" b="1" dirty="0">
                <a:solidFill>
                  <a:srgbClr val="00B050"/>
                </a:solidFill>
              </a:rPr>
              <a:t>Considerate</a:t>
            </a:r>
          </a:p>
        </p:txBody>
      </p:sp>
      <p:sp>
        <p:nvSpPr>
          <p:cNvPr id="20" name="TextBox 19">
            <a:extLst>
              <a:ext uri="{FF2B5EF4-FFF2-40B4-BE49-F238E27FC236}">
                <a16:creationId xmlns:a16="http://schemas.microsoft.com/office/drawing/2014/main" id="{6B36C16F-9187-7B3C-7252-D9138D969732}"/>
              </a:ext>
            </a:extLst>
          </p:cNvPr>
          <p:cNvSpPr txBox="1"/>
          <p:nvPr/>
        </p:nvSpPr>
        <p:spPr>
          <a:xfrm>
            <a:off x="1376478" y="3260993"/>
            <a:ext cx="1445419" cy="784830"/>
          </a:xfrm>
          <a:prstGeom prst="rect">
            <a:avLst/>
          </a:prstGeom>
          <a:noFill/>
        </p:spPr>
        <p:txBody>
          <a:bodyPr wrap="square" rtlCol="0">
            <a:spAutoFit/>
          </a:bodyPr>
          <a:lstStyle/>
          <a:p>
            <a:r>
              <a:rPr lang="en-GB" sz="4500" b="1" dirty="0">
                <a:solidFill>
                  <a:schemeClr val="accent4">
                    <a:lumMod val="60000"/>
                    <a:lumOff val="40000"/>
                  </a:schemeClr>
                </a:solidFill>
              </a:rPr>
              <a:t>Kind</a:t>
            </a:r>
          </a:p>
        </p:txBody>
      </p:sp>
      <p:sp>
        <p:nvSpPr>
          <p:cNvPr id="21" name="TextBox 20">
            <a:extLst>
              <a:ext uri="{FF2B5EF4-FFF2-40B4-BE49-F238E27FC236}">
                <a16:creationId xmlns:a16="http://schemas.microsoft.com/office/drawing/2014/main" id="{34A88308-5FF5-75D8-C990-35FA26FAB17C}"/>
              </a:ext>
            </a:extLst>
          </p:cNvPr>
          <p:cNvSpPr txBox="1"/>
          <p:nvPr/>
        </p:nvSpPr>
        <p:spPr>
          <a:xfrm>
            <a:off x="7084965" y="16354"/>
            <a:ext cx="5022297" cy="1323439"/>
          </a:xfrm>
          <a:prstGeom prst="rect">
            <a:avLst/>
          </a:prstGeom>
          <a:noFill/>
        </p:spPr>
        <p:txBody>
          <a:bodyPr wrap="square">
            <a:spAutoFit/>
          </a:bodyPr>
          <a:lstStyle/>
          <a:p>
            <a:pPr algn="r"/>
            <a:r>
              <a:rPr lang="en-GB" sz="2800" b="1" dirty="0">
                <a:latin typeface="+mj-lt"/>
              </a:rPr>
              <a:t>Reunification Support Service</a:t>
            </a:r>
          </a:p>
          <a:p>
            <a:pPr algn="r"/>
            <a:r>
              <a:rPr lang="en-GB" sz="2400" b="1" dirty="0"/>
              <a:t>What people say about us</a:t>
            </a:r>
          </a:p>
          <a:p>
            <a:pPr algn="r"/>
            <a:r>
              <a:rPr lang="en-GB" sz="2800" b="1" dirty="0">
                <a:latin typeface="+mj-lt"/>
              </a:rPr>
              <a:t>                       </a:t>
            </a:r>
          </a:p>
        </p:txBody>
      </p:sp>
    </p:spTree>
    <p:extLst>
      <p:ext uri="{BB962C8B-B14F-4D97-AF65-F5344CB8AC3E}">
        <p14:creationId xmlns:p14="http://schemas.microsoft.com/office/powerpoint/2010/main" val="111941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24E252-1C69-AEF8-534E-5CF9475CCB2B}"/>
              </a:ext>
            </a:extLst>
          </p:cNvPr>
          <p:cNvGraphicFramePr>
            <a:graphicFrameLocks noGrp="1"/>
          </p:cNvGraphicFramePr>
          <p:nvPr>
            <p:extLst>
              <p:ext uri="{D42A27DB-BD31-4B8C-83A1-F6EECF244321}">
                <p14:modId xmlns:p14="http://schemas.microsoft.com/office/powerpoint/2010/main" val="506102346"/>
              </p:ext>
            </p:extLst>
          </p:nvPr>
        </p:nvGraphicFramePr>
        <p:xfrm>
          <a:off x="3049879" y="670645"/>
          <a:ext cx="5914390" cy="2486029"/>
        </p:xfrm>
        <a:graphic>
          <a:graphicData uri="http://schemas.openxmlformats.org/drawingml/2006/table">
            <a:tbl>
              <a:tblPr firstRow="1" firstCol="1" bandRow="1">
                <a:tableStyleId>{5C22544A-7EE6-4342-B048-85BDC9FD1C3A}</a:tableStyleId>
              </a:tblPr>
              <a:tblGrid>
                <a:gridCol w="1631315">
                  <a:extLst>
                    <a:ext uri="{9D8B030D-6E8A-4147-A177-3AD203B41FA5}">
                      <a16:colId xmlns:a16="http://schemas.microsoft.com/office/drawing/2014/main" val="2000245928"/>
                    </a:ext>
                  </a:extLst>
                </a:gridCol>
                <a:gridCol w="4283075">
                  <a:extLst>
                    <a:ext uri="{9D8B030D-6E8A-4147-A177-3AD203B41FA5}">
                      <a16:colId xmlns:a16="http://schemas.microsoft.com/office/drawing/2014/main" val="68227974"/>
                    </a:ext>
                  </a:extLst>
                </a:gridCol>
              </a:tblGrid>
              <a:tr h="190500">
                <a:tc>
                  <a:txBody>
                    <a:bodyPr/>
                    <a:lstStyle/>
                    <a:p>
                      <a:pPr marL="6350" indent="-6350">
                        <a:lnSpc>
                          <a:spcPct val="115000"/>
                        </a:lnSpc>
                        <a:spcAft>
                          <a:spcPts val="1000"/>
                        </a:spcAft>
                      </a:pPr>
                      <a:r>
                        <a:rPr lang="en-GB" sz="1200" kern="100">
                          <a:effectLst/>
                        </a:rPr>
                        <a:t> Title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u="sng" kern="100" dirty="0">
                          <a:effectLst/>
                        </a:rPr>
                        <a:t>Reunification Support Service – How can we support you</a:t>
                      </a:r>
                      <a:endParaRPr lang="en-GB" sz="1200" kern="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83379024"/>
                  </a:ext>
                </a:extLst>
              </a:tr>
              <a:tr h="190500">
                <a:tc>
                  <a:txBody>
                    <a:bodyPr/>
                    <a:lstStyle/>
                    <a:p>
                      <a:pPr marL="6350" indent="-6350">
                        <a:lnSpc>
                          <a:spcPct val="115000"/>
                        </a:lnSpc>
                        <a:spcAft>
                          <a:spcPts val="1000"/>
                        </a:spcAft>
                      </a:pPr>
                      <a:r>
                        <a:rPr lang="en-GB" sz="1200" kern="100">
                          <a:effectLst/>
                        </a:rPr>
                        <a:t>Purpose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dirty="0">
                          <a:effectLst/>
                        </a:rPr>
                        <a:t>Parents guide to the Reunification Support Service (RSS)</a:t>
                      </a:r>
                      <a:endParaRPr lang="en-GB" sz="1200" kern="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34682947"/>
                  </a:ext>
                </a:extLst>
              </a:tr>
              <a:tr h="190500">
                <a:tc>
                  <a:txBody>
                    <a:bodyPr/>
                    <a:lstStyle/>
                    <a:p>
                      <a:pPr marL="6350" indent="-6350">
                        <a:lnSpc>
                          <a:spcPct val="115000"/>
                        </a:lnSpc>
                        <a:spcAft>
                          <a:spcPts val="1000"/>
                        </a:spcAft>
                      </a:pPr>
                      <a:r>
                        <a:rPr lang="en-GB" sz="1200" kern="100">
                          <a:effectLst/>
                        </a:rPr>
                        <a:t>Updated by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GB" sz="1100" kern="100" dirty="0">
                          <a:effectLst/>
                        </a:rPr>
                        <a:t>Rachael Harmsworth, Reunification Practitioner, Reunification Support Service, Nicola Adesuji, Team Manager, Reunification Support Service, Elaine Andrews Service Manager Countywide Reunification Support Service, Siobhan Walsh Assistant Director Looked After Children and Care Leavers </a:t>
                      </a:r>
                      <a:endParaRPr lang="en-GB"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68566170"/>
                  </a:ext>
                </a:extLst>
              </a:tr>
              <a:tr h="190500">
                <a:tc>
                  <a:txBody>
                    <a:bodyPr/>
                    <a:lstStyle/>
                    <a:p>
                      <a:pPr marL="6350" indent="-6350">
                        <a:lnSpc>
                          <a:spcPct val="115000"/>
                        </a:lnSpc>
                        <a:spcAft>
                          <a:spcPts val="1000"/>
                        </a:spcAft>
                      </a:pPr>
                      <a:r>
                        <a:rPr lang="en-GB" sz="1200" kern="100">
                          <a:effectLst/>
                        </a:rPr>
                        <a:t>Approved by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a:effectLst/>
                        </a:rPr>
                        <a:t>Siobhan Walsh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4977460"/>
                  </a:ext>
                </a:extLst>
              </a:tr>
              <a:tr h="190500">
                <a:tc>
                  <a:txBody>
                    <a:bodyPr/>
                    <a:lstStyle/>
                    <a:p>
                      <a:pPr marL="6350" indent="-6350">
                        <a:lnSpc>
                          <a:spcPct val="115000"/>
                        </a:lnSpc>
                        <a:spcAft>
                          <a:spcPts val="1000"/>
                        </a:spcAft>
                      </a:pPr>
                      <a:r>
                        <a:rPr lang="en-GB" sz="1200" kern="100">
                          <a:effectLst/>
                        </a:rPr>
                        <a:t>Date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a:effectLst/>
                        </a:rPr>
                        <a:t>06.02.25</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01147304"/>
                  </a:ext>
                </a:extLst>
              </a:tr>
              <a:tr h="190500">
                <a:tc>
                  <a:txBody>
                    <a:bodyPr/>
                    <a:lstStyle/>
                    <a:p>
                      <a:pPr marL="6350" indent="-6350">
                        <a:lnSpc>
                          <a:spcPct val="115000"/>
                        </a:lnSpc>
                        <a:spcAft>
                          <a:spcPts val="1000"/>
                        </a:spcAft>
                      </a:pPr>
                      <a:r>
                        <a:rPr lang="en-GB" sz="1200" kern="100">
                          <a:effectLst/>
                        </a:rPr>
                        <a:t>Version number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a:effectLst/>
                        </a:rPr>
                        <a:t>V1</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36122817"/>
                  </a:ext>
                </a:extLst>
              </a:tr>
              <a:tr h="190500">
                <a:tc>
                  <a:txBody>
                    <a:bodyPr/>
                    <a:lstStyle/>
                    <a:p>
                      <a:pPr marL="6350" indent="-6350">
                        <a:lnSpc>
                          <a:spcPct val="115000"/>
                        </a:lnSpc>
                        <a:spcAft>
                          <a:spcPts val="1000"/>
                        </a:spcAft>
                      </a:pPr>
                      <a:r>
                        <a:rPr lang="en-GB" sz="1200" kern="100">
                          <a:effectLst/>
                        </a:rPr>
                        <a:t>Status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a:effectLst/>
                        </a:rPr>
                        <a:t>Completed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84672979"/>
                  </a:ext>
                </a:extLst>
              </a:tr>
              <a:tr h="190500">
                <a:tc>
                  <a:txBody>
                    <a:bodyPr/>
                    <a:lstStyle/>
                    <a:p>
                      <a:pPr marL="6350" indent="-6350">
                        <a:lnSpc>
                          <a:spcPct val="115000"/>
                        </a:lnSpc>
                        <a:spcAft>
                          <a:spcPts val="1000"/>
                        </a:spcAft>
                      </a:pPr>
                      <a:r>
                        <a:rPr lang="en-GB" sz="1200" kern="100">
                          <a:effectLst/>
                        </a:rPr>
                        <a:t>Review frequency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a:effectLst/>
                        </a:rPr>
                        <a:t>Annually</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34887086"/>
                  </a:ext>
                </a:extLst>
              </a:tr>
              <a:tr h="190500">
                <a:tc>
                  <a:txBody>
                    <a:bodyPr/>
                    <a:lstStyle/>
                    <a:p>
                      <a:pPr marL="6350" indent="-6350">
                        <a:lnSpc>
                          <a:spcPct val="115000"/>
                        </a:lnSpc>
                        <a:spcAft>
                          <a:spcPts val="1000"/>
                        </a:spcAft>
                      </a:pPr>
                      <a:r>
                        <a:rPr lang="en-GB" sz="1200" kern="100">
                          <a:effectLst/>
                        </a:rPr>
                        <a:t>Next review date </a:t>
                      </a:r>
                      <a:endParaRPr lang="en-GB" sz="1200" kern="10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 indent="-6350">
                        <a:lnSpc>
                          <a:spcPct val="115000"/>
                        </a:lnSpc>
                        <a:spcAft>
                          <a:spcPts val="1000"/>
                        </a:spcAft>
                      </a:pPr>
                      <a:r>
                        <a:rPr lang="en-GB" sz="1200" kern="100" dirty="0">
                          <a:effectLst/>
                        </a:rPr>
                        <a:t> </a:t>
                      </a:r>
                      <a:endParaRPr lang="en-GB" sz="1200" kern="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29254747"/>
                  </a:ext>
                </a:extLst>
              </a:tr>
            </a:tbl>
          </a:graphicData>
        </a:graphic>
      </p:graphicFrame>
      <p:sp>
        <p:nvSpPr>
          <p:cNvPr id="3" name="Rectangle 1">
            <a:extLst>
              <a:ext uri="{FF2B5EF4-FFF2-40B4-BE49-F238E27FC236}">
                <a16:creationId xmlns:a16="http://schemas.microsoft.com/office/drawing/2014/main" id="{0AE5B72C-F0CF-6E4E-E8C5-6719D4A790DE}"/>
              </a:ext>
            </a:extLst>
          </p:cNvPr>
          <p:cNvSpPr>
            <a:spLocks noChangeArrowheads="1"/>
          </p:cNvSpPr>
          <p:nvPr/>
        </p:nvSpPr>
        <p:spPr bwMode="auto">
          <a:xfrm>
            <a:off x="9142122" y="23188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en-GB"/>
          </a:p>
        </p:txBody>
      </p:sp>
    </p:spTree>
    <p:extLst>
      <p:ext uri="{BB962C8B-B14F-4D97-AF65-F5344CB8AC3E}">
        <p14:creationId xmlns:p14="http://schemas.microsoft.com/office/powerpoint/2010/main" val="1810370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286</TotalTime>
  <Words>510</Words>
  <Application>Microsoft Office PowerPoint</Application>
  <PresentationFormat>Widescreen</PresentationFormat>
  <Paragraphs>47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Calibri</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Rachael Harmsworth</dc:creator>
  <cp:lastModifiedBy>Taniya Rahman</cp:lastModifiedBy>
  <cp:revision>4</cp:revision>
  <dcterms:created xsi:type="dcterms:W3CDTF">2025-01-17T17:53:39Z</dcterms:created>
  <dcterms:modified xsi:type="dcterms:W3CDTF">2025-02-12T10:37:30Z</dcterms:modified>
</cp:coreProperties>
</file>