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62" r:id="rId2"/>
  </p:sldIdLst>
  <p:sldSz cx="6858000" cy="9906000" type="A4"/>
  <p:notesSz cx="14046200" cy="20104100"/>
  <p:defaultTextStyle>
    <a:defPPr>
      <a:defRPr kern="0"/>
    </a:defPPr>
  </p:defaultTextStyle>
  <p:extLst>
    <p:ext uri="{EFAFB233-063F-42B5-8137-9DF3F51BA10A}">
      <p15:sldGuideLst xmlns:p15="http://schemas.microsoft.com/office/powerpoint/2012/main">
        <p15:guide id="1" orient="horz" pos="2031" userDrawn="1">
          <p15:clr>
            <a:srgbClr val="A4A3A4"/>
          </p15:clr>
        </p15:guide>
        <p15:guide id="2" pos="73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56509"/>
    <a:srgbClr val="336699"/>
    <a:srgbClr val="143154"/>
    <a:srgbClr val="663300"/>
    <a:srgbClr val="006666"/>
    <a:srgbClr val="006600"/>
    <a:srgbClr val="CC3300"/>
    <a:srgbClr val="339933"/>
    <a:srgbClr val="005250"/>
    <a:srgbClr val="4221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13" autoAdjust="0"/>
    <p:restoredTop sz="96537" autoAdjust="0"/>
  </p:normalViewPr>
  <p:slideViewPr>
    <p:cSldViewPr>
      <p:cViewPr varScale="1">
        <p:scale>
          <a:sx n="51" d="100"/>
          <a:sy n="51" d="100"/>
        </p:scale>
        <p:origin x="2192" y="64"/>
      </p:cViewPr>
      <p:guideLst>
        <p:guide orient="horz" pos="2031"/>
        <p:guide pos="737"/>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14350" y="3070860"/>
            <a:ext cx="5829300" cy="27699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028700" y="5547360"/>
            <a:ext cx="480060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10/13/2025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10/13/2025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42900" y="2278380"/>
            <a:ext cx="298323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531870" y="2278380"/>
            <a:ext cx="2983230"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10/13/2025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10/13/2025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10/13/2025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17"/>
            <a:ext cx="6858000" cy="9902417"/>
          </a:xfrm>
          <a:custGeom>
            <a:avLst/>
            <a:gdLst/>
            <a:ahLst/>
            <a:cxnLst/>
            <a:rect l="l" t="t" r="r" b="b"/>
            <a:pathLst>
              <a:path w="20104100" h="14041119">
                <a:moveTo>
                  <a:pt x="20104099" y="0"/>
                </a:moveTo>
                <a:lnTo>
                  <a:pt x="0" y="26"/>
                </a:lnTo>
                <a:lnTo>
                  <a:pt x="0" y="14040529"/>
                </a:lnTo>
              </a:path>
            </a:pathLst>
          </a:custGeom>
          <a:ln w="3175">
            <a:solidFill>
              <a:srgbClr val="C7C7C7"/>
            </a:solidFill>
          </a:ln>
        </p:spPr>
        <p:txBody>
          <a:bodyPr wrap="square" lIns="0" tIns="0" rIns="0" bIns="0" rtlCol="0"/>
          <a:lstStyle/>
          <a:p>
            <a:endParaRPr/>
          </a:p>
        </p:txBody>
      </p:sp>
      <p:sp>
        <p:nvSpPr>
          <p:cNvPr id="2" name="Holder 2"/>
          <p:cNvSpPr>
            <a:spLocks noGrp="1"/>
          </p:cNvSpPr>
          <p:nvPr>
            <p:ph type="title"/>
          </p:nvPr>
        </p:nvSpPr>
        <p:spPr>
          <a:xfrm>
            <a:off x="342900" y="396240"/>
            <a:ext cx="6172200" cy="27699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42900" y="2278380"/>
            <a:ext cx="617220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331720" y="9212580"/>
            <a:ext cx="2194560" cy="276999"/>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42900" y="9212580"/>
            <a:ext cx="1577340"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10/13/2025</a:t>
            </a:fld>
            <a:endParaRPr lang="en-US"/>
          </a:p>
        </p:txBody>
      </p:sp>
      <p:sp>
        <p:nvSpPr>
          <p:cNvPr id="6" name="Holder 6"/>
          <p:cNvSpPr>
            <a:spLocks noGrp="1"/>
          </p:cNvSpPr>
          <p:nvPr>
            <p:ph type="sldNum" sz="quarter" idx="7"/>
          </p:nvPr>
        </p:nvSpPr>
        <p:spPr>
          <a:xfrm>
            <a:off x="4937761" y="9212580"/>
            <a:ext cx="1577340"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155951">
        <a:defRPr>
          <a:latin typeface="+mn-lt"/>
          <a:ea typeface="+mn-ea"/>
          <a:cs typeface="+mn-cs"/>
        </a:defRPr>
      </a:lvl2pPr>
      <a:lvl3pPr marL="311902">
        <a:defRPr>
          <a:latin typeface="+mn-lt"/>
          <a:ea typeface="+mn-ea"/>
          <a:cs typeface="+mn-cs"/>
        </a:defRPr>
      </a:lvl3pPr>
      <a:lvl4pPr marL="467853">
        <a:defRPr>
          <a:latin typeface="+mn-lt"/>
          <a:ea typeface="+mn-ea"/>
          <a:cs typeface="+mn-cs"/>
        </a:defRPr>
      </a:lvl4pPr>
      <a:lvl5pPr marL="623804">
        <a:defRPr>
          <a:latin typeface="+mn-lt"/>
          <a:ea typeface="+mn-ea"/>
          <a:cs typeface="+mn-cs"/>
        </a:defRPr>
      </a:lvl5pPr>
      <a:lvl6pPr marL="779755">
        <a:defRPr>
          <a:latin typeface="+mn-lt"/>
          <a:ea typeface="+mn-ea"/>
          <a:cs typeface="+mn-cs"/>
        </a:defRPr>
      </a:lvl6pPr>
      <a:lvl7pPr marL="935706">
        <a:defRPr>
          <a:latin typeface="+mn-lt"/>
          <a:ea typeface="+mn-ea"/>
          <a:cs typeface="+mn-cs"/>
        </a:defRPr>
      </a:lvl7pPr>
      <a:lvl8pPr marL="1091656">
        <a:defRPr>
          <a:latin typeface="+mn-lt"/>
          <a:ea typeface="+mn-ea"/>
          <a:cs typeface="+mn-cs"/>
        </a:defRPr>
      </a:lvl8pPr>
      <a:lvl9pPr marL="1247607">
        <a:defRPr>
          <a:latin typeface="+mn-lt"/>
          <a:ea typeface="+mn-ea"/>
          <a:cs typeface="+mn-cs"/>
        </a:defRPr>
      </a:lvl9pPr>
    </p:bodyStyle>
    <p:otherStyle>
      <a:lvl1pPr marL="0">
        <a:defRPr>
          <a:latin typeface="+mn-lt"/>
          <a:ea typeface="+mn-ea"/>
          <a:cs typeface="+mn-cs"/>
        </a:defRPr>
      </a:lvl1pPr>
      <a:lvl2pPr marL="155951">
        <a:defRPr>
          <a:latin typeface="+mn-lt"/>
          <a:ea typeface="+mn-ea"/>
          <a:cs typeface="+mn-cs"/>
        </a:defRPr>
      </a:lvl2pPr>
      <a:lvl3pPr marL="311902">
        <a:defRPr>
          <a:latin typeface="+mn-lt"/>
          <a:ea typeface="+mn-ea"/>
          <a:cs typeface="+mn-cs"/>
        </a:defRPr>
      </a:lvl3pPr>
      <a:lvl4pPr marL="467853">
        <a:defRPr>
          <a:latin typeface="+mn-lt"/>
          <a:ea typeface="+mn-ea"/>
          <a:cs typeface="+mn-cs"/>
        </a:defRPr>
      </a:lvl4pPr>
      <a:lvl5pPr marL="623804">
        <a:defRPr>
          <a:latin typeface="+mn-lt"/>
          <a:ea typeface="+mn-ea"/>
          <a:cs typeface="+mn-cs"/>
        </a:defRPr>
      </a:lvl5pPr>
      <a:lvl6pPr marL="779755">
        <a:defRPr>
          <a:latin typeface="+mn-lt"/>
          <a:ea typeface="+mn-ea"/>
          <a:cs typeface="+mn-cs"/>
        </a:defRPr>
      </a:lvl6pPr>
      <a:lvl7pPr marL="935706">
        <a:defRPr>
          <a:latin typeface="+mn-lt"/>
          <a:ea typeface="+mn-ea"/>
          <a:cs typeface="+mn-cs"/>
        </a:defRPr>
      </a:lvl7pPr>
      <a:lvl8pPr marL="1091656">
        <a:defRPr>
          <a:latin typeface="+mn-lt"/>
          <a:ea typeface="+mn-ea"/>
          <a:cs typeface="+mn-cs"/>
        </a:defRPr>
      </a:lvl8pPr>
      <a:lvl9pPr marL="1247607">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a:extLst>
            <a:ext uri="{FF2B5EF4-FFF2-40B4-BE49-F238E27FC236}">
              <a16:creationId xmlns:a16="http://schemas.microsoft.com/office/drawing/2014/main" id="{30CB7AC2-D383-B8B4-4C0B-C1F3899A6A67}"/>
            </a:ext>
          </a:extLst>
        </p:cNvPr>
        <p:cNvGrpSpPr/>
        <p:nvPr/>
      </p:nvGrpSpPr>
      <p:grpSpPr>
        <a:xfrm>
          <a:off x="0" y="0"/>
          <a:ext cx="0" cy="0"/>
          <a:chOff x="0" y="0"/>
          <a:chExt cx="0" cy="0"/>
        </a:xfrm>
      </p:grpSpPr>
      <p:cxnSp>
        <p:nvCxnSpPr>
          <p:cNvPr id="55" name="Connector: Elbow 54">
            <a:extLst>
              <a:ext uri="{FF2B5EF4-FFF2-40B4-BE49-F238E27FC236}">
                <a16:creationId xmlns:a16="http://schemas.microsoft.com/office/drawing/2014/main" id="{77CB4A3D-5749-6C70-0AA7-D2793E7D53C9}"/>
              </a:ext>
            </a:extLst>
          </p:cNvPr>
          <p:cNvCxnSpPr>
            <a:cxnSpLocks/>
            <a:stCxn id="2" idx="2"/>
            <a:endCxn id="48" idx="0"/>
          </p:cNvCxnSpPr>
          <p:nvPr/>
        </p:nvCxnSpPr>
        <p:spPr>
          <a:xfrm rot="5400000">
            <a:off x="2185085" y="1170773"/>
            <a:ext cx="359628" cy="2128203"/>
          </a:xfrm>
          <a:prstGeom prst="bentConnector3">
            <a:avLst>
              <a:gd name="adj1" fmla="val 50000"/>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32" name="Connector: Elbow 131">
            <a:extLst>
              <a:ext uri="{FF2B5EF4-FFF2-40B4-BE49-F238E27FC236}">
                <a16:creationId xmlns:a16="http://schemas.microsoft.com/office/drawing/2014/main" id="{902B3CD1-7312-B500-ADD3-95DF05AE7C15}"/>
              </a:ext>
            </a:extLst>
          </p:cNvPr>
          <p:cNvCxnSpPr>
            <a:cxnSpLocks/>
            <a:stCxn id="48" idx="2"/>
            <a:endCxn id="5" idx="0"/>
          </p:cNvCxnSpPr>
          <p:nvPr/>
        </p:nvCxnSpPr>
        <p:spPr>
          <a:xfrm rot="16200000" flipH="1">
            <a:off x="1244204" y="2799459"/>
            <a:ext cx="914734" cy="801548"/>
          </a:xfrm>
          <a:prstGeom prst="bentConnector3">
            <a:avLst>
              <a:gd name="adj1" fmla="val 50000"/>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2711B6F4-F31A-BD08-66D0-33582E39AF93}"/>
              </a:ext>
            </a:extLst>
          </p:cNvPr>
          <p:cNvCxnSpPr>
            <a:cxnSpLocks/>
            <a:stCxn id="2" idx="0"/>
            <a:endCxn id="86" idx="2"/>
          </p:cNvCxnSpPr>
          <p:nvPr/>
        </p:nvCxnSpPr>
        <p:spPr>
          <a:xfrm flipV="1">
            <a:off x="3429000" y="1426649"/>
            <a:ext cx="0" cy="173551"/>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a:extLst>
              <a:ext uri="{FF2B5EF4-FFF2-40B4-BE49-F238E27FC236}">
                <a16:creationId xmlns:a16="http://schemas.microsoft.com/office/drawing/2014/main" id="{C2D6DC1F-9ABD-9C8A-7EBE-ACF3F7018FCC}"/>
              </a:ext>
            </a:extLst>
          </p:cNvPr>
          <p:cNvCxnSpPr>
            <a:cxnSpLocks/>
            <a:stCxn id="70" idx="2"/>
            <a:endCxn id="115" idx="0"/>
          </p:cNvCxnSpPr>
          <p:nvPr/>
        </p:nvCxnSpPr>
        <p:spPr>
          <a:xfrm>
            <a:off x="1808002" y="6500378"/>
            <a:ext cx="0" cy="1437670"/>
          </a:xfrm>
          <a:prstGeom prst="line">
            <a:avLst/>
          </a:prstGeom>
          <a:ln w="12700">
            <a:solidFill>
              <a:srgbClr val="006600"/>
            </a:solidFill>
          </a:ln>
        </p:spPr>
        <p:style>
          <a:lnRef idx="1">
            <a:schemeClr val="accent1"/>
          </a:lnRef>
          <a:fillRef idx="0">
            <a:schemeClr val="accent1"/>
          </a:fillRef>
          <a:effectRef idx="0">
            <a:schemeClr val="accent1"/>
          </a:effectRef>
          <a:fontRef idx="minor">
            <a:schemeClr val="tx1"/>
          </a:fontRef>
        </p:style>
      </p:cxnSp>
      <p:cxnSp>
        <p:nvCxnSpPr>
          <p:cNvPr id="152" name="Straight Connector 151">
            <a:extLst>
              <a:ext uri="{FF2B5EF4-FFF2-40B4-BE49-F238E27FC236}">
                <a16:creationId xmlns:a16="http://schemas.microsoft.com/office/drawing/2014/main" id="{9D9927EB-FF4D-BB05-9B1E-4310AB612214}"/>
              </a:ext>
            </a:extLst>
          </p:cNvPr>
          <p:cNvCxnSpPr>
            <a:cxnSpLocks/>
            <a:endCxn id="5" idx="2"/>
          </p:cNvCxnSpPr>
          <p:nvPr/>
        </p:nvCxnSpPr>
        <p:spPr>
          <a:xfrm flipV="1">
            <a:off x="2102345" y="3979609"/>
            <a:ext cx="0" cy="1300982"/>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B3581FBC-5118-A0A7-3058-F21C248F3602}"/>
              </a:ext>
            </a:extLst>
          </p:cNvPr>
          <p:cNvCxnSpPr>
            <a:cxnSpLocks/>
            <a:stCxn id="75" idx="0"/>
            <a:endCxn id="71" idx="2"/>
          </p:cNvCxnSpPr>
          <p:nvPr/>
        </p:nvCxnSpPr>
        <p:spPr>
          <a:xfrm flipV="1">
            <a:off x="5564822" y="7832014"/>
            <a:ext cx="0" cy="106033"/>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E3903D34-13C8-5E82-533D-2DF1BDEACE4A}"/>
              </a:ext>
            </a:extLst>
          </p:cNvPr>
          <p:cNvCxnSpPr>
            <a:cxnSpLocks/>
            <a:stCxn id="49" idx="2"/>
            <a:endCxn id="34" idx="0"/>
          </p:cNvCxnSpPr>
          <p:nvPr/>
        </p:nvCxnSpPr>
        <p:spPr>
          <a:xfrm>
            <a:off x="5557202" y="2742866"/>
            <a:ext cx="7620" cy="915389"/>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D2E3E746-776D-E03B-2604-F0BD8A4E1DBB}"/>
              </a:ext>
            </a:extLst>
          </p:cNvPr>
          <p:cNvCxnSpPr>
            <a:cxnSpLocks/>
            <a:stCxn id="6" idx="0"/>
            <a:endCxn id="2" idx="2"/>
          </p:cNvCxnSpPr>
          <p:nvPr/>
        </p:nvCxnSpPr>
        <p:spPr>
          <a:xfrm flipH="1" flipV="1">
            <a:off x="3429000" y="2055060"/>
            <a:ext cx="7620" cy="798044"/>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86" name="Rectangle: Rounded Corners 85">
            <a:extLst>
              <a:ext uri="{FF2B5EF4-FFF2-40B4-BE49-F238E27FC236}">
                <a16:creationId xmlns:a16="http://schemas.microsoft.com/office/drawing/2014/main" id="{D4E1441F-6ADB-EDFD-73D9-6E08E3A8FF2B}"/>
              </a:ext>
            </a:extLst>
          </p:cNvPr>
          <p:cNvSpPr/>
          <p:nvPr/>
        </p:nvSpPr>
        <p:spPr>
          <a:xfrm>
            <a:off x="1449000" y="1098471"/>
            <a:ext cx="3960000" cy="328178"/>
          </a:xfrm>
          <a:prstGeom prst="roundRect">
            <a:avLst>
              <a:gd name="adj" fmla="val 6011"/>
            </a:avLst>
          </a:prstGeom>
          <a:solidFill>
            <a:srgbClr val="336699"/>
          </a:solidFill>
          <a:ln w="12700">
            <a:solidFill>
              <a:schemeClr val="bg1"/>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36000" tIns="36000" rIns="36000" bIns="36000" rtlCol="0" anchor="ctr">
            <a:spAutoFit/>
          </a:bodyPr>
          <a:lstStyle/>
          <a:p>
            <a:pPr algn="ctr"/>
            <a:r>
              <a:rPr lang="en-GB" sz="800" dirty="0">
                <a:solidFill>
                  <a:schemeClr val="lt1"/>
                </a:solidFill>
                <a:latin typeface="Aptos" panose="020B0004020202020204" pitchFamily="34" charset="0"/>
              </a:rPr>
              <a:t>Contact into MASH</a:t>
            </a:r>
            <a:br>
              <a:rPr lang="en-GB" sz="800" dirty="0">
                <a:solidFill>
                  <a:schemeClr val="lt1"/>
                </a:solidFill>
                <a:latin typeface="Aptos" panose="020B0004020202020204" pitchFamily="34" charset="0"/>
              </a:rPr>
            </a:br>
            <a:r>
              <a:rPr lang="en-GB" sz="800" dirty="0">
                <a:solidFill>
                  <a:schemeClr val="lt1"/>
                </a:solidFill>
                <a:latin typeface="Aptos" panose="020B0004020202020204" pitchFamily="34" charset="0"/>
              </a:rPr>
              <a:t>Concerns the child may be in a PF Arrangement</a:t>
            </a:r>
          </a:p>
        </p:txBody>
      </p:sp>
      <p:sp>
        <p:nvSpPr>
          <p:cNvPr id="2" name="Rectangle: Rounded Corners 1">
            <a:extLst>
              <a:ext uri="{FF2B5EF4-FFF2-40B4-BE49-F238E27FC236}">
                <a16:creationId xmlns:a16="http://schemas.microsoft.com/office/drawing/2014/main" id="{FB8E80A7-14C8-BEBF-6754-A92826614AB8}"/>
              </a:ext>
            </a:extLst>
          </p:cNvPr>
          <p:cNvSpPr/>
          <p:nvPr/>
        </p:nvSpPr>
        <p:spPr>
          <a:xfrm>
            <a:off x="1449000" y="1600200"/>
            <a:ext cx="3960000" cy="454860"/>
          </a:xfrm>
          <a:prstGeom prst="roundRect">
            <a:avLst>
              <a:gd name="adj" fmla="val 6011"/>
            </a:avLst>
          </a:prstGeom>
          <a:solidFill>
            <a:srgbClr val="336699"/>
          </a:solidFill>
          <a:ln w="12700">
            <a:solidFill>
              <a:schemeClr val="bg1"/>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spAutoFit/>
          </a:bodyPr>
          <a:lstStyle/>
          <a:p>
            <a:pPr marL="11263" marR="58265" algn="ctr">
              <a:tabLst>
                <a:tab pos="61731" algn="l"/>
              </a:tabLst>
            </a:pPr>
            <a:r>
              <a:rPr lang="en-GB" sz="800" dirty="0">
                <a:solidFill>
                  <a:schemeClr val="bg1"/>
                </a:solidFill>
                <a:latin typeface="Aptos" panose="020B0004020202020204" pitchFamily="34" charset="0"/>
                <a:cs typeface="Arial"/>
              </a:rPr>
              <a:t>MASH triage the contact and complete checks, speak to parents (or persons with PR) and PF carer, establish if the arrangement is a PF arrangement and likely duration of the arrangement.</a:t>
            </a:r>
          </a:p>
        </p:txBody>
      </p:sp>
      <p:sp>
        <p:nvSpPr>
          <p:cNvPr id="4" name="Rectangle: Rounded Corners 3">
            <a:extLst>
              <a:ext uri="{FF2B5EF4-FFF2-40B4-BE49-F238E27FC236}">
                <a16:creationId xmlns:a16="http://schemas.microsoft.com/office/drawing/2014/main" id="{EDF80CB5-424C-2269-45B7-FE67CC4F5823}"/>
              </a:ext>
            </a:extLst>
          </p:cNvPr>
          <p:cNvSpPr/>
          <p:nvPr/>
        </p:nvSpPr>
        <p:spPr>
          <a:xfrm>
            <a:off x="4657202" y="2853104"/>
            <a:ext cx="1800000" cy="694913"/>
          </a:xfrm>
          <a:prstGeom prst="roundRect">
            <a:avLst>
              <a:gd name="adj" fmla="val 2913"/>
            </a:avLst>
          </a:prstGeom>
          <a:solidFill>
            <a:srgbClr val="336699"/>
          </a:solidFill>
          <a:ln w="12700">
            <a:solidFill>
              <a:schemeClr val="bg1"/>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t">
            <a:spAutoFit/>
          </a:bodyPr>
          <a:lstStyle/>
          <a:p>
            <a:pPr algn="ctr"/>
            <a:r>
              <a:rPr lang="en-GB" sz="800" dirty="0">
                <a:solidFill>
                  <a:schemeClr val="lt1"/>
                </a:solidFill>
                <a:latin typeface="Aptos" panose="020B0004020202020204" pitchFamily="34" charset="0"/>
              </a:rPr>
              <a:t>MASH to liaise with the parent (or persons with PR) around making alternative arrangement for the child or returning to their parents (or persons with PR) care .</a:t>
            </a:r>
          </a:p>
        </p:txBody>
      </p:sp>
      <p:sp>
        <p:nvSpPr>
          <p:cNvPr id="5" name="Rectangle: Rounded Corners 4">
            <a:extLst>
              <a:ext uri="{FF2B5EF4-FFF2-40B4-BE49-F238E27FC236}">
                <a16:creationId xmlns:a16="http://schemas.microsoft.com/office/drawing/2014/main" id="{86FC4BDA-31AF-9ED1-D057-AE40E8C752E3}"/>
              </a:ext>
            </a:extLst>
          </p:cNvPr>
          <p:cNvSpPr/>
          <p:nvPr/>
        </p:nvSpPr>
        <p:spPr>
          <a:xfrm>
            <a:off x="408417" y="3657600"/>
            <a:ext cx="3387856" cy="322009"/>
          </a:xfrm>
          <a:prstGeom prst="roundRect">
            <a:avLst>
              <a:gd name="adj" fmla="val 3080"/>
            </a:avLst>
          </a:prstGeom>
          <a:solidFill>
            <a:srgbClr val="336699"/>
          </a:solidFill>
          <a:ln w="12700">
            <a:solidFill>
              <a:schemeClr val="bg1"/>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36000" tIns="36000" rIns="36000" bIns="36000" rtlCol="0" anchor="t">
            <a:spAutoFit/>
          </a:bodyPr>
          <a:lstStyle/>
          <a:p>
            <a:pPr algn="l"/>
            <a:r>
              <a:rPr lang="en-GB" sz="800" dirty="0">
                <a:solidFill>
                  <a:schemeClr val="lt1"/>
                </a:solidFill>
                <a:latin typeface="Aptos" panose="020B0004020202020204" pitchFamily="34" charset="0"/>
              </a:rPr>
              <a:t>Locality team manager allocates for assessment within 1 working day and adds Cin classification to the child's electronic file (LCS)</a:t>
            </a:r>
          </a:p>
        </p:txBody>
      </p:sp>
      <p:sp>
        <p:nvSpPr>
          <p:cNvPr id="6" name="Rectangle: Rounded Corners 5">
            <a:extLst>
              <a:ext uri="{FF2B5EF4-FFF2-40B4-BE49-F238E27FC236}">
                <a16:creationId xmlns:a16="http://schemas.microsoft.com/office/drawing/2014/main" id="{67BF028E-261F-9D29-065D-E4D29839F713}"/>
              </a:ext>
            </a:extLst>
          </p:cNvPr>
          <p:cNvSpPr/>
          <p:nvPr/>
        </p:nvSpPr>
        <p:spPr>
          <a:xfrm>
            <a:off x="2536620" y="2853104"/>
            <a:ext cx="1800000" cy="328178"/>
          </a:xfrm>
          <a:prstGeom prst="roundRect">
            <a:avLst>
              <a:gd name="adj" fmla="val 6011"/>
            </a:avLst>
          </a:prstGeom>
          <a:solidFill>
            <a:srgbClr val="336699"/>
          </a:solidFill>
          <a:ln w="12700">
            <a:solidFill>
              <a:schemeClr val="bg1"/>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t">
            <a:spAutoFit/>
          </a:bodyPr>
          <a:lstStyle/>
          <a:p>
            <a:pPr algn="ctr"/>
            <a:r>
              <a:rPr lang="en-GB" sz="800" dirty="0">
                <a:solidFill>
                  <a:schemeClr val="lt1"/>
                </a:solidFill>
                <a:latin typeface="Aptos" panose="020B0004020202020204" pitchFamily="34" charset="0"/>
              </a:rPr>
              <a:t>Apply threshold and outcome the contact accordingly.</a:t>
            </a:r>
          </a:p>
        </p:txBody>
      </p:sp>
      <p:cxnSp>
        <p:nvCxnSpPr>
          <p:cNvPr id="18" name="Connector: Elbow 17">
            <a:extLst>
              <a:ext uri="{FF2B5EF4-FFF2-40B4-BE49-F238E27FC236}">
                <a16:creationId xmlns:a16="http://schemas.microsoft.com/office/drawing/2014/main" id="{959989FB-1E77-C0D9-3451-F42BF78CEF0E}"/>
              </a:ext>
            </a:extLst>
          </p:cNvPr>
          <p:cNvCxnSpPr>
            <a:cxnSpLocks/>
            <a:stCxn id="2" idx="2"/>
            <a:endCxn id="49" idx="0"/>
          </p:cNvCxnSpPr>
          <p:nvPr/>
        </p:nvCxnSpPr>
        <p:spPr>
          <a:xfrm rot="16200000" flipH="1">
            <a:off x="4313287" y="1170773"/>
            <a:ext cx="359628" cy="2128202"/>
          </a:xfrm>
          <a:prstGeom prst="bentConnector3">
            <a:avLst>
              <a:gd name="adj1" fmla="val 50000"/>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4" name="Rectangle: Rounded Corners 33">
            <a:extLst>
              <a:ext uri="{FF2B5EF4-FFF2-40B4-BE49-F238E27FC236}">
                <a16:creationId xmlns:a16="http://schemas.microsoft.com/office/drawing/2014/main" id="{4467FF5E-5687-56D8-7F03-8F154F53CA66}"/>
              </a:ext>
            </a:extLst>
          </p:cNvPr>
          <p:cNvSpPr/>
          <p:nvPr/>
        </p:nvSpPr>
        <p:spPr>
          <a:xfrm>
            <a:off x="4664822" y="3658255"/>
            <a:ext cx="1800000" cy="328178"/>
          </a:xfrm>
          <a:prstGeom prst="roundRect">
            <a:avLst>
              <a:gd name="adj" fmla="val 6011"/>
            </a:avLst>
          </a:prstGeom>
          <a:solidFill>
            <a:srgbClr val="336699"/>
          </a:solidFill>
          <a:ln w="12700">
            <a:solidFill>
              <a:schemeClr val="bg1"/>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t">
            <a:spAutoFit/>
          </a:bodyPr>
          <a:lstStyle/>
          <a:p>
            <a:pPr algn="ctr"/>
            <a:r>
              <a:rPr lang="en-GB" sz="800" dirty="0">
                <a:solidFill>
                  <a:schemeClr val="lt1"/>
                </a:solidFill>
                <a:latin typeface="Aptos" panose="020B0004020202020204" pitchFamily="34" charset="0"/>
              </a:rPr>
              <a:t>Apply threshold and outcome the contact accordingly.</a:t>
            </a:r>
          </a:p>
        </p:txBody>
      </p:sp>
      <p:sp>
        <p:nvSpPr>
          <p:cNvPr id="39" name="Rectangle: Rounded Corners 38">
            <a:extLst>
              <a:ext uri="{FF2B5EF4-FFF2-40B4-BE49-F238E27FC236}">
                <a16:creationId xmlns:a16="http://schemas.microsoft.com/office/drawing/2014/main" id="{75153B15-7A61-653B-B0E4-F6381B9B78BB}"/>
              </a:ext>
            </a:extLst>
          </p:cNvPr>
          <p:cNvSpPr/>
          <p:nvPr/>
        </p:nvSpPr>
        <p:spPr>
          <a:xfrm>
            <a:off x="408417" y="4585029"/>
            <a:ext cx="6048784" cy="328178"/>
          </a:xfrm>
          <a:prstGeom prst="roundRect">
            <a:avLst>
              <a:gd name="adj" fmla="val 6011"/>
            </a:avLst>
          </a:prstGeom>
          <a:solidFill>
            <a:srgbClr val="336699"/>
          </a:solidFill>
          <a:ln w="12700">
            <a:solidFill>
              <a:schemeClr val="bg1"/>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36000" tIns="36000" rIns="36000" bIns="36000" rtlCol="0" anchor="t">
            <a:spAutoFit/>
          </a:bodyPr>
          <a:lstStyle/>
          <a:p>
            <a:pPr algn="l"/>
            <a:r>
              <a:rPr lang="en-GB" sz="800" dirty="0">
                <a:solidFill>
                  <a:schemeClr val="lt1"/>
                </a:solidFill>
                <a:latin typeface="Aptos" panose="020B0004020202020204" pitchFamily="34" charset="0"/>
              </a:rPr>
              <a:t>Social worker completes lateral checks and requests DBS on all people in PF carers home over the age of 16 – within 10 working days of referral being received. Includes parents or persons with PR in the assessment process.</a:t>
            </a:r>
          </a:p>
        </p:txBody>
      </p:sp>
      <p:sp>
        <p:nvSpPr>
          <p:cNvPr id="48" name="Rectangle: Rounded Corners 47">
            <a:extLst>
              <a:ext uri="{FF2B5EF4-FFF2-40B4-BE49-F238E27FC236}">
                <a16:creationId xmlns:a16="http://schemas.microsoft.com/office/drawing/2014/main" id="{5B724DF2-2BB8-25D5-28B3-93DADC97E45B}"/>
              </a:ext>
            </a:extLst>
          </p:cNvPr>
          <p:cNvSpPr/>
          <p:nvPr/>
        </p:nvSpPr>
        <p:spPr>
          <a:xfrm>
            <a:off x="400797" y="2414688"/>
            <a:ext cx="1800000" cy="328178"/>
          </a:xfrm>
          <a:prstGeom prst="roundRect">
            <a:avLst>
              <a:gd name="adj" fmla="val 6011"/>
            </a:avLst>
          </a:prstGeom>
          <a:solidFill>
            <a:srgbClr val="006600"/>
          </a:solidFill>
          <a:ln w="12700">
            <a:solidFill>
              <a:schemeClr val="bg1"/>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t">
            <a:spAutoFit/>
          </a:bodyPr>
          <a:lstStyle/>
          <a:p>
            <a:pPr algn="ctr"/>
            <a:r>
              <a:rPr lang="en-GB" sz="800" dirty="0">
                <a:solidFill>
                  <a:schemeClr val="lt1"/>
                </a:solidFill>
                <a:latin typeface="Aptos" panose="020B0004020202020204" pitchFamily="34" charset="0"/>
              </a:rPr>
              <a:t>MASH deem the arrangement to be a PF arrangement.</a:t>
            </a:r>
          </a:p>
        </p:txBody>
      </p:sp>
      <p:sp>
        <p:nvSpPr>
          <p:cNvPr id="49" name="Rectangle: Rounded Corners 48">
            <a:extLst>
              <a:ext uri="{FF2B5EF4-FFF2-40B4-BE49-F238E27FC236}">
                <a16:creationId xmlns:a16="http://schemas.microsoft.com/office/drawing/2014/main" id="{FE789E3C-14E0-4D1F-7D01-1C5DF9EDDA60}"/>
              </a:ext>
            </a:extLst>
          </p:cNvPr>
          <p:cNvSpPr/>
          <p:nvPr/>
        </p:nvSpPr>
        <p:spPr>
          <a:xfrm>
            <a:off x="4657202" y="2414688"/>
            <a:ext cx="1800000" cy="328178"/>
          </a:xfrm>
          <a:prstGeom prst="roundRect">
            <a:avLst>
              <a:gd name="adj" fmla="val 6011"/>
            </a:avLst>
          </a:prstGeom>
          <a:solidFill>
            <a:srgbClr val="143154"/>
          </a:solidFill>
          <a:ln w="12700">
            <a:solidFill>
              <a:schemeClr val="bg1"/>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t">
            <a:spAutoFit/>
          </a:bodyPr>
          <a:lstStyle/>
          <a:p>
            <a:pPr algn="ctr"/>
            <a:r>
              <a:rPr lang="en-GB" sz="800" dirty="0">
                <a:solidFill>
                  <a:schemeClr val="lt1"/>
                </a:solidFill>
                <a:latin typeface="Aptos" panose="020B0004020202020204" pitchFamily="34" charset="0"/>
              </a:rPr>
              <a:t>MASH deem the arrangement</a:t>
            </a:r>
            <a:br>
              <a:rPr lang="en-GB" sz="800" dirty="0">
                <a:solidFill>
                  <a:schemeClr val="lt1"/>
                </a:solidFill>
                <a:latin typeface="Aptos" panose="020B0004020202020204" pitchFamily="34" charset="0"/>
              </a:rPr>
            </a:br>
            <a:r>
              <a:rPr lang="en-GB" sz="800" dirty="0">
                <a:solidFill>
                  <a:schemeClr val="lt1"/>
                </a:solidFill>
                <a:latin typeface="Aptos" panose="020B0004020202020204" pitchFamily="34" charset="0"/>
              </a:rPr>
              <a:t>not suitable for the child.</a:t>
            </a:r>
          </a:p>
        </p:txBody>
      </p:sp>
      <p:sp>
        <p:nvSpPr>
          <p:cNvPr id="50" name="Rectangle: Rounded Corners 49">
            <a:extLst>
              <a:ext uri="{FF2B5EF4-FFF2-40B4-BE49-F238E27FC236}">
                <a16:creationId xmlns:a16="http://schemas.microsoft.com/office/drawing/2014/main" id="{586744D7-69E8-CB89-144C-1AECB1FC7CE7}"/>
              </a:ext>
            </a:extLst>
          </p:cNvPr>
          <p:cNvSpPr/>
          <p:nvPr/>
        </p:nvSpPr>
        <p:spPr>
          <a:xfrm>
            <a:off x="2529000" y="2414688"/>
            <a:ext cx="1800000" cy="328178"/>
          </a:xfrm>
          <a:prstGeom prst="roundRect">
            <a:avLst>
              <a:gd name="adj" fmla="val 6011"/>
            </a:avLst>
          </a:prstGeom>
          <a:solidFill>
            <a:srgbClr val="143154"/>
          </a:solidFill>
          <a:ln w="12700">
            <a:solidFill>
              <a:schemeClr val="bg1"/>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t">
            <a:spAutoFit/>
          </a:bodyPr>
          <a:lstStyle/>
          <a:p>
            <a:pPr algn="ctr"/>
            <a:r>
              <a:rPr lang="en-GB" sz="800" dirty="0">
                <a:solidFill>
                  <a:schemeClr val="lt1"/>
                </a:solidFill>
                <a:latin typeface="Aptos" panose="020B0004020202020204" pitchFamily="34" charset="0"/>
              </a:rPr>
              <a:t>MASH deem the arrangement to</a:t>
            </a:r>
            <a:br>
              <a:rPr lang="en-GB" sz="800" dirty="0">
                <a:solidFill>
                  <a:schemeClr val="lt1"/>
                </a:solidFill>
                <a:latin typeface="Aptos" panose="020B0004020202020204" pitchFamily="34" charset="0"/>
              </a:rPr>
            </a:br>
            <a:r>
              <a:rPr lang="en-GB" sz="800" dirty="0">
                <a:solidFill>
                  <a:schemeClr val="lt1"/>
                </a:solidFill>
                <a:latin typeface="Aptos" panose="020B0004020202020204" pitchFamily="34" charset="0"/>
              </a:rPr>
              <a:t>not be a PF arrangement.</a:t>
            </a:r>
          </a:p>
        </p:txBody>
      </p:sp>
      <p:sp>
        <p:nvSpPr>
          <p:cNvPr id="70" name="Rectangle: Rounded Corners 69">
            <a:extLst>
              <a:ext uri="{FF2B5EF4-FFF2-40B4-BE49-F238E27FC236}">
                <a16:creationId xmlns:a16="http://schemas.microsoft.com/office/drawing/2014/main" id="{22BD9D05-1FD2-F8E6-60F4-46B47F11BEDB}"/>
              </a:ext>
            </a:extLst>
          </p:cNvPr>
          <p:cNvSpPr/>
          <p:nvPr/>
        </p:nvSpPr>
        <p:spPr>
          <a:xfrm>
            <a:off x="908002" y="6172200"/>
            <a:ext cx="1800000" cy="328178"/>
          </a:xfrm>
          <a:prstGeom prst="roundRect">
            <a:avLst>
              <a:gd name="adj" fmla="val 6011"/>
            </a:avLst>
          </a:prstGeom>
          <a:solidFill>
            <a:srgbClr val="006600"/>
          </a:solidFill>
          <a:ln w="12700">
            <a:solidFill>
              <a:schemeClr val="bg1"/>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36000" tIns="36000" rIns="36000" bIns="36000" rtlCol="0" anchor="t">
            <a:spAutoFit/>
          </a:bodyPr>
          <a:lstStyle/>
          <a:p>
            <a:pPr algn="ctr"/>
            <a:r>
              <a:rPr lang="en-GB" sz="800" dirty="0">
                <a:solidFill>
                  <a:schemeClr val="lt1"/>
                </a:solidFill>
                <a:latin typeface="Aptos" panose="020B0004020202020204" pitchFamily="34" charset="0"/>
              </a:rPr>
              <a:t>Arrangement deemed</a:t>
            </a:r>
            <a:br>
              <a:rPr lang="en-GB" sz="800" dirty="0">
                <a:solidFill>
                  <a:schemeClr val="lt1"/>
                </a:solidFill>
                <a:latin typeface="Aptos" panose="020B0004020202020204" pitchFamily="34" charset="0"/>
              </a:rPr>
            </a:br>
            <a:r>
              <a:rPr lang="en-GB" sz="800" dirty="0">
                <a:solidFill>
                  <a:schemeClr val="lt1"/>
                </a:solidFill>
                <a:latin typeface="Aptos" panose="020B0004020202020204" pitchFamily="34" charset="0"/>
              </a:rPr>
              <a:t>a suitable PF arrangement</a:t>
            </a:r>
          </a:p>
        </p:txBody>
      </p:sp>
      <p:sp>
        <p:nvSpPr>
          <p:cNvPr id="73" name="Rectangle: Rounded Corners 72">
            <a:extLst>
              <a:ext uri="{FF2B5EF4-FFF2-40B4-BE49-F238E27FC236}">
                <a16:creationId xmlns:a16="http://schemas.microsoft.com/office/drawing/2014/main" id="{F030A6DD-C990-843D-D8A6-FE02E9610B5B}"/>
              </a:ext>
            </a:extLst>
          </p:cNvPr>
          <p:cNvSpPr/>
          <p:nvPr/>
        </p:nvSpPr>
        <p:spPr>
          <a:xfrm>
            <a:off x="408416" y="6638999"/>
            <a:ext cx="2799171" cy="570611"/>
          </a:xfrm>
          <a:prstGeom prst="roundRect">
            <a:avLst>
              <a:gd name="adj" fmla="val 2913"/>
            </a:avLst>
          </a:prstGeom>
          <a:solidFill>
            <a:srgbClr val="336699"/>
          </a:solidFill>
          <a:ln w="12700">
            <a:solidFill>
              <a:schemeClr val="bg1"/>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36000" tIns="36000" rIns="36000" bIns="36000" rtlCol="0" anchor="t">
            <a:spAutoFit/>
          </a:bodyPr>
          <a:lstStyle/>
          <a:p>
            <a:pPr algn="ctr"/>
            <a:r>
              <a:rPr lang="en-GB" sz="800" dirty="0">
                <a:solidFill>
                  <a:schemeClr val="lt1"/>
                </a:solidFill>
                <a:latin typeface="Aptos" panose="020B0004020202020204" pitchFamily="34" charset="0"/>
              </a:rPr>
              <a:t>CIN Planning to commence – Supporting the PF and child within S17 of CA, and f the arrangement is deemed to be long term, begins supporting the PF to gain permanency for the child through private law orders.</a:t>
            </a:r>
          </a:p>
        </p:txBody>
      </p:sp>
      <p:sp>
        <p:nvSpPr>
          <p:cNvPr id="38" name="Rectangle: Rounded Corners 37">
            <a:extLst>
              <a:ext uri="{FF2B5EF4-FFF2-40B4-BE49-F238E27FC236}">
                <a16:creationId xmlns:a16="http://schemas.microsoft.com/office/drawing/2014/main" id="{EA2CAC9A-BE1E-843A-0C3E-8951469D53E5}"/>
              </a:ext>
            </a:extLst>
          </p:cNvPr>
          <p:cNvSpPr/>
          <p:nvPr/>
        </p:nvSpPr>
        <p:spPr>
          <a:xfrm>
            <a:off x="408417" y="4118230"/>
            <a:ext cx="2120583" cy="328178"/>
          </a:xfrm>
          <a:prstGeom prst="roundRect">
            <a:avLst>
              <a:gd name="adj" fmla="val 6011"/>
            </a:avLst>
          </a:prstGeom>
          <a:solidFill>
            <a:srgbClr val="336699"/>
          </a:solidFill>
          <a:ln w="12700">
            <a:solidFill>
              <a:schemeClr val="bg1"/>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36000" tIns="36000" rIns="36000" bIns="36000" rtlCol="0" anchor="t">
            <a:spAutoFit/>
          </a:bodyPr>
          <a:lstStyle/>
          <a:p>
            <a:pPr algn="l"/>
            <a:r>
              <a:rPr lang="en-GB" sz="800" dirty="0">
                <a:solidFill>
                  <a:schemeClr val="lt1"/>
                </a:solidFill>
                <a:latin typeface="Aptos" panose="020B0004020202020204" pitchFamily="34" charset="0"/>
              </a:rPr>
              <a:t>Social worker visits the child and private foster carer  within 5 working days.</a:t>
            </a:r>
          </a:p>
        </p:txBody>
      </p:sp>
      <p:sp>
        <p:nvSpPr>
          <p:cNvPr id="85" name="Rectangle: Rounded Corners 84">
            <a:extLst>
              <a:ext uri="{FF2B5EF4-FFF2-40B4-BE49-F238E27FC236}">
                <a16:creationId xmlns:a16="http://schemas.microsoft.com/office/drawing/2014/main" id="{43ADDD3C-77DB-6CE3-B29B-B9B2EB5B63C7}"/>
              </a:ext>
            </a:extLst>
          </p:cNvPr>
          <p:cNvSpPr/>
          <p:nvPr/>
        </p:nvSpPr>
        <p:spPr>
          <a:xfrm>
            <a:off x="2667000" y="4181571"/>
            <a:ext cx="1129273" cy="201495"/>
          </a:xfrm>
          <a:prstGeom prst="roundRect">
            <a:avLst>
              <a:gd name="adj" fmla="val 6011"/>
            </a:avLst>
          </a:prstGeom>
          <a:solidFill>
            <a:srgbClr val="D56509"/>
          </a:solidFill>
          <a:ln w="12700">
            <a:solidFill>
              <a:schemeClr val="bg1"/>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36000" tIns="36000" rIns="36000" bIns="36000" rtlCol="0" anchor="t">
            <a:spAutoFit/>
          </a:bodyPr>
          <a:lstStyle/>
          <a:p>
            <a:pPr algn="ctr"/>
            <a:r>
              <a:rPr lang="en-GB" sz="800" dirty="0">
                <a:solidFill>
                  <a:schemeClr val="lt1"/>
                </a:solidFill>
                <a:latin typeface="Aptos" panose="020B0004020202020204" pitchFamily="34" charset="0"/>
              </a:rPr>
              <a:t>Recorded as initial visit</a:t>
            </a:r>
          </a:p>
        </p:txBody>
      </p:sp>
      <p:cxnSp>
        <p:nvCxnSpPr>
          <p:cNvPr id="87" name="Straight Connector 86">
            <a:extLst>
              <a:ext uri="{FF2B5EF4-FFF2-40B4-BE49-F238E27FC236}">
                <a16:creationId xmlns:a16="http://schemas.microsoft.com/office/drawing/2014/main" id="{5320F4CD-3586-2C11-087D-B8273BA99754}"/>
              </a:ext>
            </a:extLst>
          </p:cNvPr>
          <p:cNvCxnSpPr>
            <a:cxnSpLocks/>
            <a:stCxn id="38" idx="3"/>
            <a:endCxn id="85" idx="1"/>
          </p:cNvCxnSpPr>
          <p:nvPr/>
        </p:nvCxnSpPr>
        <p:spPr>
          <a:xfrm>
            <a:off x="2529000" y="4282319"/>
            <a:ext cx="138000"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71" name="Rectangle: Rounded Corners 70">
            <a:extLst>
              <a:ext uri="{FF2B5EF4-FFF2-40B4-BE49-F238E27FC236}">
                <a16:creationId xmlns:a16="http://schemas.microsoft.com/office/drawing/2014/main" id="{4046B9B7-F435-3613-3C3E-E5F132269D40}"/>
              </a:ext>
            </a:extLst>
          </p:cNvPr>
          <p:cNvSpPr/>
          <p:nvPr/>
        </p:nvSpPr>
        <p:spPr>
          <a:xfrm>
            <a:off x="4664822" y="7503836"/>
            <a:ext cx="1800000" cy="328178"/>
          </a:xfrm>
          <a:prstGeom prst="roundRect">
            <a:avLst>
              <a:gd name="adj" fmla="val 6011"/>
            </a:avLst>
          </a:prstGeom>
          <a:solidFill>
            <a:srgbClr val="143154"/>
          </a:solidFill>
          <a:ln w="12700">
            <a:solidFill>
              <a:schemeClr val="bg1"/>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t">
            <a:spAutoFit/>
          </a:bodyPr>
          <a:lstStyle/>
          <a:p>
            <a:pPr algn="ctr"/>
            <a:r>
              <a:rPr lang="en-GB" sz="800" dirty="0">
                <a:solidFill>
                  <a:schemeClr val="lt1"/>
                </a:solidFill>
                <a:latin typeface="Aptos" panose="020B0004020202020204" pitchFamily="34" charset="0"/>
              </a:rPr>
              <a:t>Agreement</a:t>
            </a:r>
            <a:br>
              <a:rPr lang="en-GB" sz="800" dirty="0">
                <a:solidFill>
                  <a:schemeClr val="lt1"/>
                </a:solidFill>
                <a:latin typeface="Aptos" panose="020B0004020202020204" pitchFamily="34" charset="0"/>
              </a:rPr>
            </a:br>
            <a:r>
              <a:rPr lang="en-GB" sz="800" dirty="0">
                <a:solidFill>
                  <a:schemeClr val="lt1"/>
                </a:solidFill>
                <a:latin typeface="Aptos" panose="020B0004020202020204" pitchFamily="34" charset="0"/>
              </a:rPr>
              <a:t>comes to an end</a:t>
            </a:r>
          </a:p>
        </p:txBody>
      </p:sp>
      <p:sp>
        <p:nvSpPr>
          <p:cNvPr id="75" name="Rectangle: Rounded Corners 74">
            <a:extLst>
              <a:ext uri="{FF2B5EF4-FFF2-40B4-BE49-F238E27FC236}">
                <a16:creationId xmlns:a16="http://schemas.microsoft.com/office/drawing/2014/main" id="{1FCE5FE4-94C2-C1CE-DCA7-807988D857D8}"/>
              </a:ext>
            </a:extLst>
          </p:cNvPr>
          <p:cNvSpPr/>
          <p:nvPr/>
        </p:nvSpPr>
        <p:spPr>
          <a:xfrm>
            <a:off x="4664822" y="7938047"/>
            <a:ext cx="1800000" cy="694913"/>
          </a:xfrm>
          <a:prstGeom prst="roundRect">
            <a:avLst>
              <a:gd name="adj" fmla="val 2913"/>
            </a:avLst>
          </a:prstGeom>
          <a:solidFill>
            <a:srgbClr val="336699"/>
          </a:solidFill>
          <a:ln w="12700">
            <a:solidFill>
              <a:schemeClr val="bg1"/>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t">
            <a:spAutoFit/>
          </a:bodyPr>
          <a:lstStyle/>
          <a:p>
            <a:pPr algn="ctr"/>
            <a:r>
              <a:rPr lang="en-GB" sz="800" dirty="0">
                <a:solidFill>
                  <a:schemeClr val="lt1"/>
                </a:solidFill>
                <a:latin typeface="Aptos" panose="020B0004020202020204" pitchFamily="34" charset="0"/>
              </a:rPr>
              <a:t>Re assessment completed by SW to establish the child's current circumstances and any support or needs identified, apply threshold and outcome accordingly. </a:t>
            </a:r>
          </a:p>
        </p:txBody>
      </p:sp>
      <p:sp>
        <p:nvSpPr>
          <p:cNvPr id="108" name="Rectangle: Rounded Corners 107">
            <a:extLst>
              <a:ext uri="{FF2B5EF4-FFF2-40B4-BE49-F238E27FC236}">
                <a16:creationId xmlns:a16="http://schemas.microsoft.com/office/drawing/2014/main" id="{9B70E748-E626-A898-93E3-68C267CE5E42}"/>
              </a:ext>
            </a:extLst>
          </p:cNvPr>
          <p:cNvSpPr/>
          <p:nvPr/>
        </p:nvSpPr>
        <p:spPr>
          <a:xfrm>
            <a:off x="2536620" y="8991068"/>
            <a:ext cx="1800000" cy="328178"/>
          </a:xfrm>
          <a:prstGeom prst="roundRect">
            <a:avLst>
              <a:gd name="adj" fmla="val 6011"/>
            </a:avLst>
          </a:prstGeom>
          <a:solidFill>
            <a:srgbClr val="D56509"/>
          </a:solidFill>
          <a:ln w="12700">
            <a:solidFill>
              <a:schemeClr val="bg1"/>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36000" tIns="36000" rIns="36000" bIns="36000" rtlCol="0" anchor="t">
            <a:spAutoFit/>
          </a:bodyPr>
          <a:lstStyle/>
          <a:p>
            <a:pPr algn="ctr"/>
            <a:r>
              <a:rPr lang="en-GB" sz="800" dirty="0">
                <a:solidFill>
                  <a:schemeClr val="lt1"/>
                </a:solidFill>
                <a:latin typeface="Aptos" panose="020B0004020202020204" pitchFamily="34" charset="0"/>
              </a:rPr>
              <a:t>Review private fostering assessments to be completed every 12 months.</a:t>
            </a:r>
          </a:p>
        </p:txBody>
      </p:sp>
      <p:sp>
        <p:nvSpPr>
          <p:cNvPr id="114" name="Rectangle: Rounded Corners 113">
            <a:extLst>
              <a:ext uri="{FF2B5EF4-FFF2-40B4-BE49-F238E27FC236}">
                <a16:creationId xmlns:a16="http://schemas.microsoft.com/office/drawing/2014/main" id="{EFC3406E-26B0-626D-1BF5-303718B83505}"/>
              </a:ext>
            </a:extLst>
          </p:cNvPr>
          <p:cNvSpPr/>
          <p:nvPr/>
        </p:nvSpPr>
        <p:spPr>
          <a:xfrm>
            <a:off x="400797" y="7350868"/>
            <a:ext cx="2799171" cy="446310"/>
          </a:xfrm>
          <a:prstGeom prst="roundRect">
            <a:avLst>
              <a:gd name="adj" fmla="val 2913"/>
            </a:avLst>
          </a:prstGeom>
          <a:solidFill>
            <a:srgbClr val="336699"/>
          </a:solidFill>
          <a:ln w="12700">
            <a:solidFill>
              <a:schemeClr val="bg1"/>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36000" tIns="36000" rIns="36000" bIns="36000" rtlCol="0" anchor="t">
            <a:spAutoFit/>
          </a:bodyPr>
          <a:lstStyle/>
          <a:p>
            <a:pPr algn="ctr"/>
            <a:r>
              <a:rPr lang="en-GB" sz="800" dirty="0">
                <a:solidFill>
                  <a:schemeClr val="lt1"/>
                </a:solidFill>
                <a:latin typeface="Aptos" panose="020B0004020202020204" pitchFamily="34" charset="0"/>
              </a:rPr>
              <a:t>Subsequent visits recorded as Reg 8 visits not CIN visits – for the first 12 months visits are at least every 6 weeks, for the 2nd and subsequent years, visits are at least every 12 weeks.</a:t>
            </a:r>
          </a:p>
        </p:txBody>
      </p:sp>
      <p:sp>
        <p:nvSpPr>
          <p:cNvPr id="115" name="Rectangle: Rounded Corners 114">
            <a:extLst>
              <a:ext uri="{FF2B5EF4-FFF2-40B4-BE49-F238E27FC236}">
                <a16:creationId xmlns:a16="http://schemas.microsoft.com/office/drawing/2014/main" id="{EB7E6449-FDFA-7C3D-9672-51A10D17F9A2}"/>
              </a:ext>
            </a:extLst>
          </p:cNvPr>
          <p:cNvSpPr/>
          <p:nvPr/>
        </p:nvSpPr>
        <p:spPr>
          <a:xfrm>
            <a:off x="408416" y="7938048"/>
            <a:ext cx="2799171" cy="694913"/>
          </a:xfrm>
          <a:prstGeom prst="roundRect">
            <a:avLst>
              <a:gd name="adj" fmla="val 2913"/>
            </a:avLst>
          </a:prstGeom>
          <a:solidFill>
            <a:srgbClr val="336699"/>
          </a:solidFill>
          <a:ln w="12700">
            <a:solidFill>
              <a:schemeClr val="bg1"/>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36000" tIns="36000" rIns="36000" bIns="36000" rtlCol="0" anchor="t">
            <a:spAutoFit/>
          </a:bodyPr>
          <a:lstStyle/>
          <a:p>
            <a:pPr algn="ctr"/>
            <a:r>
              <a:rPr lang="en-GB" sz="800" dirty="0">
                <a:solidFill>
                  <a:schemeClr val="lt1"/>
                </a:solidFill>
                <a:latin typeface="Aptos" panose="020B0004020202020204" pitchFamily="34" charset="0"/>
              </a:rPr>
              <a:t>CIN planning continues with the plan focussing on promoting the welfare of the child, CIN meetings at 6 weekly intervals, with a view of securing permanency for the child whether that is the return of the child to their parents (or persons with PR) or through private law Orders for the PF carer.</a:t>
            </a:r>
          </a:p>
        </p:txBody>
      </p:sp>
      <p:cxnSp>
        <p:nvCxnSpPr>
          <p:cNvPr id="156" name="Connector: Elbow 155">
            <a:extLst>
              <a:ext uri="{FF2B5EF4-FFF2-40B4-BE49-F238E27FC236}">
                <a16:creationId xmlns:a16="http://schemas.microsoft.com/office/drawing/2014/main" id="{EF0F51B5-CBEC-7B2B-ACCE-411E9A14B3F4}"/>
              </a:ext>
            </a:extLst>
          </p:cNvPr>
          <p:cNvCxnSpPr>
            <a:cxnSpLocks/>
            <a:stCxn id="40" idx="2"/>
          </p:cNvCxnSpPr>
          <p:nvPr/>
        </p:nvCxnSpPr>
        <p:spPr>
          <a:xfrm rot="5400000">
            <a:off x="3201488" y="5718900"/>
            <a:ext cx="449834" cy="12809"/>
          </a:xfrm>
          <a:prstGeom prst="bentConnector3">
            <a:avLst>
              <a:gd name="adj1" fmla="val 50000"/>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60" name="Connector: Elbow 159">
            <a:extLst>
              <a:ext uri="{FF2B5EF4-FFF2-40B4-BE49-F238E27FC236}">
                <a16:creationId xmlns:a16="http://schemas.microsoft.com/office/drawing/2014/main" id="{8EC10ECB-98F6-2F3A-B53A-334595F7A3D2}"/>
              </a:ext>
            </a:extLst>
          </p:cNvPr>
          <p:cNvCxnSpPr>
            <a:cxnSpLocks/>
          </p:cNvCxnSpPr>
          <p:nvPr/>
        </p:nvCxnSpPr>
        <p:spPr>
          <a:xfrm rot="5400000">
            <a:off x="2286406" y="5044397"/>
            <a:ext cx="671813" cy="1624807"/>
          </a:xfrm>
          <a:prstGeom prst="bentConnector3">
            <a:avLst>
              <a:gd name="adj1" fmla="val 50000"/>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77" name="Connector: Elbow 176">
            <a:extLst>
              <a:ext uri="{FF2B5EF4-FFF2-40B4-BE49-F238E27FC236}">
                <a16:creationId xmlns:a16="http://schemas.microsoft.com/office/drawing/2014/main" id="{6B119518-759D-B72E-6CBC-A56F96F70615}"/>
              </a:ext>
            </a:extLst>
          </p:cNvPr>
          <p:cNvCxnSpPr>
            <a:cxnSpLocks/>
          </p:cNvCxnSpPr>
          <p:nvPr/>
        </p:nvCxnSpPr>
        <p:spPr>
          <a:xfrm rot="16200000" flipH="1">
            <a:off x="2899855" y="6395263"/>
            <a:ext cx="2301734" cy="1228200"/>
          </a:xfrm>
          <a:prstGeom prst="bentConnector3">
            <a:avLst>
              <a:gd name="adj1" fmla="val 50000"/>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0" name="Rectangle: Rounded Corners 39">
            <a:extLst>
              <a:ext uri="{FF2B5EF4-FFF2-40B4-BE49-F238E27FC236}">
                <a16:creationId xmlns:a16="http://schemas.microsoft.com/office/drawing/2014/main" id="{7B1BE3CE-E9A8-1DE5-B169-9FDBD127F5A8}"/>
              </a:ext>
            </a:extLst>
          </p:cNvPr>
          <p:cNvSpPr/>
          <p:nvPr/>
        </p:nvSpPr>
        <p:spPr>
          <a:xfrm>
            <a:off x="408417" y="5045527"/>
            <a:ext cx="6048783" cy="454860"/>
          </a:xfrm>
          <a:prstGeom prst="roundRect">
            <a:avLst>
              <a:gd name="adj" fmla="val 6011"/>
            </a:avLst>
          </a:prstGeom>
          <a:solidFill>
            <a:srgbClr val="336699"/>
          </a:solidFill>
          <a:ln w="12700">
            <a:solidFill>
              <a:schemeClr val="bg1"/>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36000" tIns="36000" rIns="36000" bIns="36000" rtlCol="0" anchor="t">
            <a:spAutoFit/>
          </a:bodyPr>
          <a:lstStyle/>
          <a:p>
            <a:pPr algn="l"/>
            <a:r>
              <a:rPr lang="en-GB" sz="800" dirty="0">
                <a:solidFill>
                  <a:schemeClr val="lt1"/>
                </a:solidFill>
                <a:latin typeface="Aptos" panose="020B0004020202020204" pitchFamily="34" charset="0"/>
              </a:rPr>
              <a:t>PF assessment completed with 45 days. Assessment determines if the arrangement is suitable for the child, records the outcome of the DBS checks, parents' views, likely duration of the arrangement, if deemed to be a long-term arrangement, and any support that is required to promote the welfare of the child.</a:t>
            </a:r>
          </a:p>
        </p:txBody>
      </p:sp>
      <p:sp>
        <p:nvSpPr>
          <p:cNvPr id="185" name="TextBox 184">
            <a:extLst>
              <a:ext uri="{FF2B5EF4-FFF2-40B4-BE49-F238E27FC236}">
                <a16:creationId xmlns:a16="http://schemas.microsoft.com/office/drawing/2014/main" id="{37B42B4D-A6D7-9E60-FF44-C0D994589561}"/>
              </a:ext>
            </a:extLst>
          </p:cNvPr>
          <p:cNvSpPr txBox="1"/>
          <p:nvPr/>
        </p:nvSpPr>
        <p:spPr>
          <a:xfrm>
            <a:off x="298608" y="399884"/>
            <a:ext cx="6242781" cy="400110"/>
          </a:xfrm>
          <a:prstGeom prst="rect">
            <a:avLst/>
          </a:prstGeom>
          <a:noFill/>
        </p:spPr>
        <p:txBody>
          <a:bodyPr wrap="square" lIns="0" rIns="0">
            <a:spAutoFit/>
          </a:bodyPr>
          <a:lstStyle/>
          <a:p>
            <a:pPr algn="ctr"/>
            <a:r>
              <a:rPr lang="en-GB" sz="2000" dirty="0">
                <a:solidFill>
                  <a:schemeClr val="tx2"/>
                </a:solidFill>
                <a:latin typeface="Aptos" panose="020B0004020202020204" pitchFamily="34" charset="0"/>
                <a:cs typeface="Arial"/>
              </a:rPr>
              <a:t>Private</a:t>
            </a:r>
            <a:r>
              <a:rPr lang="en-GB" sz="2000" spc="-3" dirty="0">
                <a:solidFill>
                  <a:schemeClr val="tx2"/>
                </a:solidFill>
                <a:latin typeface="Aptos" panose="020B0004020202020204" pitchFamily="34" charset="0"/>
                <a:cs typeface="Arial"/>
              </a:rPr>
              <a:t> Fostering </a:t>
            </a:r>
            <a:r>
              <a:rPr lang="en-GB" sz="2000" dirty="0">
                <a:solidFill>
                  <a:schemeClr val="tx2"/>
                </a:solidFill>
                <a:latin typeface="Aptos" panose="020B0004020202020204" pitchFamily="34" charset="0"/>
                <a:cs typeface="Arial"/>
              </a:rPr>
              <a:t>(PF)</a:t>
            </a:r>
            <a:r>
              <a:rPr lang="en-GB" sz="2000" spc="-9" dirty="0">
                <a:solidFill>
                  <a:schemeClr val="tx2"/>
                </a:solidFill>
                <a:latin typeface="Aptos" panose="020B0004020202020204" pitchFamily="34" charset="0"/>
                <a:cs typeface="Arial"/>
              </a:rPr>
              <a:t> </a:t>
            </a:r>
            <a:r>
              <a:rPr lang="en-GB" sz="2000" spc="-3" dirty="0">
                <a:solidFill>
                  <a:schemeClr val="tx2"/>
                </a:solidFill>
                <a:latin typeface="Aptos" panose="020B0004020202020204" pitchFamily="34" charset="0"/>
                <a:cs typeface="Arial"/>
              </a:rPr>
              <a:t>Process</a:t>
            </a:r>
            <a:endParaRPr lang="en-GB" sz="2000" dirty="0"/>
          </a:p>
        </p:txBody>
      </p:sp>
      <p:cxnSp>
        <p:nvCxnSpPr>
          <p:cNvPr id="8" name="Connector: Elbow 7">
            <a:extLst>
              <a:ext uri="{FF2B5EF4-FFF2-40B4-BE49-F238E27FC236}">
                <a16:creationId xmlns:a16="http://schemas.microsoft.com/office/drawing/2014/main" id="{35FEB7AF-B5CB-9D33-39C4-9C24DDB1017B}"/>
              </a:ext>
            </a:extLst>
          </p:cNvPr>
          <p:cNvCxnSpPr>
            <a:cxnSpLocks/>
            <a:endCxn id="71" idx="1"/>
          </p:cNvCxnSpPr>
          <p:nvPr/>
        </p:nvCxnSpPr>
        <p:spPr>
          <a:xfrm flipV="1">
            <a:off x="3199970" y="7667925"/>
            <a:ext cx="1464852" cy="492307"/>
          </a:xfrm>
          <a:prstGeom prst="bentConnector3">
            <a:avLst>
              <a:gd name="adj1" fmla="val 50000"/>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76759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490</TotalTime>
  <Words>461</Words>
  <Application>Microsoft Office PowerPoint</Application>
  <PresentationFormat>A4 Paper (210x297 mm)</PresentationFormat>
  <Paragraphs>21</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Aptos</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Joanne Dawes</dc:creator>
  <cp:lastModifiedBy>Michelle Hicken</cp:lastModifiedBy>
  <cp:revision>5</cp:revision>
  <dcterms:created xsi:type="dcterms:W3CDTF">2025-08-27T09:59:27Z</dcterms:created>
  <dcterms:modified xsi:type="dcterms:W3CDTF">2025-10-13T10:13:17Z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2020-12-04T00:00:00Z</vt:filetime>
  </property>
  <property fmtid="{D5CDD505-2E9C-101B-9397-08002B2CF9AE}" pid="3" name="Creator">
    <vt:lpwstr>Microsoft® Visio® 2016</vt:lpwstr>
  </property>
  <property fmtid="{D5CDD505-2E9C-101B-9397-08002B2CF9AE}" pid="4" name="LastSaved">
    <vt:filetime>2025-08-27T00:00:00Z</vt:filetime>
  </property>
  <property fmtid="{D5CDD505-2E9C-101B-9397-08002B2CF9AE}" pid="5" name="Producer">
    <vt:lpwstr>Microsoft® Visio® 2016</vt:lpwstr>
  </property>
</Properties>
</file>