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12"/>
  </p:notesMasterIdLst>
  <p:handoutMasterIdLst>
    <p:handoutMasterId r:id="rId13"/>
  </p:handoutMasterIdLst>
  <p:sldIdLst>
    <p:sldId id="635" r:id="rId2"/>
    <p:sldId id="646" r:id="rId3"/>
    <p:sldId id="645" r:id="rId4"/>
    <p:sldId id="644" r:id="rId5"/>
    <p:sldId id="650" r:id="rId6"/>
    <p:sldId id="643" r:id="rId7"/>
    <p:sldId id="651" r:id="rId8"/>
    <p:sldId id="652" r:id="rId9"/>
    <p:sldId id="649" r:id="rId10"/>
    <p:sldId id="648"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04A7CB-25BC-40A8-B631-61171DD0CF1F}">
          <p14:sldIdLst>
            <p14:sldId id="635"/>
            <p14:sldId id="646"/>
            <p14:sldId id="645"/>
            <p14:sldId id="644"/>
            <p14:sldId id="650"/>
            <p14:sldId id="643"/>
            <p14:sldId id="651"/>
            <p14:sldId id="652"/>
            <p14:sldId id="649"/>
            <p14:sldId id="6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yce, Paul" initials="BP" lastIdx="1" clrIdx="0">
    <p:extLst>
      <p:ext uri="{19B8F6BF-5375-455C-9EA6-DF929625EA0E}">
        <p15:presenceInfo xmlns:p15="http://schemas.microsoft.com/office/powerpoint/2012/main" userId="S::paulboyce@wirral.gov.uk::a0506021-4375-46c7-b3ca-ceb8c3c679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55" autoAdjust="0"/>
    <p:restoredTop sz="86758" autoAdjust="0"/>
  </p:normalViewPr>
  <p:slideViewPr>
    <p:cSldViewPr>
      <p:cViewPr varScale="1">
        <p:scale>
          <a:sx n="78" d="100"/>
          <a:sy n="78" d="100"/>
        </p:scale>
        <p:origin x="1539"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en-GB" dirty="0"/>
          </a:p>
        </p:txBody>
      </p:sp>
      <p:sp>
        <p:nvSpPr>
          <p:cNvPr id="3" name="Date Placeholder 2"/>
          <p:cNvSpPr>
            <a:spLocks noGrp="1"/>
          </p:cNvSpPr>
          <p:nvPr>
            <p:ph type="dt" sz="quarter" idx="1"/>
          </p:nvPr>
        </p:nvSpPr>
        <p:spPr>
          <a:xfrm>
            <a:off x="3850445" y="2"/>
            <a:ext cx="2945659" cy="496332"/>
          </a:xfrm>
          <a:prstGeom prst="rect">
            <a:avLst/>
          </a:prstGeom>
        </p:spPr>
        <p:txBody>
          <a:bodyPr vert="horz" lIns="91424" tIns="45712" rIns="91424" bIns="45712" rtlCol="0"/>
          <a:lstStyle>
            <a:lvl1pPr algn="r">
              <a:defRPr sz="1200"/>
            </a:lvl1pPr>
          </a:lstStyle>
          <a:p>
            <a:fld id="{91454226-2B9A-4E61-A3EE-5ACEDE04CC03}" type="datetimeFigureOut">
              <a:rPr lang="en-GB" smtClean="0"/>
              <a:t>13/07/2021</a:t>
            </a:fld>
            <a:endParaRPr lang="en-GB" dirty="0"/>
          </a:p>
        </p:txBody>
      </p:sp>
      <p:sp>
        <p:nvSpPr>
          <p:cNvPr id="4" name="Footer Placeholder 3"/>
          <p:cNvSpPr>
            <a:spLocks noGrp="1"/>
          </p:cNvSpPr>
          <p:nvPr>
            <p:ph type="ftr" sz="quarter" idx="2"/>
          </p:nvPr>
        </p:nvSpPr>
        <p:spPr>
          <a:xfrm>
            <a:off x="2" y="9428585"/>
            <a:ext cx="2945659" cy="496332"/>
          </a:xfrm>
          <a:prstGeom prst="rect">
            <a:avLst/>
          </a:prstGeom>
        </p:spPr>
        <p:txBody>
          <a:bodyPr vert="horz" lIns="91424" tIns="45712" rIns="91424" bIns="4571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6332"/>
          </a:xfrm>
          <a:prstGeom prst="rect">
            <a:avLst/>
          </a:prstGeom>
        </p:spPr>
        <p:txBody>
          <a:bodyPr vert="horz" lIns="91424" tIns="45712" rIns="91424" bIns="45712" rtlCol="0" anchor="b"/>
          <a:lstStyle>
            <a:lvl1pPr algn="r">
              <a:defRPr sz="1200"/>
            </a:lvl1pPr>
          </a:lstStyle>
          <a:p>
            <a:fld id="{790A2D5A-0154-40B2-A1C8-8C781FB37EED}" type="slidenum">
              <a:rPr lang="en-GB" smtClean="0"/>
              <a:t>‹#›</a:t>
            </a:fld>
            <a:endParaRPr lang="en-GB" dirty="0"/>
          </a:p>
        </p:txBody>
      </p:sp>
    </p:spTree>
    <p:extLst>
      <p:ext uri="{BB962C8B-B14F-4D97-AF65-F5344CB8AC3E}">
        <p14:creationId xmlns:p14="http://schemas.microsoft.com/office/powerpoint/2010/main" val="1242047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en-GB" dirty="0"/>
          </a:p>
        </p:txBody>
      </p:sp>
      <p:sp>
        <p:nvSpPr>
          <p:cNvPr id="3" name="Date Placeholder 2"/>
          <p:cNvSpPr>
            <a:spLocks noGrp="1"/>
          </p:cNvSpPr>
          <p:nvPr>
            <p:ph type="dt" idx="1"/>
          </p:nvPr>
        </p:nvSpPr>
        <p:spPr>
          <a:xfrm>
            <a:off x="3850445" y="2"/>
            <a:ext cx="2945659" cy="496332"/>
          </a:xfrm>
          <a:prstGeom prst="rect">
            <a:avLst/>
          </a:prstGeom>
        </p:spPr>
        <p:txBody>
          <a:bodyPr vert="horz" lIns="91424" tIns="45712" rIns="91424" bIns="45712" rtlCol="0"/>
          <a:lstStyle>
            <a:lvl1pPr algn="r">
              <a:defRPr sz="1200"/>
            </a:lvl1pPr>
          </a:lstStyle>
          <a:p>
            <a:fld id="{1B60FD54-2FE2-4133-ACE8-D15990A5681B}" type="datetimeFigureOut">
              <a:rPr lang="en-GB" smtClean="0"/>
              <a:t>13/07/2021</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4" tIns="45712" rIns="91424" bIns="45712" rtlCol="0" anchor="ctr"/>
          <a:lstStyle/>
          <a:p>
            <a:endParaRPr lang="en-GB"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24" tIns="45712" rIns="91424"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6332"/>
          </a:xfrm>
          <a:prstGeom prst="rect">
            <a:avLst/>
          </a:prstGeom>
        </p:spPr>
        <p:txBody>
          <a:bodyPr vert="horz" lIns="91424" tIns="45712" rIns="91424" bIns="4571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6332"/>
          </a:xfrm>
          <a:prstGeom prst="rect">
            <a:avLst/>
          </a:prstGeom>
        </p:spPr>
        <p:txBody>
          <a:bodyPr vert="horz" lIns="91424" tIns="45712" rIns="91424" bIns="45712" rtlCol="0" anchor="b"/>
          <a:lstStyle>
            <a:lvl1pPr algn="r">
              <a:defRPr sz="1200"/>
            </a:lvl1pPr>
          </a:lstStyle>
          <a:p>
            <a:fld id="{B247F32C-A678-45E9-81D0-87218867D54D}" type="slidenum">
              <a:rPr lang="en-GB" smtClean="0"/>
              <a:t>‹#›</a:t>
            </a:fld>
            <a:endParaRPr lang="en-GB" dirty="0"/>
          </a:p>
        </p:txBody>
      </p:sp>
    </p:spTree>
    <p:extLst>
      <p:ext uri="{BB962C8B-B14F-4D97-AF65-F5344CB8AC3E}">
        <p14:creationId xmlns:p14="http://schemas.microsoft.com/office/powerpoint/2010/main" val="2682891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E94DA02-1FB1-465B-AFFA-C682F95A74C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54769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E94DA02-1FB1-465B-AFFA-C682F95A74C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14935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E94DA02-1FB1-465B-AFFA-C682F95A74C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4779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E94DA02-1FB1-465B-AFFA-C682F95A74C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2938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E94DA02-1FB1-465B-AFFA-C682F95A74C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4258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E94DA02-1FB1-465B-AFFA-C682F95A74C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8402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E94DA02-1FB1-465B-AFFA-C682F95A74C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9498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E94DA02-1FB1-465B-AFFA-C682F95A74C1}"/>
              </a:ext>
            </a:extLst>
          </p:cNvPr>
          <p:cNvSpPr>
            <a:spLocks noGrp="1"/>
          </p:cNvSpPr>
          <p:nvPr>
            <p:ph type="body" idx="1"/>
          </p:nvPr>
        </p:nvSpPr>
        <p:spPr/>
        <p:txBody>
          <a:bodyPr/>
          <a:lstStyle/>
          <a:p>
            <a:r>
              <a:rPr lang="en-GB" dirty="0"/>
              <a:t>Intro: </a:t>
            </a:r>
          </a:p>
          <a:p>
            <a:endParaRPr lang="en-GB" dirty="0"/>
          </a:p>
          <a:p>
            <a:r>
              <a:rPr lang="en-GB" dirty="0"/>
              <a:t>The Principles and values are taken from our partnership safer </a:t>
            </a:r>
            <a:r>
              <a:rPr lang="en-GB"/>
              <a:t>adolescence strategy 2021-23.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As a partnership we are committed to working together and taking a child first approach. Young people have helped us develop a set of guiding principles and values that should underpin ‘how’ we work with them.</a:t>
            </a:r>
          </a:p>
          <a:p>
            <a:endParaRPr lang="en-GB" dirty="0"/>
          </a:p>
          <a:p>
            <a:r>
              <a:rPr lang="en-GB" dirty="0"/>
              <a:t>These principles were shaped for Wirral using the Research in Practice study: ‘That Difficult Age: Developing a more effective response to risks in adolescence (2014)’ by Dr Elly Hanson and Dez Holmes.</a:t>
            </a:r>
          </a:p>
        </p:txBody>
      </p:sp>
    </p:spTree>
    <p:extLst>
      <p:ext uri="{BB962C8B-B14F-4D97-AF65-F5344CB8AC3E}">
        <p14:creationId xmlns:p14="http://schemas.microsoft.com/office/powerpoint/2010/main" val="4292581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E94DA02-1FB1-465B-AFFA-C682F95A74C1}"/>
              </a:ext>
            </a:extLst>
          </p:cNvPr>
          <p:cNvSpPr>
            <a:spLocks noGrp="1"/>
          </p:cNvSpPr>
          <p:nvPr>
            <p:ph type="body" idx="1"/>
          </p:nvPr>
        </p:nvSpPr>
        <p:spPr/>
        <p:txBody>
          <a:bodyPr/>
          <a:lstStyle/>
          <a:p>
            <a:r>
              <a:rPr lang="en-GB" sz="1800" b="0" i="0" u="none" strike="noStrike" baseline="0" dirty="0">
                <a:solidFill>
                  <a:srgbClr val="000000"/>
                </a:solidFill>
                <a:latin typeface="Calibri" panose="020F0502020204030204" pitchFamily="34" charset="0"/>
              </a:rPr>
              <a:t>An example of how we as professionals can live these values is through our collective use of language. Victim-blaming language may reinforce messages from perpetrators around shame and guilt. This in turn may prevent the child or young person from disclosing their abuse, through fear of being blamed by professionals. </a:t>
            </a:r>
          </a:p>
          <a:p>
            <a:endParaRPr lang="en-GB"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Calibri" panose="020F0502020204030204" pitchFamily="34" charset="0"/>
              </a:rPr>
              <a:t>More information on appropriate language can be found at the following link, produced by the National Police Chief’s Council, Victim Support and The Children’s Society. </a:t>
            </a:r>
          </a:p>
          <a:p>
            <a:endParaRPr lang="en-GB"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Calibri" panose="020F0502020204030204" pitchFamily="34" charset="0"/>
              </a:rPr>
              <a:t>https://csepoliceandprevention.org.uk/toolkits</a:t>
            </a:r>
          </a:p>
          <a:p>
            <a:r>
              <a:rPr lang="en-GB" sz="1800" b="0" i="0" u="none" strike="noStrike" baseline="0" dirty="0">
                <a:solidFill>
                  <a:srgbClr val="000000"/>
                </a:solidFill>
                <a:latin typeface="Calibri" panose="020F0502020204030204" pitchFamily="34" charset="0"/>
              </a:rPr>
              <a:t> </a:t>
            </a:r>
          </a:p>
          <a:p>
            <a:endParaRPr lang="en-GB" dirty="0"/>
          </a:p>
        </p:txBody>
      </p:sp>
    </p:spTree>
    <p:extLst>
      <p:ext uri="{BB962C8B-B14F-4D97-AF65-F5344CB8AC3E}">
        <p14:creationId xmlns:p14="http://schemas.microsoft.com/office/powerpoint/2010/main" val="4011442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E94DA02-1FB1-465B-AFFA-C682F95A74C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23907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EAB7CE3-3CD8-44A0-87E6-558219A9A03F}" type="datetimeFigureOut">
              <a:rPr lang="en-GB" smtClean="0"/>
              <a:t>13/07/2021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215856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AB7CE3-3CD8-44A0-87E6-558219A9A03F}" type="datetimeFigureOut">
              <a:rPr lang="en-GB" smtClean="0"/>
              <a:t>13/07/2021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388421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AB7CE3-3CD8-44A0-87E6-558219A9A03F}" type="datetimeFigureOut">
              <a:rPr lang="en-GB" smtClean="0"/>
              <a:t>13/07/2021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86132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AB7CE3-3CD8-44A0-87E6-558219A9A03F}" type="datetimeFigureOut">
              <a:rPr lang="en-GB" smtClean="0"/>
              <a:t>13/07/2021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68039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B7CE3-3CD8-44A0-87E6-558219A9A03F}" type="datetimeFigureOut">
              <a:rPr lang="en-GB" smtClean="0"/>
              <a:t>13/07/2021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27695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EAB7CE3-3CD8-44A0-87E6-558219A9A03F}" type="datetimeFigureOut">
              <a:rPr lang="en-GB" smtClean="0"/>
              <a:t>13/07/2021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3776889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EAB7CE3-3CD8-44A0-87E6-558219A9A03F}" type="datetimeFigureOut">
              <a:rPr lang="en-GB" smtClean="0"/>
              <a:t>13/07/2021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86844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EAB7CE3-3CD8-44A0-87E6-558219A9A03F}" type="datetimeFigureOut">
              <a:rPr lang="en-GB" smtClean="0"/>
              <a:t>13/07/2021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72204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B7CE3-3CD8-44A0-87E6-558219A9A03F}" type="datetimeFigureOut">
              <a:rPr lang="en-GB" smtClean="0"/>
              <a:t>13/07/2021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61895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B7CE3-3CD8-44A0-87E6-558219A9A03F}" type="datetimeFigureOut">
              <a:rPr lang="en-GB" smtClean="0"/>
              <a:t>13/07/2021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129569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B7CE3-3CD8-44A0-87E6-558219A9A03F}" type="datetimeFigureOut">
              <a:rPr lang="en-GB" smtClean="0"/>
              <a:t>13/07/2021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B2FE33-2817-44B2-88A8-B043B0C1D57F}" type="slidenum">
              <a:rPr lang="en-GB" smtClean="0"/>
              <a:t>‹#›</a:t>
            </a:fld>
            <a:endParaRPr lang="en-GB" dirty="0"/>
          </a:p>
        </p:txBody>
      </p:sp>
    </p:spTree>
    <p:extLst>
      <p:ext uri="{BB962C8B-B14F-4D97-AF65-F5344CB8AC3E}">
        <p14:creationId xmlns:p14="http://schemas.microsoft.com/office/powerpoint/2010/main" val="357852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B7CE3-3CD8-44A0-87E6-558219A9A03F}" type="datetimeFigureOut">
              <a:rPr lang="en-GB" smtClean="0"/>
              <a:t>13/07/2021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2FE33-2817-44B2-88A8-B043B0C1D57F}" type="slidenum">
              <a:rPr lang="en-GB" smtClean="0"/>
              <a:t>‹#›</a:t>
            </a:fld>
            <a:endParaRPr lang="en-GB" dirty="0"/>
          </a:p>
        </p:txBody>
      </p:sp>
    </p:spTree>
    <p:extLst>
      <p:ext uri="{BB962C8B-B14F-4D97-AF65-F5344CB8AC3E}">
        <p14:creationId xmlns:p14="http://schemas.microsoft.com/office/powerpoint/2010/main" val="3096635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hyperlink" Target="http://www.wirral.gov.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wirral.gov.uk/communities-and-neighbourhoods/crime-reduction/youth-offending-service" TargetMode="External"/><Relationship Id="rId5" Type="http://schemas.openxmlformats.org/officeDocument/2006/relationships/hyperlink" Target="mailto:carlloughlin2@wirral.gov.uk" TargetMode="External"/><Relationship Id="rId4" Type="http://schemas.openxmlformats.org/officeDocument/2006/relationships/hyperlink" Target="mailto:kathygill@wirral.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wirral.gov.uk/communities-and-neighbourhoods/crime-reduction/youth-offending-serv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16256"/>
            <a:ext cx="9144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6" name="Group 5"/>
          <p:cNvGrpSpPr/>
          <p:nvPr/>
        </p:nvGrpSpPr>
        <p:grpSpPr>
          <a:xfrm>
            <a:off x="179512" y="6237312"/>
            <a:ext cx="8640961" cy="369332"/>
            <a:chOff x="179512" y="6237312"/>
            <a:chExt cx="8640961" cy="369332"/>
          </a:xfrm>
        </p:grpSpPr>
        <p:sp>
          <p:nvSpPr>
            <p:cNvPr id="7" name="TextBox 6"/>
            <p:cNvSpPr txBox="1"/>
            <p:nvPr/>
          </p:nvSpPr>
          <p:spPr>
            <a:xfrm>
              <a:off x="179512" y="6237312"/>
              <a:ext cx="3744416" cy="369332"/>
            </a:xfrm>
            <a:prstGeom prst="rect">
              <a:avLst/>
            </a:prstGeom>
            <a:noFill/>
          </p:spPr>
          <p:txBody>
            <a:bodyPr wrap="square" rtlCol="0">
              <a:spAutoFit/>
            </a:bodyPr>
            <a:lstStyle/>
            <a:p>
              <a:r>
                <a:rPr lang="en-GB" b="1" dirty="0">
                  <a:solidFill>
                    <a:prstClr val="white"/>
                  </a:solidFill>
                </a:rPr>
                <a:t>WIRRAL PLAN 2025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284555"/>
              <a:ext cx="1728193" cy="278027"/>
            </a:xfrm>
            <a:prstGeom prst="rect">
              <a:avLst/>
            </a:prstGeom>
          </p:spPr>
        </p:pic>
      </p:grpSp>
      <p:sp>
        <p:nvSpPr>
          <p:cNvPr id="9" name="Rectangle 8">
            <a:extLst>
              <a:ext uri="{FF2B5EF4-FFF2-40B4-BE49-F238E27FC236}">
                <a16:creationId xmlns:a16="http://schemas.microsoft.com/office/drawing/2014/main" id="{C5DBF6CC-A464-4CA0-A73E-E97E38FF28C8}"/>
              </a:ext>
            </a:extLst>
          </p:cNvPr>
          <p:cNvSpPr/>
          <p:nvPr/>
        </p:nvSpPr>
        <p:spPr>
          <a:xfrm>
            <a:off x="4901" y="-35618"/>
            <a:ext cx="9144000"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prstClr val="white"/>
              </a:solidFill>
            </a:endParaRPr>
          </a:p>
        </p:txBody>
      </p:sp>
      <p:sp>
        <p:nvSpPr>
          <p:cNvPr id="4" name="TextBox 3">
            <a:extLst>
              <a:ext uri="{FF2B5EF4-FFF2-40B4-BE49-F238E27FC236}">
                <a16:creationId xmlns:a16="http://schemas.microsoft.com/office/drawing/2014/main" id="{925DC74F-CE0C-4FCF-A344-72B1CB2CC35B}"/>
              </a:ext>
            </a:extLst>
          </p:cNvPr>
          <p:cNvSpPr txBox="1"/>
          <p:nvPr/>
        </p:nvSpPr>
        <p:spPr>
          <a:xfrm>
            <a:off x="395488" y="608658"/>
            <a:ext cx="8352929" cy="800219"/>
          </a:xfrm>
          <a:prstGeom prst="rect">
            <a:avLst/>
          </a:prstGeom>
          <a:noFill/>
        </p:spPr>
        <p:txBody>
          <a:bodyPr wrap="square" rtlCol="0">
            <a:spAutoFit/>
          </a:bodyPr>
          <a:lstStyle/>
          <a:p>
            <a:pPr algn="ctr"/>
            <a:r>
              <a:rPr lang="en-GB" sz="2800" b="1" dirty="0">
                <a:solidFill>
                  <a:srgbClr val="002060"/>
                </a:solidFill>
                <a:latin typeface="Calibri" panose="020F0502020204030204" pitchFamily="34" charset="0"/>
                <a:ea typeface="Calibri" panose="020F0502020204030204" pitchFamily="34" charset="0"/>
              </a:rPr>
              <a:t>Wirral Youth Justice Service – Strategic Plan 2021/22</a:t>
            </a:r>
            <a:endParaRPr lang="en-GB" sz="2800" b="1" dirty="0">
              <a:solidFill>
                <a:srgbClr val="002060"/>
              </a:solidFill>
              <a:effectLst/>
              <a:latin typeface="Calibri" panose="020F0502020204030204" pitchFamily="34" charset="0"/>
              <a:ea typeface="Calibri" panose="020F0502020204030204" pitchFamily="34" charset="0"/>
            </a:endParaRPr>
          </a:p>
          <a:p>
            <a:endParaRPr lang="en-GB" dirty="0"/>
          </a:p>
        </p:txBody>
      </p:sp>
      <p:sp>
        <p:nvSpPr>
          <p:cNvPr id="10" name="TextBox 9">
            <a:extLst>
              <a:ext uri="{FF2B5EF4-FFF2-40B4-BE49-F238E27FC236}">
                <a16:creationId xmlns:a16="http://schemas.microsoft.com/office/drawing/2014/main" id="{D5061287-3BF9-41BF-8D6B-7608B8D02AC5}"/>
              </a:ext>
            </a:extLst>
          </p:cNvPr>
          <p:cNvSpPr txBox="1"/>
          <p:nvPr/>
        </p:nvSpPr>
        <p:spPr>
          <a:xfrm>
            <a:off x="395535" y="1284360"/>
            <a:ext cx="8352929" cy="4801314"/>
          </a:xfrm>
          <a:prstGeom prst="rect">
            <a:avLst/>
          </a:prstGeom>
          <a:noFill/>
        </p:spPr>
        <p:txBody>
          <a:bodyPr wrap="square">
            <a:spAutoFit/>
          </a:bodyPr>
          <a:lstStyle/>
          <a:p>
            <a:pPr algn="just"/>
            <a:r>
              <a:rPr lang="en-GB" sz="1800" dirty="0">
                <a:effectLst/>
                <a:latin typeface="Arial" panose="020B0604020202020204" pitchFamily="34" charset="0"/>
                <a:ea typeface="Times New Roman" panose="02020603050405020304" pitchFamily="18" charset="0"/>
              </a:rPr>
              <a:t>Each Local Authority is required under the Crime and Disorder Act 1998 to have a Youth Justice Plan that sets out how local Youth Justice Services will be delivered within the available resources.  </a:t>
            </a:r>
          </a:p>
          <a:p>
            <a:pPr algn="just"/>
            <a:endParaRPr lang="en-GB" dirty="0">
              <a:latin typeface="Arial" panose="020B0604020202020204" pitchFamily="34" charset="0"/>
              <a:ea typeface="Times New Roman" panose="02020603050405020304" pitchFamily="18" charset="0"/>
            </a:endParaRPr>
          </a:p>
          <a:p>
            <a:pPr algn="just"/>
            <a:r>
              <a:rPr lang="en-GB" sz="1800" dirty="0">
                <a:effectLst/>
                <a:latin typeface="Arial" panose="020B0604020202020204" pitchFamily="34" charset="0"/>
                <a:ea typeface="Times New Roman" panose="02020603050405020304" pitchFamily="18" charset="0"/>
              </a:rPr>
              <a:t>The Strategic Plan 2021/22 sets out our strategy, plans and priorities for 2021-2022, which directly aims to prevent offending and re-offending by children and young people. </a:t>
            </a:r>
            <a:endParaRPr lang="en-GB"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Times New Roman" panose="02020603050405020304" pitchFamily="18" charset="0"/>
              </a:rPr>
              <a:t> Links to: </a:t>
            </a:r>
          </a:p>
          <a:p>
            <a:pPr marL="285750" indent="-285750" algn="jus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rPr>
              <a:t>Youth Justice Board Strategic Plan 2021-2024. </a:t>
            </a:r>
          </a:p>
          <a:p>
            <a:pPr marL="285750" indent="-285750" algn="jus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rPr>
              <a:t>HMIP Annual Report 2020. </a:t>
            </a:r>
          </a:p>
          <a:p>
            <a:pPr marL="285750" indent="-285750" algn="jus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rPr>
              <a:t>The Wirral Plan 2021-2026.</a:t>
            </a:r>
          </a:p>
          <a:p>
            <a:pPr marL="285750" indent="-285750" algn="just">
              <a:buFont typeface="Arial" panose="020B0604020202020204" pitchFamily="34" charset="0"/>
              <a:buChar char="•"/>
            </a:pPr>
            <a:r>
              <a:rPr lang="en-GB" dirty="0">
                <a:latin typeface="Arial" panose="020B0604020202020204" pitchFamily="34" charset="0"/>
                <a:ea typeface="Times New Roman" panose="02020603050405020304" pitchFamily="18" charset="0"/>
              </a:rPr>
              <a:t>Safer Wirral Strategy (Community Safety Partnership, including OPCC) </a:t>
            </a:r>
            <a:endParaRPr lang="en-GB" sz="1800" dirty="0">
              <a:effectLst/>
              <a:latin typeface="Arial" panose="020B0604020202020204" pitchFamily="34" charset="0"/>
              <a:ea typeface="Times New Roman" panose="02020603050405020304" pitchFamily="18" charset="0"/>
            </a:endParaRPr>
          </a:p>
          <a:p>
            <a:pPr marL="285750" indent="-285750" algn="just">
              <a:buFont typeface="Arial" panose="020B0604020202020204" pitchFamily="34" charset="0"/>
              <a:buChar char="•"/>
            </a:pPr>
            <a:r>
              <a:rPr lang="en-GB" dirty="0">
                <a:latin typeface="Arial" panose="020B0604020202020204" pitchFamily="34" charset="0"/>
                <a:ea typeface="Times New Roman" panose="02020603050405020304" pitchFamily="18" charset="0"/>
              </a:rPr>
              <a:t>WSCP Safer Adolescence Strategy 2021-2023.</a:t>
            </a:r>
          </a:p>
          <a:p>
            <a:pPr algn="just"/>
            <a:endParaRPr lang="en-GB" sz="1800" dirty="0">
              <a:effectLst/>
              <a:latin typeface="Arial" panose="020B0604020202020204" pitchFamily="34" charset="0"/>
              <a:ea typeface="Times New Roman" panose="02020603050405020304" pitchFamily="18" charset="0"/>
            </a:endParaRPr>
          </a:p>
          <a:p>
            <a:pPr algn="just"/>
            <a:r>
              <a:rPr lang="en-GB" dirty="0">
                <a:latin typeface="Arial" panose="020B0604020202020204" pitchFamily="34" charset="0"/>
                <a:ea typeface="Times New Roman" panose="02020603050405020304" pitchFamily="18" charset="0"/>
              </a:rPr>
              <a:t>Wirral has a Youth Justice Management Board, made up of statutory and wider partners and led by Elizabeth Hartley – Assistant Director of Early Help and Prevention within Wirral Children’s Services. </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756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16256"/>
            <a:ext cx="9144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6" name="Group 5"/>
          <p:cNvGrpSpPr/>
          <p:nvPr/>
        </p:nvGrpSpPr>
        <p:grpSpPr>
          <a:xfrm>
            <a:off x="179512" y="6237312"/>
            <a:ext cx="8640961" cy="369332"/>
            <a:chOff x="179512" y="6237312"/>
            <a:chExt cx="8640961" cy="369332"/>
          </a:xfrm>
        </p:grpSpPr>
        <p:sp>
          <p:nvSpPr>
            <p:cNvPr id="7" name="TextBox 6"/>
            <p:cNvSpPr txBox="1"/>
            <p:nvPr/>
          </p:nvSpPr>
          <p:spPr>
            <a:xfrm>
              <a:off x="179512" y="6237312"/>
              <a:ext cx="3744416" cy="369332"/>
            </a:xfrm>
            <a:prstGeom prst="rect">
              <a:avLst/>
            </a:prstGeom>
            <a:noFill/>
          </p:spPr>
          <p:txBody>
            <a:bodyPr wrap="square" rtlCol="0">
              <a:spAutoFit/>
            </a:bodyPr>
            <a:lstStyle/>
            <a:p>
              <a:r>
                <a:rPr lang="en-GB" b="1" dirty="0">
                  <a:solidFill>
                    <a:prstClr val="white"/>
                  </a:solidFill>
                </a:rPr>
                <a:t>WIRRAL PLAN 2025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284555"/>
              <a:ext cx="1728193" cy="278027"/>
            </a:xfrm>
            <a:prstGeom prst="rect">
              <a:avLst/>
            </a:prstGeom>
          </p:spPr>
        </p:pic>
      </p:grpSp>
      <p:sp>
        <p:nvSpPr>
          <p:cNvPr id="9" name="Rectangle 8">
            <a:extLst>
              <a:ext uri="{FF2B5EF4-FFF2-40B4-BE49-F238E27FC236}">
                <a16:creationId xmlns:a16="http://schemas.microsoft.com/office/drawing/2014/main" id="{C5DBF6CC-A464-4CA0-A73E-E97E38FF28C8}"/>
              </a:ext>
            </a:extLst>
          </p:cNvPr>
          <p:cNvSpPr/>
          <p:nvPr/>
        </p:nvSpPr>
        <p:spPr>
          <a:xfrm>
            <a:off x="4901" y="-35618"/>
            <a:ext cx="9144000"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prstClr val="white"/>
              </a:solidFill>
            </a:endParaRPr>
          </a:p>
        </p:txBody>
      </p:sp>
      <p:sp>
        <p:nvSpPr>
          <p:cNvPr id="4" name="TextBox 3">
            <a:extLst>
              <a:ext uri="{FF2B5EF4-FFF2-40B4-BE49-F238E27FC236}">
                <a16:creationId xmlns:a16="http://schemas.microsoft.com/office/drawing/2014/main" id="{925DC74F-CE0C-4FCF-A344-72B1CB2CC35B}"/>
              </a:ext>
            </a:extLst>
          </p:cNvPr>
          <p:cNvSpPr txBox="1"/>
          <p:nvPr/>
        </p:nvSpPr>
        <p:spPr>
          <a:xfrm>
            <a:off x="683568" y="654579"/>
            <a:ext cx="7704856" cy="523220"/>
          </a:xfrm>
          <a:prstGeom prst="rect">
            <a:avLst/>
          </a:prstGeom>
          <a:noFill/>
        </p:spPr>
        <p:txBody>
          <a:bodyPr wrap="square" rtlCol="0">
            <a:spAutoFit/>
          </a:bodyPr>
          <a:lstStyle/>
          <a:p>
            <a:pPr algn="ctr"/>
            <a:r>
              <a:rPr lang="en-GB" sz="2800" b="1" dirty="0">
                <a:solidFill>
                  <a:srgbClr val="002060"/>
                </a:solidFill>
              </a:rPr>
              <a:t>More Information?  - Key Contacts &amp; Volunteering </a:t>
            </a:r>
          </a:p>
        </p:txBody>
      </p:sp>
      <p:sp>
        <p:nvSpPr>
          <p:cNvPr id="10" name="TextBox 9">
            <a:extLst>
              <a:ext uri="{FF2B5EF4-FFF2-40B4-BE49-F238E27FC236}">
                <a16:creationId xmlns:a16="http://schemas.microsoft.com/office/drawing/2014/main" id="{78201577-E970-44A9-BB34-3B223C24E4C0}"/>
              </a:ext>
            </a:extLst>
          </p:cNvPr>
          <p:cNvSpPr txBox="1"/>
          <p:nvPr/>
        </p:nvSpPr>
        <p:spPr>
          <a:xfrm>
            <a:off x="395536" y="1340768"/>
            <a:ext cx="8568952" cy="4524315"/>
          </a:xfrm>
          <a:prstGeom prst="rect">
            <a:avLst/>
          </a:prstGeom>
          <a:noFill/>
        </p:spPr>
        <p:txBody>
          <a:bodyPr wrap="square">
            <a:spAutoFit/>
          </a:bodyPr>
          <a:lstStyle/>
          <a:p>
            <a:r>
              <a:rPr lang="en-GB" sz="1600" dirty="0">
                <a:solidFill>
                  <a:srgbClr val="000000"/>
                </a:solidFill>
                <a:latin typeface="Arial" panose="020B0604020202020204" pitchFamily="34" charset="0"/>
              </a:rPr>
              <a:t>Service Manager: Kathy Gill </a:t>
            </a:r>
          </a:p>
          <a:p>
            <a:r>
              <a:rPr lang="en-GB" sz="1600" dirty="0">
                <a:solidFill>
                  <a:srgbClr val="000000"/>
                </a:solidFill>
                <a:latin typeface="Arial" panose="020B0604020202020204" pitchFamily="34" charset="0"/>
                <a:hlinkClick r:id="rId4"/>
              </a:rPr>
              <a:t>kathygill@wirral.gov.uk</a:t>
            </a:r>
            <a:endParaRPr lang="en-GB" sz="1600" dirty="0">
              <a:solidFill>
                <a:srgbClr val="000000"/>
              </a:solidFill>
              <a:latin typeface="Arial" panose="020B0604020202020204" pitchFamily="34" charset="0"/>
            </a:endParaRPr>
          </a:p>
          <a:p>
            <a:endParaRPr lang="en-GB" sz="1600" b="1" dirty="0">
              <a:solidFill>
                <a:srgbClr val="000000"/>
              </a:solidFill>
              <a:latin typeface="Arial" panose="020B0604020202020204" pitchFamily="34" charset="0"/>
            </a:endParaRPr>
          </a:p>
          <a:p>
            <a:r>
              <a:rPr lang="en-GB" sz="1600" b="1" dirty="0">
                <a:solidFill>
                  <a:srgbClr val="000000"/>
                </a:solidFill>
                <a:latin typeface="Arial" panose="020B0604020202020204" pitchFamily="34" charset="0"/>
              </a:rPr>
              <a:t>Volunteering: </a:t>
            </a:r>
          </a:p>
          <a:p>
            <a:pPr marL="285750" indent="-285750">
              <a:buFont typeface="Arial" panose="020B0604020202020204" pitchFamily="34" charset="0"/>
              <a:buChar char="•"/>
            </a:pPr>
            <a:r>
              <a:rPr lang="en-GB" sz="1600" b="0" i="0" dirty="0">
                <a:solidFill>
                  <a:srgbClr val="0B0C0C"/>
                </a:solidFill>
                <a:effectLst/>
                <a:latin typeface="Arial" panose="020B0604020202020204" pitchFamily="34" charset="0"/>
                <a:cs typeface="Arial" panose="020B0604020202020204" pitchFamily="34" charset="0"/>
              </a:rPr>
              <a:t>Mentoring is a service offered to young people throughout the Youth Justice Service. A young person is matched with a volunteer mentor, who will act as positive role model and can offer support and guidance to the young person to focus on making positive steps away from offending. </a:t>
            </a:r>
            <a:r>
              <a:rPr lang="en-GB" sz="1600" dirty="0">
                <a:solidFill>
                  <a:srgbClr val="0B0C0C"/>
                </a:solidFill>
                <a:latin typeface="Arial" panose="020B0604020202020204" pitchFamily="34" charset="0"/>
                <a:cs typeface="Arial" panose="020B0604020202020204" pitchFamily="34" charset="0"/>
              </a:rPr>
              <a:t>You can also make a referral for mentoring which will be assessed and consulted upon across professionals.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Referral Order volunteers are key to the delivery of our Referral Order Panels, Volunteers take an active role in the decision making and Referral Order Contract of work to be completed with the young person who is sentenced to a Referral Order. </a:t>
            </a:r>
          </a:p>
          <a:p>
            <a:pPr marL="285750" indent="-285750">
              <a:buFont typeface="Arial" panose="020B0604020202020204" pitchFamily="34" charset="0"/>
              <a:buChar char="•"/>
            </a:pPr>
            <a:r>
              <a:rPr lang="en-GB" sz="1600" dirty="0">
                <a:solidFill>
                  <a:srgbClr val="0B0C0C"/>
                </a:solidFill>
                <a:latin typeface="Arial" panose="020B0604020202020204" pitchFamily="34" charset="0"/>
                <a:cs typeface="Arial" panose="020B0604020202020204" pitchFamily="34" charset="0"/>
              </a:rPr>
              <a:t>For more information on volunteering </a:t>
            </a:r>
            <a:r>
              <a:rPr lang="en-GB" sz="1600" dirty="0">
                <a:latin typeface="Arial" panose="020B0604020202020204" pitchFamily="34" charset="0"/>
                <a:cs typeface="Arial" panose="020B0604020202020204" pitchFamily="34" charset="0"/>
              </a:rPr>
              <a:t>contact</a:t>
            </a:r>
          </a:p>
          <a:p>
            <a:r>
              <a:rPr lang="en-GB" sz="1600" dirty="0">
                <a:solidFill>
                  <a:srgbClr val="000000"/>
                </a:solidFill>
                <a:latin typeface="Arial" panose="020B0604020202020204" pitchFamily="34" charset="0"/>
                <a:cs typeface="Arial" panose="020B0604020202020204" pitchFamily="34" charset="0"/>
                <a:hlinkClick r:id="rId5"/>
              </a:rPr>
              <a:t> carlloughlin2@wirral.gov.uk</a:t>
            </a:r>
            <a:endParaRPr lang="en-GB" sz="1600" dirty="0">
              <a:solidFill>
                <a:srgbClr val="000000"/>
              </a:solidFill>
              <a:latin typeface="Arial" panose="020B0604020202020204" pitchFamily="34" charset="0"/>
              <a:cs typeface="Arial" panose="020B0604020202020204" pitchFamily="34" charset="0"/>
            </a:endParaRPr>
          </a:p>
          <a:p>
            <a:endParaRPr lang="en-GB" sz="1600" dirty="0">
              <a:solidFill>
                <a:srgbClr val="000000"/>
              </a:solidFill>
              <a:latin typeface="Arial" panose="020B0604020202020204" pitchFamily="34" charset="0"/>
              <a:cs typeface="Arial" panose="020B0604020202020204" pitchFamily="34" charset="0"/>
            </a:endParaRPr>
          </a:p>
          <a:p>
            <a:r>
              <a:rPr lang="en-GB" sz="1600" dirty="0">
                <a:solidFill>
                  <a:srgbClr val="000000"/>
                </a:solidFill>
                <a:latin typeface="Arial" panose="020B0604020202020204" pitchFamily="34" charset="0"/>
              </a:rPr>
              <a:t>For more information in general on the Youth Justice Service in Wirral</a:t>
            </a:r>
          </a:p>
          <a:p>
            <a:r>
              <a:rPr lang="en-GB" sz="1600" dirty="0">
                <a:hlinkClick r:id="rId6"/>
              </a:rPr>
              <a:t>Wirral Youth Justice Service | </a:t>
            </a:r>
            <a:r>
              <a:rPr lang="en-GB" sz="1600" dirty="0">
                <a:hlinkClick r:id="rId7"/>
              </a:rPr>
              <a:t>www.wirral.gov.uk</a:t>
            </a:r>
            <a:r>
              <a:rPr lang="en-GB" sz="1600" dirty="0"/>
              <a:t> ‘</a:t>
            </a:r>
            <a:r>
              <a:rPr lang="en-GB" sz="1600" dirty="0">
                <a:latin typeface="Arial" panose="020B0604020202020204" pitchFamily="34" charset="0"/>
                <a:cs typeface="Arial" panose="020B0604020202020204" pitchFamily="34" charset="0"/>
              </a:rPr>
              <a:t>Youth Justice Service’</a:t>
            </a:r>
          </a:p>
          <a:p>
            <a:endParaRPr lang="en-GB" sz="1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57203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16256"/>
            <a:ext cx="9144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6" name="Group 5"/>
          <p:cNvGrpSpPr/>
          <p:nvPr/>
        </p:nvGrpSpPr>
        <p:grpSpPr>
          <a:xfrm>
            <a:off x="179512" y="6237312"/>
            <a:ext cx="8640961" cy="369332"/>
            <a:chOff x="179512" y="6237312"/>
            <a:chExt cx="8640961" cy="369332"/>
          </a:xfrm>
        </p:grpSpPr>
        <p:sp>
          <p:nvSpPr>
            <p:cNvPr id="7" name="TextBox 6"/>
            <p:cNvSpPr txBox="1"/>
            <p:nvPr/>
          </p:nvSpPr>
          <p:spPr>
            <a:xfrm>
              <a:off x="179512" y="6237312"/>
              <a:ext cx="3744416" cy="369332"/>
            </a:xfrm>
            <a:prstGeom prst="rect">
              <a:avLst/>
            </a:prstGeom>
            <a:noFill/>
          </p:spPr>
          <p:txBody>
            <a:bodyPr wrap="square" rtlCol="0">
              <a:spAutoFit/>
            </a:bodyPr>
            <a:lstStyle/>
            <a:p>
              <a:r>
                <a:rPr lang="en-GB" b="1" dirty="0">
                  <a:solidFill>
                    <a:prstClr val="white"/>
                  </a:solidFill>
                </a:rPr>
                <a:t>WIRRAL PLAN 2025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284555"/>
              <a:ext cx="1728193" cy="278027"/>
            </a:xfrm>
            <a:prstGeom prst="rect">
              <a:avLst/>
            </a:prstGeom>
          </p:spPr>
        </p:pic>
      </p:grpSp>
      <p:sp>
        <p:nvSpPr>
          <p:cNvPr id="9" name="Rectangle 8">
            <a:extLst>
              <a:ext uri="{FF2B5EF4-FFF2-40B4-BE49-F238E27FC236}">
                <a16:creationId xmlns:a16="http://schemas.microsoft.com/office/drawing/2014/main" id="{C5DBF6CC-A464-4CA0-A73E-E97E38FF28C8}"/>
              </a:ext>
            </a:extLst>
          </p:cNvPr>
          <p:cNvSpPr/>
          <p:nvPr/>
        </p:nvSpPr>
        <p:spPr>
          <a:xfrm>
            <a:off x="4901" y="-35618"/>
            <a:ext cx="9144000"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prstClr val="white"/>
              </a:solidFill>
            </a:endParaRPr>
          </a:p>
        </p:txBody>
      </p:sp>
      <p:sp>
        <p:nvSpPr>
          <p:cNvPr id="4" name="TextBox 3">
            <a:extLst>
              <a:ext uri="{FF2B5EF4-FFF2-40B4-BE49-F238E27FC236}">
                <a16:creationId xmlns:a16="http://schemas.microsoft.com/office/drawing/2014/main" id="{925DC74F-CE0C-4FCF-A344-72B1CB2CC35B}"/>
              </a:ext>
            </a:extLst>
          </p:cNvPr>
          <p:cNvSpPr txBox="1"/>
          <p:nvPr/>
        </p:nvSpPr>
        <p:spPr>
          <a:xfrm>
            <a:off x="719572" y="772326"/>
            <a:ext cx="7704856" cy="800219"/>
          </a:xfrm>
          <a:prstGeom prst="rect">
            <a:avLst/>
          </a:prstGeom>
          <a:noFill/>
        </p:spPr>
        <p:txBody>
          <a:bodyPr wrap="square" rtlCol="0">
            <a:spAutoFit/>
          </a:bodyPr>
          <a:lstStyle/>
          <a:p>
            <a:pPr algn="ctr"/>
            <a:r>
              <a:rPr lang="en-GB" sz="2800" b="1" dirty="0">
                <a:solidFill>
                  <a:srgbClr val="002060"/>
                </a:solidFill>
                <a:latin typeface="Calibri" panose="020F0502020204030204" pitchFamily="34" charset="0"/>
                <a:ea typeface="Calibri" panose="020F0502020204030204" pitchFamily="34" charset="0"/>
              </a:rPr>
              <a:t>Strategic  Vision   </a:t>
            </a:r>
            <a:endParaRPr lang="en-GB" sz="2800" b="1" dirty="0">
              <a:solidFill>
                <a:srgbClr val="002060"/>
              </a:solidFill>
              <a:effectLst/>
              <a:latin typeface="Calibri" panose="020F0502020204030204" pitchFamily="34" charset="0"/>
              <a:ea typeface="Calibri" panose="020F0502020204030204" pitchFamily="34" charset="0"/>
            </a:endParaRPr>
          </a:p>
          <a:p>
            <a:endParaRPr lang="en-GB" dirty="0"/>
          </a:p>
        </p:txBody>
      </p:sp>
      <p:sp>
        <p:nvSpPr>
          <p:cNvPr id="10" name="TextBox 9">
            <a:extLst>
              <a:ext uri="{FF2B5EF4-FFF2-40B4-BE49-F238E27FC236}">
                <a16:creationId xmlns:a16="http://schemas.microsoft.com/office/drawing/2014/main" id="{D5061287-3BF9-41BF-8D6B-7608B8D02AC5}"/>
              </a:ext>
            </a:extLst>
          </p:cNvPr>
          <p:cNvSpPr txBox="1"/>
          <p:nvPr/>
        </p:nvSpPr>
        <p:spPr>
          <a:xfrm>
            <a:off x="467544" y="1461595"/>
            <a:ext cx="8136904" cy="3416320"/>
          </a:xfrm>
          <a:prstGeom prst="rect">
            <a:avLst/>
          </a:prstGeom>
          <a:noFill/>
        </p:spPr>
        <p:txBody>
          <a:bodyPr wrap="square">
            <a:spAutoFit/>
          </a:bodyPr>
          <a:lstStyle/>
          <a:p>
            <a:r>
              <a:rPr lang="en-GB" sz="1800" b="0" i="0" u="none" strike="noStrike" baseline="0" dirty="0">
                <a:solidFill>
                  <a:srgbClr val="000000"/>
                </a:solidFill>
                <a:latin typeface="Arial" panose="020B0604020202020204" pitchFamily="34" charset="0"/>
              </a:rPr>
              <a:t>Wirral Youth Justice Vision Statement </a:t>
            </a:r>
          </a:p>
          <a:p>
            <a:endParaRPr lang="en-GB" sz="1800" b="0" i="0" u="none" strike="noStrike" baseline="0" dirty="0">
              <a:solidFill>
                <a:srgbClr val="000000"/>
              </a:solidFill>
              <a:latin typeface="Arial" panose="020B0604020202020204" pitchFamily="34" charset="0"/>
            </a:endParaRPr>
          </a:p>
          <a:p>
            <a:pPr lvl="1"/>
            <a:r>
              <a:rPr lang="en-GB" b="0" i="0" u="none" strike="noStrike" baseline="0" dirty="0">
                <a:solidFill>
                  <a:srgbClr val="000000"/>
                </a:solidFill>
                <a:latin typeface="Arial" panose="020B0604020202020204" pitchFamily="34" charset="0"/>
              </a:rPr>
              <a:t>• </a:t>
            </a:r>
            <a:r>
              <a:rPr lang="en-GB" b="0" i="0" u="none" strike="noStrike" baseline="0" dirty="0">
                <a:latin typeface="Arial" panose="020B0604020202020204" pitchFamily="34" charset="0"/>
              </a:rPr>
              <a:t>For our young people involved, or on the cusp of, the Criminal Justice System are seen as “Child First, Offender Second”. </a:t>
            </a:r>
          </a:p>
          <a:p>
            <a:pPr lvl="1"/>
            <a:endParaRPr lang="en-GB" b="0" i="0" u="none" strike="noStrike" baseline="0" dirty="0">
              <a:latin typeface="Arial" panose="020B0604020202020204" pitchFamily="34" charset="0"/>
            </a:endParaRPr>
          </a:p>
          <a:p>
            <a:pPr lvl="1"/>
            <a:r>
              <a:rPr lang="en-GB" b="0" i="0" u="none" strike="noStrike" baseline="0" dirty="0">
                <a:latin typeface="Arial" panose="020B0604020202020204" pitchFamily="34" charset="0"/>
              </a:rPr>
              <a:t>• For our young people to be treated fairly by the youth justice system; and receive help that recognises their individual needs and builds on their strengths, through statutory work or preventative support. </a:t>
            </a:r>
          </a:p>
          <a:p>
            <a:pPr lvl="1"/>
            <a:endParaRPr lang="en-GB" b="0" i="0" u="none" strike="noStrike" baseline="0" dirty="0">
              <a:latin typeface="Arial" panose="020B0604020202020204" pitchFamily="34" charset="0"/>
            </a:endParaRPr>
          </a:p>
          <a:p>
            <a:pPr lvl="1"/>
            <a:r>
              <a:rPr lang="en-GB" b="0" i="0" u="none" strike="noStrike" baseline="0" dirty="0">
                <a:latin typeface="Arial" panose="020B0604020202020204" pitchFamily="34" charset="0"/>
              </a:rPr>
              <a:t>• To bring about change for our young people, families and their communities, so they can achieve the best </a:t>
            </a:r>
            <a:r>
              <a:rPr lang="en-GB" dirty="0">
                <a:latin typeface="Arial" panose="020B0604020202020204" pitchFamily="34" charset="0"/>
              </a:rPr>
              <a:t>outcomes </a:t>
            </a:r>
            <a:r>
              <a:rPr lang="en-GB" b="0" i="0" u="none" strike="noStrike" baseline="0" dirty="0">
                <a:latin typeface="Arial" panose="020B0604020202020204" pitchFamily="34" charset="0"/>
              </a:rPr>
              <a:t>and live a brighter future, in safe and pleasant communities. </a:t>
            </a:r>
          </a:p>
        </p:txBody>
      </p:sp>
    </p:spTree>
    <p:extLst>
      <p:ext uri="{BB962C8B-B14F-4D97-AF65-F5344CB8AC3E}">
        <p14:creationId xmlns:p14="http://schemas.microsoft.com/office/powerpoint/2010/main" val="413670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16256"/>
            <a:ext cx="9144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6" name="Group 5"/>
          <p:cNvGrpSpPr/>
          <p:nvPr/>
        </p:nvGrpSpPr>
        <p:grpSpPr>
          <a:xfrm>
            <a:off x="179512" y="6237312"/>
            <a:ext cx="8640961" cy="369332"/>
            <a:chOff x="179512" y="6237312"/>
            <a:chExt cx="8640961" cy="369332"/>
          </a:xfrm>
        </p:grpSpPr>
        <p:sp>
          <p:nvSpPr>
            <p:cNvPr id="7" name="TextBox 6"/>
            <p:cNvSpPr txBox="1"/>
            <p:nvPr/>
          </p:nvSpPr>
          <p:spPr>
            <a:xfrm>
              <a:off x="179512" y="6237312"/>
              <a:ext cx="3744416" cy="369332"/>
            </a:xfrm>
            <a:prstGeom prst="rect">
              <a:avLst/>
            </a:prstGeom>
            <a:noFill/>
          </p:spPr>
          <p:txBody>
            <a:bodyPr wrap="square" rtlCol="0">
              <a:spAutoFit/>
            </a:bodyPr>
            <a:lstStyle/>
            <a:p>
              <a:r>
                <a:rPr lang="en-GB" b="1" dirty="0">
                  <a:solidFill>
                    <a:prstClr val="white"/>
                  </a:solidFill>
                </a:rPr>
                <a:t>WIRRAL PLAN 2025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284555"/>
              <a:ext cx="1728193" cy="278027"/>
            </a:xfrm>
            <a:prstGeom prst="rect">
              <a:avLst/>
            </a:prstGeom>
          </p:spPr>
        </p:pic>
      </p:grpSp>
      <p:sp>
        <p:nvSpPr>
          <p:cNvPr id="9" name="Rectangle 8">
            <a:extLst>
              <a:ext uri="{FF2B5EF4-FFF2-40B4-BE49-F238E27FC236}">
                <a16:creationId xmlns:a16="http://schemas.microsoft.com/office/drawing/2014/main" id="{C5DBF6CC-A464-4CA0-A73E-E97E38FF28C8}"/>
              </a:ext>
            </a:extLst>
          </p:cNvPr>
          <p:cNvSpPr/>
          <p:nvPr/>
        </p:nvSpPr>
        <p:spPr>
          <a:xfrm>
            <a:off x="4901" y="-35618"/>
            <a:ext cx="9144000"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prstClr val="white"/>
              </a:solidFill>
            </a:endParaRPr>
          </a:p>
        </p:txBody>
      </p:sp>
      <p:sp>
        <p:nvSpPr>
          <p:cNvPr id="4" name="TextBox 3">
            <a:extLst>
              <a:ext uri="{FF2B5EF4-FFF2-40B4-BE49-F238E27FC236}">
                <a16:creationId xmlns:a16="http://schemas.microsoft.com/office/drawing/2014/main" id="{925DC74F-CE0C-4FCF-A344-72B1CB2CC35B}"/>
              </a:ext>
            </a:extLst>
          </p:cNvPr>
          <p:cNvSpPr txBox="1"/>
          <p:nvPr/>
        </p:nvSpPr>
        <p:spPr>
          <a:xfrm>
            <a:off x="503549" y="668680"/>
            <a:ext cx="8316924" cy="523220"/>
          </a:xfrm>
          <a:prstGeom prst="rect">
            <a:avLst/>
          </a:prstGeom>
          <a:noFill/>
        </p:spPr>
        <p:txBody>
          <a:bodyPr wrap="square" rtlCol="0">
            <a:spAutoFit/>
          </a:bodyPr>
          <a:lstStyle/>
          <a:p>
            <a:pPr algn="ctr"/>
            <a:r>
              <a:rPr lang="en-GB" sz="2800" b="1" dirty="0">
                <a:solidFill>
                  <a:srgbClr val="002060"/>
                </a:solidFill>
              </a:rPr>
              <a:t>Analysis – What do we know about or Young People?</a:t>
            </a:r>
          </a:p>
        </p:txBody>
      </p:sp>
      <p:sp>
        <p:nvSpPr>
          <p:cNvPr id="10" name="TextBox 9">
            <a:extLst>
              <a:ext uri="{FF2B5EF4-FFF2-40B4-BE49-F238E27FC236}">
                <a16:creationId xmlns:a16="http://schemas.microsoft.com/office/drawing/2014/main" id="{78201577-E970-44A9-BB34-3B223C24E4C0}"/>
              </a:ext>
            </a:extLst>
          </p:cNvPr>
          <p:cNvSpPr txBox="1"/>
          <p:nvPr/>
        </p:nvSpPr>
        <p:spPr>
          <a:xfrm>
            <a:off x="467544" y="1372979"/>
            <a:ext cx="8496944" cy="4524315"/>
          </a:xfrm>
          <a:prstGeom prst="rect">
            <a:avLst/>
          </a:prstGeom>
          <a:noFill/>
        </p:spPr>
        <p:txBody>
          <a:bodyPr wrap="square">
            <a:spAutoFit/>
          </a:bodyPr>
          <a:lstStyle/>
          <a:p>
            <a:r>
              <a:rPr lang="en-GB" sz="1600" b="1" i="0" u="none" strike="noStrike" baseline="0" dirty="0">
                <a:solidFill>
                  <a:srgbClr val="000000"/>
                </a:solidFill>
                <a:latin typeface="Arial" panose="020B0604020202020204" pitchFamily="34" charset="0"/>
              </a:rPr>
              <a:t>Based on young people working with Youth Justice in the year 2021/2021, we know: </a:t>
            </a:r>
          </a:p>
          <a:p>
            <a:pPr marL="285750" indent="-285750">
              <a:buFont typeface="Arial" panose="020B0604020202020204" pitchFamily="34" charset="0"/>
              <a:buChar char="•"/>
            </a:pPr>
            <a:r>
              <a:rPr lang="en-GB" sz="1600" b="1" i="0" u="none" strike="noStrike" baseline="0" dirty="0">
                <a:solidFill>
                  <a:srgbClr val="000000"/>
                </a:solidFill>
                <a:latin typeface="Arial" panose="020B0604020202020204" pitchFamily="34" charset="0"/>
              </a:rPr>
              <a:t>87% Male </a:t>
            </a:r>
            <a:r>
              <a:rPr lang="en-GB" sz="1600" b="0" i="0" u="none" strike="noStrike" baseline="0" dirty="0">
                <a:solidFill>
                  <a:srgbClr val="000000"/>
                </a:solidFill>
                <a:latin typeface="Arial" panose="020B0604020202020204" pitchFamily="34" charset="0"/>
              </a:rPr>
              <a:t>– Primarily males who offend and work with YJS. </a:t>
            </a:r>
          </a:p>
          <a:p>
            <a:pPr marL="285750" indent="-285750">
              <a:buFont typeface="Arial" panose="020B0604020202020204" pitchFamily="34" charset="0"/>
              <a:buChar char="•"/>
            </a:pPr>
            <a:r>
              <a:rPr lang="en-GB" sz="1600" b="1" i="0" u="none" strike="noStrike" baseline="0" dirty="0">
                <a:solidFill>
                  <a:srgbClr val="000000"/>
                </a:solidFill>
                <a:latin typeface="Arial" panose="020B0604020202020204" pitchFamily="34" charset="0"/>
              </a:rPr>
              <a:t>98% White </a:t>
            </a:r>
            <a:r>
              <a:rPr lang="en-GB" sz="1600" b="0" i="0" u="none" strike="noStrike" baseline="0" dirty="0">
                <a:solidFill>
                  <a:srgbClr val="000000"/>
                </a:solidFill>
                <a:latin typeface="Arial" panose="020B0604020202020204" pitchFamily="34" charset="0"/>
              </a:rPr>
              <a:t>– 2% are Black, however this still remains disproportionate base on Wirral population of young people. </a:t>
            </a:r>
          </a:p>
          <a:p>
            <a:pPr marL="285750" indent="-285750">
              <a:buFont typeface="Arial" panose="020B0604020202020204" pitchFamily="34" charset="0"/>
              <a:buChar char="•"/>
            </a:pPr>
            <a:r>
              <a:rPr lang="en-GB" sz="1600" b="1" i="0" u="none" strike="noStrike" baseline="0" dirty="0">
                <a:solidFill>
                  <a:srgbClr val="000000"/>
                </a:solidFill>
                <a:latin typeface="Arial" panose="020B0604020202020204" pitchFamily="34" charset="0"/>
              </a:rPr>
              <a:t>50% 16+ </a:t>
            </a:r>
            <a:r>
              <a:rPr lang="en-GB" sz="1600" b="0" i="0" u="none" strike="noStrike" baseline="0" dirty="0">
                <a:solidFill>
                  <a:srgbClr val="000000"/>
                </a:solidFill>
                <a:latin typeface="Arial" panose="020B0604020202020204" pitchFamily="34" charset="0"/>
              </a:rPr>
              <a:t>- Most of the cohort are older young people. </a:t>
            </a:r>
          </a:p>
          <a:p>
            <a:pPr marL="285750" indent="-285750">
              <a:buFont typeface="Arial" panose="020B0604020202020204" pitchFamily="34" charset="0"/>
              <a:buChar char="•"/>
            </a:pPr>
            <a:r>
              <a:rPr lang="en-GB" sz="1600" b="1" i="0" u="none" strike="noStrike" baseline="0" dirty="0">
                <a:solidFill>
                  <a:srgbClr val="000000"/>
                </a:solidFill>
                <a:latin typeface="Arial" panose="020B0604020202020204" pitchFamily="34" charset="0"/>
              </a:rPr>
              <a:t>20% CLA </a:t>
            </a:r>
            <a:r>
              <a:rPr lang="en-GB" sz="1600" b="0" i="0" u="none" strike="noStrike" baseline="0" dirty="0">
                <a:solidFill>
                  <a:srgbClr val="000000"/>
                </a:solidFill>
                <a:latin typeface="Arial" panose="020B0604020202020204" pitchFamily="34" charset="0"/>
              </a:rPr>
              <a:t>– Looked after children are particularly vulnerable and are over represented within the YJS cohort. We want to improve our prevention support.</a:t>
            </a:r>
          </a:p>
          <a:p>
            <a:pPr marL="285750" indent="-285750">
              <a:buFont typeface="Arial" panose="020B0604020202020204" pitchFamily="34" charset="0"/>
              <a:buChar char="•"/>
            </a:pPr>
            <a:r>
              <a:rPr lang="en-GB" sz="1600" b="1" i="0" u="none" strike="noStrike" baseline="0" dirty="0">
                <a:solidFill>
                  <a:srgbClr val="000000"/>
                </a:solidFill>
                <a:latin typeface="Arial" panose="020B0604020202020204" pitchFamily="34" charset="0"/>
              </a:rPr>
              <a:t>18% CE</a:t>
            </a:r>
            <a:r>
              <a:rPr lang="en-GB" sz="1600" b="0" i="0" u="none" strike="noStrike" baseline="0" dirty="0">
                <a:solidFill>
                  <a:srgbClr val="000000"/>
                </a:solidFill>
                <a:latin typeface="Arial" panose="020B0604020202020204" pitchFamily="34" charset="0"/>
              </a:rPr>
              <a:t>– This is a consistent area of focus, linked to those working with YJS for drugs matters but also wider offending. Focus here is to recognise the risk as victims and support, working across the CE services within the partnership. </a:t>
            </a:r>
          </a:p>
          <a:p>
            <a:pPr marL="285750" indent="-285750">
              <a:buFont typeface="Arial" panose="020B0604020202020204" pitchFamily="34" charset="0"/>
              <a:buChar char="•"/>
            </a:pPr>
            <a:r>
              <a:rPr lang="en-GB" sz="1600" b="1" i="0" u="none" strike="noStrike" baseline="0" dirty="0">
                <a:solidFill>
                  <a:srgbClr val="000000"/>
                </a:solidFill>
                <a:latin typeface="Arial" panose="020B0604020202020204" pitchFamily="34" charset="0"/>
              </a:rPr>
              <a:t>High proportion of NEET/Not attending School or poor attendance</a:t>
            </a:r>
            <a:r>
              <a:rPr lang="en-GB" sz="1600" dirty="0">
                <a:solidFill>
                  <a:srgbClr val="000000"/>
                </a:solidFill>
                <a:latin typeface="Arial" panose="020B0604020202020204" pitchFamily="34" charset="0"/>
              </a:rPr>
              <a:t>. </a:t>
            </a:r>
            <a:endParaRPr lang="en-GB" sz="16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GB" sz="1600" b="1" i="0" u="none" strike="noStrike" baseline="0" dirty="0">
                <a:solidFill>
                  <a:srgbClr val="000000"/>
                </a:solidFill>
                <a:latin typeface="Arial" panose="020B0604020202020204" pitchFamily="34" charset="0"/>
              </a:rPr>
              <a:t>15% SEN </a:t>
            </a:r>
            <a:r>
              <a:rPr lang="en-GB" sz="1600" b="0" i="0" u="none" strike="noStrike" baseline="0" dirty="0">
                <a:solidFill>
                  <a:srgbClr val="000000"/>
                </a:solidFill>
                <a:latin typeface="Arial" panose="020B0604020202020204" pitchFamily="34" charset="0"/>
              </a:rPr>
              <a:t>– Some young people have additional needs which need to be taken into account when working with them, and across partners. </a:t>
            </a:r>
          </a:p>
          <a:p>
            <a:pPr marL="285750" indent="-285750">
              <a:buFont typeface="Arial" panose="020B0604020202020204" pitchFamily="34" charset="0"/>
              <a:buChar char="•"/>
            </a:pPr>
            <a:r>
              <a:rPr lang="en-GB" sz="1600" b="1" i="0" u="none" strike="noStrike" baseline="0" dirty="0">
                <a:solidFill>
                  <a:srgbClr val="000000"/>
                </a:solidFill>
                <a:latin typeface="Arial" panose="020B0604020202020204" pitchFamily="34" charset="0"/>
              </a:rPr>
              <a:t>17%ADHD </a:t>
            </a:r>
            <a:r>
              <a:rPr lang="en-GB" sz="1600" b="0" i="0" u="none" strike="noStrike" baseline="0" dirty="0">
                <a:solidFill>
                  <a:srgbClr val="000000"/>
                </a:solidFill>
                <a:latin typeface="Arial" panose="020B0604020202020204" pitchFamily="34" charset="0"/>
              </a:rPr>
              <a:t>- Some young people have specific needs and personal factors which need to be taken into account. </a:t>
            </a:r>
          </a:p>
          <a:p>
            <a:pPr marL="285750" indent="-285750">
              <a:buFont typeface="Arial" panose="020B0604020202020204" pitchFamily="34" charset="0"/>
              <a:buChar char="•"/>
            </a:pPr>
            <a:r>
              <a:rPr lang="en-GB" sz="1600" b="1" dirty="0">
                <a:solidFill>
                  <a:srgbClr val="000000"/>
                </a:solidFill>
                <a:latin typeface="Arial" panose="020B0604020202020204" pitchFamily="34" charset="0"/>
              </a:rPr>
              <a:t>Children’s Services contacts  </a:t>
            </a:r>
            <a:r>
              <a:rPr lang="en-GB" sz="1600" dirty="0">
                <a:solidFill>
                  <a:srgbClr val="000000"/>
                </a:solidFill>
                <a:latin typeface="Arial" panose="020B0604020202020204" pitchFamily="34" charset="0"/>
              </a:rPr>
              <a:t>- Increased proportions of contacts relating to Peer on Peer issues, Harmful Sexual Behaviour, Anti Social Behaviour, Substance misuse, Mental Health. </a:t>
            </a:r>
          </a:p>
        </p:txBody>
      </p:sp>
    </p:spTree>
    <p:extLst>
      <p:ext uri="{BB962C8B-B14F-4D97-AF65-F5344CB8AC3E}">
        <p14:creationId xmlns:p14="http://schemas.microsoft.com/office/powerpoint/2010/main" val="383460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16256"/>
            <a:ext cx="9144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6" name="Group 5"/>
          <p:cNvGrpSpPr/>
          <p:nvPr/>
        </p:nvGrpSpPr>
        <p:grpSpPr>
          <a:xfrm>
            <a:off x="179512" y="6237312"/>
            <a:ext cx="8640961" cy="369332"/>
            <a:chOff x="179512" y="6237312"/>
            <a:chExt cx="8640961" cy="369332"/>
          </a:xfrm>
        </p:grpSpPr>
        <p:sp>
          <p:nvSpPr>
            <p:cNvPr id="7" name="TextBox 6"/>
            <p:cNvSpPr txBox="1"/>
            <p:nvPr/>
          </p:nvSpPr>
          <p:spPr>
            <a:xfrm>
              <a:off x="179512" y="6237312"/>
              <a:ext cx="3744416" cy="369332"/>
            </a:xfrm>
            <a:prstGeom prst="rect">
              <a:avLst/>
            </a:prstGeom>
            <a:noFill/>
          </p:spPr>
          <p:txBody>
            <a:bodyPr wrap="square" rtlCol="0">
              <a:spAutoFit/>
            </a:bodyPr>
            <a:lstStyle/>
            <a:p>
              <a:r>
                <a:rPr lang="en-GB" b="1" dirty="0">
                  <a:solidFill>
                    <a:prstClr val="white"/>
                  </a:solidFill>
                </a:rPr>
                <a:t>WIRRAL PLAN 2025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284555"/>
              <a:ext cx="1728193" cy="278027"/>
            </a:xfrm>
            <a:prstGeom prst="rect">
              <a:avLst/>
            </a:prstGeom>
          </p:spPr>
        </p:pic>
      </p:grpSp>
      <p:sp>
        <p:nvSpPr>
          <p:cNvPr id="9" name="Rectangle 8">
            <a:extLst>
              <a:ext uri="{FF2B5EF4-FFF2-40B4-BE49-F238E27FC236}">
                <a16:creationId xmlns:a16="http://schemas.microsoft.com/office/drawing/2014/main" id="{C5DBF6CC-A464-4CA0-A73E-E97E38FF28C8}"/>
              </a:ext>
            </a:extLst>
          </p:cNvPr>
          <p:cNvSpPr/>
          <p:nvPr/>
        </p:nvSpPr>
        <p:spPr>
          <a:xfrm>
            <a:off x="4901" y="-35618"/>
            <a:ext cx="9144000"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prstClr val="white"/>
              </a:solidFill>
            </a:endParaRPr>
          </a:p>
        </p:txBody>
      </p:sp>
      <p:sp>
        <p:nvSpPr>
          <p:cNvPr id="4" name="TextBox 3">
            <a:extLst>
              <a:ext uri="{FF2B5EF4-FFF2-40B4-BE49-F238E27FC236}">
                <a16:creationId xmlns:a16="http://schemas.microsoft.com/office/drawing/2014/main" id="{925DC74F-CE0C-4FCF-A344-72B1CB2CC35B}"/>
              </a:ext>
            </a:extLst>
          </p:cNvPr>
          <p:cNvSpPr txBox="1"/>
          <p:nvPr/>
        </p:nvSpPr>
        <p:spPr>
          <a:xfrm>
            <a:off x="719572" y="661376"/>
            <a:ext cx="7704856" cy="800219"/>
          </a:xfrm>
          <a:prstGeom prst="rect">
            <a:avLst/>
          </a:prstGeom>
          <a:noFill/>
        </p:spPr>
        <p:txBody>
          <a:bodyPr wrap="square" rtlCol="0">
            <a:spAutoFit/>
          </a:bodyPr>
          <a:lstStyle/>
          <a:p>
            <a:pPr algn="ctr"/>
            <a:r>
              <a:rPr lang="en-GB" sz="2800" b="1" dirty="0">
                <a:solidFill>
                  <a:srgbClr val="002060"/>
                </a:solidFill>
                <a:latin typeface="Calibri" panose="020F0502020204030204" pitchFamily="34" charset="0"/>
                <a:ea typeface="Calibri" panose="020F0502020204030204" pitchFamily="34" charset="0"/>
              </a:rPr>
              <a:t>What are our Priorities? </a:t>
            </a:r>
            <a:endParaRPr lang="en-GB" sz="2800" b="1" dirty="0">
              <a:solidFill>
                <a:srgbClr val="002060"/>
              </a:solidFill>
              <a:effectLst/>
              <a:latin typeface="Calibri" panose="020F0502020204030204" pitchFamily="34" charset="0"/>
              <a:ea typeface="Calibri" panose="020F0502020204030204" pitchFamily="34" charset="0"/>
            </a:endParaRPr>
          </a:p>
          <a:p>
            <a:endParaRPr lang="en-GB" dirty="0"/>
          </a:p>
        </p:txBody>
      </p:sp>
      <p:sp>
        <p:nvSpPr>
          <p:cNvPr id="10" name="TextBox 9">
            <a:extLst>
              <a:ext uri="{FF2B5EF4-FFF2-40B4-BE49-F238E27FC236}">
                <a16:creationId xmlns:a16="http://schemas.microsoft.com/office/drawing/2014/main" id="{D5061287-3BF9-41BF-8D6B-7608B8D02AC5}"/>
              </a:ext>
            </a:extLst>
          </p:cNvPr>
          <p:cNvSpPr txBox="1"/>
          <p:nvPr/>
        </p:nvSpPr>
        <p:spPr>
          <a:xfrm>
            <a:off x="395535" y="1160026"/>
            <a:ext cx="8352929" cy="5016758"/>
          </a:xfrm>
          <a:prstGeom prst="rect">
            <a:avLst/>
          </a:prstGeom>
          <a:noFill/>
        </p:spPr>
        <p:txBody>
          <a:bodyPr wrap="square">
            <a:spAutoFit/>
          </a:bodyPr>
          <a:lstStyle/>
          <a:p>
            <a:r>
              <a:rPr lang="en-GB" sz="1600" b="1" i="0" u="sng" strike="noStrike" baseline="0" dirty="0">
                <a:solidFill>
                  <a:srgbClr val="000000"/>
                </a:solidFill>
                <a:latin typeface="Arial" panose="020B0604020202020204" pitchFamily="34" charset="0"/>
              </a:rPr>
              <a:t>National</a:t>
            </a:r>
          </a:p>
          <a:p>
            <a:pPr marL="285750" indent="-285750">
              <a:buFont typeface="Arial" panose="020B0604020202020204" pitchFamily="34" charset="0"/>
              <a:buChar char="•"/>
            </a:pPr>
            <a:r>
              <a:rPr lang="en-GB" sz="1600" b="1" i="0" u="none" strike="noStrike" baseline="0" dirty="0">
                <a:solidFill>
                  <a:srgbClr val="000000"/>
                </a:solidFill>
                <a:latin typeface="Arial" panose="020B0604020202020204" pitchFamily="34" charset="0"/>
              </a:rPr>
              <a:t>FTE, Re-Offending and Custody </a:t>
            </a:r>
            <a:r>
              <a:rPr lang="en-GB" sz="1600" b="0" i="0" u="none" strike="noStrike" baseline="0" dirty="0">
                <a:solidFill>
                  <a:srgbClr val="000000"/>
                </a:solidFill>
                <a:latin typeface="Arial" panose="020B0604020202020204" pitchFamily="34" charset="0"/>
              </a:rPr>
              <a:t>– Ensuring the core group of young people are diverted, supported and prevented from re-offending. </a:t>
            </a:r>
          </a:p>
          <a:p>
            <a:r>
              <a:rPr lang="en-GB" sz="1600" b="1" i="0" u="sng" strike="noStrike" baseline="0" dirty="0">
                <a:solidFill>
                  <a:srgbClr val="000000"/>
                </a:solidFill>
                <a:latin typeface="Arial" panose="020B0604020202020204" pitchFamily="34" charset="0"/>
              </a:rPr>
              <a:t>Local</a:t>
            </a:r>
          </a:p>
          <a:p>
            <a:pPr marL="285750" indent="-285750">
              <a:buFont typeface="Arial" panose="020B0604020202020204" pitchFamily="34" charset="0"/>
              <a:buChar char="•"/>
            </a:pPr>
            <a:r>
              <a:rPr lang="en-GB" sz="1600" b="1" dirty="0">
                <a:solidFill>
                  <a:srgbClr val="000000"/>
                </a:solidFill>
                <a:latin typeface="Arial" panose="020B0604020202020204" pitchFamily="34" charset="0"/>
              </a:rPr>
              <a:t>Child to Adult Violence </a:t>
            </a:r>
            <a:r>
              <a:rPr lang="en-GB" sz="1600" dirty="0">
                <a:solidFill>
                  <a:srgbClr val="000000"/>
                </a:solidFill>
                <a:latin typeface="Arial" panose="020B0604020202020204" pitchFamily="34" charset="0"/>
              </a:rPr>
              <a:t>– Seen an increase in Covid periods. </a:t>
            </a:r>
          </a:p>
          <a:p>
            <a:pPr marL="285750" indent="-285750">
              <a:buFont typeface="Arial" panose="020B0604020202020204" pitchFamily="34" charset="0"/>
              <a:buChar char="•"/>
            </a:pPr>
            <a:r>
              <a:rPr lang="en-GB" sz="1600" b="1" i="0" u="none" strike="noStrike" baseline="0" dirty="0">
                <a:solidFill>
                  <a:srgbClr val="000000"/>
                </a:solidFill>
                <a:latin typeface="Arial" panose="020B0604020202020204" pitchFamily="34" charset="0"/>
              </a:rPr>
              <a:t>Harmful Sexual Behaviour </a:t>
            </a:r>
            <a:r>
              <a:rPr lang="en-GB" sz="1600" b="0" i="0" u="none" strike="noStrike" baseline="0" dirty="0">
                <a:solidFill>
                  <a:srgbClr val="000000"/>
                </a:solidFill>
                <a:latin typeface="Arial" panose="020B0604020202020204" pitchFamily="34" charset="0"/>
              </a:rPr>
              <a:t>– Everyone’s Invited and Ofsted Rapid Review of abuse in schools and colleges. </a:t>
            </a:r>
            <a:endParaRPr lang="en-GB" sz="1600" dirty="0">
              <a:solidFill>
                <a:srgbClr val="000000"/>
              </a:solidFill>
              <a:latin typeface="Arial" panose="020B0604020202020204" pitchFamily="34" charset="0"/>
            </a:endParaRPr>
          </a:p>
          <a:p>
            <a:pPr marL="285750" indent="-285750">
              <a:buFont typeface="Arial" panose="020B0604020202020204" pitchFamily="34" charset="0"/>
              <a:buChar char="•"/>
            </a:pPr>
            <a:r>
              <a:rPr lang="en-GB" sz="1600" b="1" i="0" u="none" strike="noStrike" baseline="0" dirty="0">
                <a:solidFill>
                  <a:srgbClr val="000000"/>
                </a:solidFill>
                <a:latin typeface="Arial" panose="020B0604020202020204" pitchFamily="34" charset="0"/>
              </a:rPr>
              <a:t>Serious Youth Violence and Exploitation </a:t>
            </a:r>
            <a:r>
              <a:rPr lang="en-GB" sz="1600" b="0" i="0" u="none" strike="noStrike" baseline="0" dirty="0">
                <a:solidFill>
                  <a:srgbClr val="000000"/>
                </a:solidFill>
                <a:latin typeface="Arial" panose="020B0604020202020204" pitchFamily="34" charset="0"/>
              </a:rPr>
              <a:t>– A national theme and Wirral has a high </a:t>
            </a:r>
            <a:r>
              <a:rPr lang="en-GB" sz="1600" b="0" i="0" u="none" strike="noStrike" baseline="0" dirty="0">
                <a:latin typeface="Arial" panose="020B0604020202020204" pitchFamily="34" charset="0"/>
              </a:rPr>
              <a:t>incidence of injuries from bladed articles</a:t>
            </a:r>
            <a:r>
              <a:rPr lang="en-GB" sz="1600" dirty="0">
                <a:latin typeface="Arial" panose="020B0604020202020204" pitchFamily="34" charset="0"/>
              </a:rPr>
              <a:t> and violence (especially peer on peer) is around 50% of youth justice work. CE remain a national focus. </a:t>
            </a:r>
            <a:endParaRPr lang="en-GB" sz="1600" b="0" i="0" u="none" strike="noStrike" baseline="0" dirty="0">
              <a:latin typeface="Arial" panose="020B0604020202020204" pitchFamily="34" charset="0"/>
            </a:endParaRPr>
          </a:p>
          <a:p>
            <a:pPr marL="285750" indent="-285750">
              <a:buFont typeface="Arial" panose="020B0604020202020204" pitchFamily="34" charset="0"/>
              <a:buChar char="•"/>
            </a:pPr>
            <a:r>
              <a:rPr lang="en-GB" sz="1600" b="1" dirty="0">
                <a:solidFill>
                  <a:srgbClr val="000000"/>
                </a:solidFill>
                <a:latin typeface="Arial" panose="020B0604020202020204" pitchFamily="34" charset="0"/>
              </a:rPr>
              <a:t>EET – 16+ and School </a:t>
            </a:r>
            <a:r>
              <a:rPr lang="en-GB" sz="1600" dirty="0">
                <a:solidFill>
                  <a:srgbClr val="000000"/>
                </a:solidFill>
                <a:latin typeface="Arial" panose="020B0604020202020204" pitchFamily="34" charset="0"/>
              </a:rPr>
              <a:t>– Because education employment and training prevents offending and </a:t>
            </a:r>
            <a:r>
              <a:rPr lang="en-GB" sz="1600" dirty="0">
                <a:latin typeface="Arial" panose="020B0604020202020204" pitchFamily="34" charset="0"/>
              </a:rPr>
              <a:t>re offending</a:t>
            </a:r>
            <a:r>
              <a:rPr lang="en-GB" sz="1600" dirty="0">
                <a:solidFill>
                  <a:srgbClr val="000000"/>
                </a:solidFill>
                <a:latin typeface="Arial" panose="020B0604020202020204" pitchFamily="34" charset="0"/>
              </a:rPr>
              <a:t>, improving life chances. </a:t>
            </a:r>
            <a:endParaRPr lang="en-GB" sz="16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GB" sz="1600" b="1" dirty="0">
                <a:solidFill>
                  <a:srgbClr val="000000"/>
                </a:solidFill>
                <a:latin typeface="Arial" panose="020B0604020202020204" pitchFamily="34" charset="0"/>
              </a:rPr>
              <a:t>Enhanced Case Management </a:t>
            </a:r>
            <a:r>
              <a:rPr lang="en-GB" sz="1600" dirty="0">
                <a:solidFill>
                  <a:srgbClr val="000000"/>
                </a:solidFill>
                <a:latin typeface="Arial" panose="020B0604020202020204" pitchFamily="34" charset="0"/>
              </a:rPr>
              <a:t>– Working with young people with complex needs and trauma. </a:t>
            </a:r>
          </a:p>
          <a:p>
            <a:pPr marL="285750" indent="-285750">
              <a:buFont typeface="Arial" panose="020B0604020202020204" pitchFamily="34" charset="0"/>
              <a:buChar char="•"/>
            </a:pPr>
            <a:r>
              <a:rPr lang="en-GB" sz="1600" b="1" i="0" u="none" strike="noStrike" baseline="0" dirty="0">
                <a:solidFill>
                  <a:srgbClr val="000000"/>
                </a:solidFill>
                <a:latin typeface="Arial" panose="020B0604020202020204" pitchFamily="34" charset="0"/>
              </a:rPr>
              <a:t>Participation and Engagement </a:t>
            </a:r>
            <a:r>
              <a:rPr lang="en-GB" sz="1600" b="0" i="0" u="none" strike="noStrike" baseline="0" dirty="0">
                <a:solidFill>
                  <a:srgbClr val="000000"/>
                </a:solidFill>
                <a:latin typeface="Arial" panose="020B0604020202020204" pitchFamily="34" charset="0"/>
              </a:rPr>
              <a:t>– Ensuring we know what works for young people and consider their voice in our work, planning and development</a:t>
            </a:r>
            <a:r>
              <a:rPr lang="en-GB" sz="1600" dirty="0">
                <a:solidFill>
                  <a:srgbClr val="000000"/>
                </a:solidFill>
                <a:latin typeface="Arial" panose="020B0604020202020204" pitchFamily="34" charset="0"/>
              </a:rPr>
              <a:t>. </a:t>
            </a:r>
            <a:endParaRPr lang="en-GB" sz="16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GB" sz="1600" b="1" dirty="0">
                <a:solidFill>
                  <a:srgbClr val="000000"/>
                </a:solidFill>
                <a:latin typeface="Arial" panose="020B0604020202020204" pitchFamily="34" charset="0"/>
              </a:rPr>
              <a:t>Mental Health </a:t>
            </a:r>
            <a:r>
              <a:rPr lang="en-GB" sz="1600" dirty="0">
                <a:solidFill>
                  <a:srgbClr val="000000"/>
                </a:solidFill>
                <a:latin typeface="Arial" panose="020B0604020202020204" pitchFamily="34" charset="0"/>
              </a:rPr>
              <a:t>– Impacted during covid, can lead to poor engagement, further offending </a:t>
            </a:r>
            <a:r>
              <a:rPr lang="en-GB" sz="1600" dirty="0">
                <a:latin typeface="Arial" panose="020B0604020202020204" pitchFamily="34" charset="0"/>
              </a:rPr>
              <a:t>and poorer life chances moving into adulthood.</a:t>
            </a:r>
          </a:p>
          <a:p>
            <a:pPr marL="285750" indent="-285750">
              <a:buFont typeface="Arial" panose="020B0604020202020204" pitchFamily="34" charset="0"/>
              <a:buChar char="•"/>
            </a:pPr>
            <a:r>
              <a:rPr lang="en-GB" sz="1600" b="1" i="0" u="none" strike="noStrike" baseline="0" dirty="0">
                <a:solidFill>
                  <a:srgbClr val="000000"/>
                </a:solidFill>
                <a:latin typeface="Arial" panose="020B0604020202020204" pitchFamily="34" charset="0"/>
              </a:rPr>
              <a:t>Prevention</a:t>
            </a:r>
            <a:r>
              <a:rPr lang="en-GB" sz="1600" b="1" dirty="0">
                <a:solidFill>
                  <a:srgbClr val="000000"/>
                </a:solidFill>
                <a:latin typeface="Arial" panose="020B0604020202020204" pitchFamily="34" charset="0"/>
              </a:rPr>
              <a:t> </a:t>
            </a:r>
            <a:r>
              <a:rPr lang="en-GB" sz="1600" dirty="0">
                <a:solidFill>
                  <a:srgbClr val="000000"/>
                </a:solidFill>
                <a:latin typeface="Arial" panose="020B0604020202020204" pitchFamily="34" charset="0"/>
              </a:rPr>
              <a:t>– Wider Council Strategy and Coordination. Stopping young people being drawn into offending. </a:t>
            </a:r>
            <a:endParaRPr lang="en-GB" sz="16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8508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16256"/>
            <a:ext cx="9144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6" name="Group 5"/>
          <p:cNvGrpSpPr/>
          <p:nvPr/>
        </p:nvGrpSpPr>
        <p:grpSpPr>
          <a:xfrm>
            <a:off x="179512" y="6237312"/>
            <a:ext cx="8640961" cy="369332"/>
            <a:chOff x="179512" y="6237312"/>
            <a:chExt cx="8640961" cy="369332"/>
          </a:xfrm>
        </p:grpSpPr>
        <p:sp>
          <p:nvSpPr>
            <p:cNvPr id="7" name="TextBox 6"/>
            <p:cNvSpPr txBox="1"/>
            <p:nvPr/>
          </p:nvSpPr>
          <p:spPr>
            <a:xfrm>
              <a:off x="179512" y="6237312"/>
              <a:ext cx="3744416" cy="369332"/>
            </a:xfrm>
            <a:prstGeom prst="rect">
              <a:avLst/>
            </a:prstGeom>
            <a:noFill/>
          </p:spPr>
          <p:txBody>
            <a:bodyPr wrap="square" rtlCol="0">
              <a:spAutoFit/>
            </a:bodyPr>
            <a:lstStyle/>
            <a:p>
              <a:r>
                <a:rPr lang="en-GB" b="1" dirty="0">
                  <a:solidFill>
                    <a:prstClr val="white"/>
                  </a:solidFill>
                </a:rPr>
                <a:t>WIRRAL PLAN 2025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284555"/>
              <a:ext cx="1728193" cy="278027"/>
            </a:xfrm>
            <a:prstGeom prst="rect">
              <a:avLst/>
            </a:prstGeom>
          </p:spPr>
        </p:pic>
      </p:grpSp>
      <p:sp>
        <p:nvSpPr>
          <p:cNvPr id="9" name="Rectangle 8">
            <a:extLst>
              <a:ext uri="{FF2B5EF4-FFF2-40B4-BE49-F238E27FC236}">
                <a16:creationId xmlns:a16="http://schemas.microsoft.com/office/drawing/2014/main" id="{C5DBF6CC-A464-4CA0-A73E-E97E38FF28C8}"/>
              </a:ext>
            </a:extLst>
          </p:cNvPr>
          <p:cNvSpPr/>
          <p:nvPr/>
        </p:nvSpPr>
        <p:spPr>
          <a:xfrm>
            <a:off x="4901" y="-35618"/>
            <a:ext cx="9144000"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prstClr val="white"/>
              </a:solidFill>
            </a:endParaRPr>
          </a:p>
        </p:txBody>
      </p:sp>
      <p:sp>
        <p:nvSpPr>
          <p:cNvPr id="4" name="TextBox 3">
            <a:extLst>
              <a:ext uri="{FF2B5EF4-FFF2-40B4-BE49-F238E27FC236}">
                <a16:creationId xmlns:a16="http://schemas.microsoft.com/office/drawing/2014/main" id="{925DC74F-CE0C-4FCF-A344-72B1CB2CC35B}"/>
              </a:ext>
            </a:extLst>
          </p:cNvPr>
          <p:cNvSpPr txBox="1"/>
          <p:nvPr/>
        </p:nvSpPr>
        <p:spPr>
          <a:xfrm>
            <a:off x="719572" y="692696"/>
            <a:ext cx="7704856" cy="800219"/>
          </a:xfrm>
          <a:prstGeom prst="rect">
            <a:avLst/>
          </a:prstGeom>
          <a:noFill/>
        </p:spPr>
        <p:txBody>
          <a:bodyPr wrap="square" rtlCol="0">
            <a:spAutoFit/>
          </a:bodyPr>
          <a:lstStyle/>
          <a:p>
            <a:pPr algn="ctr"/>
            <a:r>
              <a:rPr lang="en-GB" sz="2800" b="1" dirty="0">
                <a:solidFill>
                  <a:srgbClr val="002060"/>
                </a:solidFill>
                <a:latin typeface="Calibri" panose="020F0502020204030204" pitchFamily="34" charset="0"/>
                <a:ea typeface="Calibri" panose="020F0502020204030204" pitchFamily="34" charset="0"/>
              </a:rPr>
              <a:t>Performance – How are we doing?  </a:t>
            </a:r>
            <a:endParaRPr lang="en-GB" sz="2800" b="1" dirty="0">
              <a:solidFill>
                <a:srgbClr val="002060"/>
              </a:solidFill>
              <a:effectLst/>
              <a:latin typeface="Calibri" panose="020F0502020204030204" pitchFamily="34" charset="0"/>
              <a:ea typeface="Calibri" panose="020F0502020204030204" pitchFamily="34" charset="0"/>
            </a:endParaRPr>
          </a:p>
          <a:p>
            <a:endParaRPr lang="en-GB" dirty="0"/>
          </a:p>
        </p:txBody>
      </p:sp>
      <p:sp>
        <p:nvSpPr>
          <p:cNvPr id="10" name="TextBox 9">
            <a:extLst>
              <a:ext uri="{FF2B5EF4-FFF2-40B4-BE49-F238E27FC236}">
                <a16:creationId xmlns:a16="http://schemas.microsoft.com/office/drawing/2014/main" id="{D5061287-3BF9-41BF-8D6B-7608B8D02AC5}"/>
              </a:ext>
            </a:extLst>
          </p:cNvPr>
          <p:cNvSpPr txBox="1"/>
          <p:nvPr/>
        </p:nvSpPr>
        <p:spPr>
          <a:xfrm>
            <a:off x="467543" y="1287662"/>
            <a:ext cx="8352929" cy="1323439"/>
          </a:xfrm>
          <a:prstGeom prst="rect">
            <a:avLst/>
          </a:prstGeom>
          <a:noFill/>
        </p:spPr>
        <p:txBody>
          <a:bodyPr wrap="square">
            <a:spAutoFit/>
          </a:bodyPr>
          <a:lstStyle/>
          <a:p>
            <a:endParaRPr lang="en-GB" sz="1600" b="0" i="0" u="none" strike="noStrike" baseline="0" dirty="0">
              <a:solidFill>
                <a:srgbClr val="000000"/>
              </a:solidFill>
              <a:latin typeface="Arial" panose="020B0604020202020204" pitchFamily="34" charset="0"/>
            </a:endParaRPr>
          </a:p>
          <a:p>
            <a:endParaRPr lang="en-GB" sz="1600" dirty="0">
              <a:solidFill>
                <a:srgbClr val="000000"/>
              </a:solidFill>
              <a:latin typeface="Arial" panose="020B0604020202020204" pitchFamily="34" charset="0"/>
            </a:endParaRPr>
          </a:p>
          <a:p>
            <a:endParaRPr lang="en-GB" sz="1600" b="0" i="0" u="none" strike="noStrike" baseline="0" dirty="0">
              <a:solidFill>
                <a:srgbClr val="000000"/>
              </a:solidFill>
              <a:latin typeface="Arial" panose="020B0604020202020204" pitchFamily="34" charset="0"/>
            </a:endParaRPr>
          </a:p>
          <a:p>
            <a:endParaRPr lang="en-GB" sz="1600" dirty="0">
              <a:solidFill>
                <a:srgbClr val="000000"/>
              </a:solidFill>
              <a:latin typeface="Arial" panose="020B0604020202020204" pitchFamily="34" charset="0"/>
            </a:endParaRPr>
          </a:p>
          <a:p>
            <a:endParaRPr lang="en-GB" sz="1600" b="0" i="0" u="none" strike="noStrike" baseline="0" dirty="0">
              <a:solidFill>
                <a:srgbClr val="000000"/>
              </a:solidFill>
              <a:latin typeface="Arial" panose="020B0604020202020204" pitchFamily="34" charset="0"/>
            </a:endParaRPr>
          </a:p>
        </p:txBody>
      </p:sp>
      <p:pic>
        <p:nvPicPr>
          <p:cNvPr id="3" name="Picture 2">
            <a:extLst>
              <a:ext uri="{FF2B5EF4-FFF2-40B4-BE49-F238E27FC236}">
                <a16:creationId xmlns:a16="http://schemas.microsoft.com/office/drawing/2014/main" id="{9C774777-C5FC-4C43-AEB8-4F5033453AFA}"/>
              </a:ext>
            </a:extLst>
          </p:cNvPr>
          <p:cNvPicPr>
            <a:picLocks noChangeAspect="1"/>
          </p:cNvPicPr>
          <p:nvPr/>
        </p:nvPicPr>
        <p:blipFill rotWithShape="1">
          <a:blip r:embed="rId4"/>
          <a:srcRect l="8685" t="27412" r="49579" b="8263"/>
          <a:stretch/>
        </p:blipFill>
        <p:spPr>
          <a:xfrm>
            <a:off x="719572" y="1318811"/>
            <a:ext cx="7452828" cy="4614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7536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16256"/>
            <a:ext cx="9144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6" name="Group 5"/>
          <p:cNvGrpSpPr/>
          <p:nvPr/>
        </p:nvGrpSpPr>
        <p:grpSpPr>
          <a:xfrm>
            <a:off x="179512" y="6237312"/>
            <a:ext cx="8640961" cy="369332"/>
            <a:chOff x="179512" y="6237312"/>
            <a:chExt cx="8640961" cy="369332"/>
          </a:xfrm>
        </p:grpSpPr>
        <p:sp>
          <p:nvSpPr>
            <p:cNvPr id="7" name="TextBox 6"/>
            <p:cNvSpPr txBox="1"/>
            <p:nvPr/>
          </p:nvSpPr>
          <p:spPr>
            <a:xfrm>
              <a:off x="179512" y="6237312"/>
              <a:ext cx="3744416" cy="369332"/>
            </a:xfrm>
            <a:prstGeom prst="rect">
              <a:avLst/>
            </a:prstGeom>
            <a:noFill/>
          </p:spPr>
          <p:txBody>
            <a:bodyPr wrap="square" rtlCol="0">
              <a:spAutoFit/>
            </a:bodyPr>
            <a:lstStyle/>
            <a:p>
              <a:r>
                <a:rPr lang="en-GB" b="1" dirty="0">
                  <a:solidFill>
                    <a:prstClr val="white"/>
                  </a:solidFill>
                </a:rPr>
                <a:t>WIRRAL PLAN 2025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284555"/>
              <a:ext cx="1728193" cy="278027"/>
            </a:xfrm>
            <a:prstGeom prst="rect">
              <a:avLst/>
            </a:prstGeom>
          </p:spPr>
        </p:pic>
      </p:grpSp>
      <p:sp>
        <p:nvSpPr>
          <p:cNvPr id="9" name="Rectangle 8">
            <a:extLst>
              <a:ext uri="{FF2B5EF4-FFF2-40B4-BE49-F238E27FC236}">
                <a16:creationId xmlns:a16="http://schemas.microsoft.com/office/drawing/2014/main" id="{C5DBF6CC-A464-4CA0-A73E-E97E38FF28C8}"/>
              </a:ext>
            </a:extLst>
          </p:cNvPr>
          <p:cNvSpPr/>
          <p:nvPr/>
        </p:nvSpPr>
        <p:spPr>
          <a:xfrm>
            <a:off x="4901" y="-35618"/>
            <a:ext cx="9144000"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prstClr val="white"/>
              </a:solidFill>
            </a:endParaRPr>
          </a:p>
        </p:txBody>
      </p:sp>
      <p:sp>
        <p:nvSpPr>
          <p:cNvPr id="4" name="TextBox 3">
            <a:extLst>
              <a:ext uri="{FF2B5EF4-FFF2-40B4-BE49-F238E27FC236}">
                <a16:creationId xmlns:a16="http://schemas.microsoft.com/office/drawing/2014/main" id="{925DC74F-CE0C-4FCF-A344-72B1CB2CC35B}"/>
              </a:ext>
            </a:extLst>
          </p:cNvPr>
          <p:cNvSpPr txBox="1"/>
          <p:nvPr/>
        </p:nvSpPr>
        <p:spPr>
          <a:xfrm>
            <a:off x="719572" y="652071"/>
            <a:ext cx="7704856" cy="523220"/>
          </a:xfrm>
          <a:prstGeom prst="rect">
            <a:avLst/>
          </a:prstGeom>
          <a:noFill/>
        </p:spPr>
        <p:txBody>
          <a:bodyPr wrap="square" rtlCol="0">
            <a:spAutoFit/>
          </a:bodyPr>
          <a:lstStyle/>
          <a:p>
            <a:pPr algn="ctr"/>
            <a:r>
              <a:rPr lang="en-GB" sz="2800" b="1" dirty="0">
                <a:solidFill>
                  <a:srgbClr val="002060"/>
                </a:solidFill>
              </a:rPr>
              <a:t>Development Areas </a:t>
            </a:r>
          </a:p>
        </p:txBody>
      </p:sp>
      <p:sp>
        <p:nvSpPr>
          <p:cNvPr id="10" name="TextBox 9">
            <a:extLst>
              <a:ext uri="{FF2B5EF4-FFF2-40B4-BE49-F238E27FC236}">
                <a16:creationId xmlns:a16="http://schemas.microsoft.com/office/drawing/2014/main" id="{78201577-E970-44A9-BB34-3B223C24E4C0}"/>
              </a:ext>
            </a:extLst>
          </p:cNvPr>
          <p:cNvSpPr txBox="1"/>
          <p:nvPr/>
        </p:nvSpPr>
        <p:spPr>
          <a:xfrm>
            <a:off x="467544" y="1288550"/>
            <a:ext cx="8352929" cy="4524315"/>
          </a:xfrm>
          <a:prstGeom prst="rect">
            <a:avLst/>
          </a:prstGeom>
          <a:noFill/>
        </p:spPr>
        <p:txBody>
          <a:bodyPr wrap="square">
            <a:spAutoFit/>
          </a:bodyPr>
          <a:lstStyle/>
          <a:p>
            <a:r>
              <a:rPr lang="en-GB" sz="1800" b="1" i="0" u="sng" strike="noStrike" baseline="0" dirty="0">
                <a:solidFill>
                  <a:srgbClr val="000000"/>
                </a:solidFill>
                <a:latin typeface="Arial" panose="020B0604020202020204" pitchFamily="34" charset="0"/>
              </a:rPr>
              <a:t>Equality Objectives </a:t>
            </a:r>
          </a:p>
          <a:p>
            <a:pPr marL="285750" indent="-285750">
              <a:buFont typeface="Arial" panose="020B0604020202020204" pitchFamily="34" charset="0"/>
              <a:buChar char="•"/>
            </a:pPr>
            <a:r>
              <a:rPr lang="en-GB" sz="1800" b="0" i="0" u="none" strike="noStrike" baseline="0" dirty="0">
                <a:solidFill>
                  <a:srgbClr val="000000"/>
                </a:solidFill>
                <a:latin typeface="Arial" panose="020B0604020202020204" pitchFamily="34" charset="0"/>
              </a:rPr>
              <a:t>To remove or minimise disadvantages suffered by children due to their protected characteristics. </a:t>
            </a:r>
          </a:p>
          <a:p>
            <a:pPr marL="285750" indent="-285750">
              <a:buFont typeface="Arial" panose="020B0604020202020204" pitchFamily="34" charset="0"/>
              <a:buChar char="•"/>
            </a:pPr>
            <a:r>
              <a:rPr lang="en-GB" sz="1800" b="0" i="0" u="none" strike="noStrike" baseline="0" dirty="0">
                <a:solidFill>
                  <a:srgbClr val="000000"/>
                </a:solidFill>
                <a:latin typeface="Arial" panose="020B0604020202020204" pitchFamily="34" charset="0"/>
              </a:rPr>
              <a:t>To take steps to meet the needs of children from protected groups where these are different from the needs of other children. </a:t>
            </a:r>
          </a:p>
          <a:p>
            <a:pPr marL="285750" indent="-285750">
              <a:buFont typeface="Arial" panose="020B0604020202020204" pitchFamily="34" charset="0"/>
              <a:buChar char="•"/>
            </a:pPr>
            <a:r>
              <a:rPr lang="en-GB" sz="1800" b="0" i="0" u="none" strike="noStrike" baseline="0" dirty="0">
                <a:solidFill>
                  <a:srgbClr val="000000"/>
                </a:solidFill>
                <a:latin typeface="Arial" panose="020B0604020202020204" pitchFamily="34" charset="0"/>
              </a:rPr>
              <a:t>To encourage children from protected groups to participate in ways that meet their needs. </a:t>
            </a:r>
          </a:p>
          <a:p>
            <a:r>
              <a:rPr lang="en-GB" b="0" i="0" u="sng" strike="noStrike" baseline="0" dirty="0">
                <a:solidFill>
                  <a:srgbClr val="000000"/>
                </a:solidFill>
                <a:latin typeface="Arial" panose="020B0604020202020204" pitchFamily="34" charset="0"/>
              </a:rPr>
              <a:t>Personal Factors: </a:t>
            </a:r>
          </a:p>
          <a:p>
            <a:r>
              <a:rPr lang="en-GB" dirty="0">
                <a:solidFill>
                  <a:srgbClr val="000000"/>
                </a:solidFill>
                <a:latin typeface="Arial" panose="020B0604020202020204" pitchFamily="34" charset="0"/>
              </a:rPr>
              <a:t>Maturity, socio economic (Deprivation/Disparity in ability to access resources/services)</a:t>
            </a:r>
          </a:p>
          <a:p>
            <a:endParaRPr lang="en-GB" sz="1800" b="0" i="0" u="none" strike="noStrike" baseline="0" dirty="0">
              <a:solidFill>
                <a:srgbClr val="000000"/>
              </a:solidFill>
              <a:latin typeface="Arial" panose="020B0604020202020204" pitchFamily="34" charset="0"/>
            </a:endParaRPr>
          </a:p>
          <a:p>
            <a:r>
              <a:rPr lang="en-GB" b="1" dirty="0">
                <a:latin typeface="Arial" panose="020B0604020202020204" pitchFamily="34" charset="0"/>
              </a:rPr>
              <a:t>Resettlement</a:t>
            </a:r>
            <a:r>
              <a:rPr lang="en-GB" dirty="0">
                <a:latin typeface="Arial" panose="020B0604020202020204" pitchFamily="34" charset="0"/>
              </a:rPr>
              <a:t> – This relates to young people coming out of custody and how we ensure the way in which this is managed reduces the risk of re-offending and risk of harm to others and the wider community. Recent peer review has identified areas in which we can work together more effectively to support young people, manage risk and protect communities. </a:t>
            </a:r>
          </a:p>
        </p:txBody>
      </p:sp>
    </p:spTree>
    <p:extLst>
      <p:ext uri="{BB962C8B-B14F-4D97-AF65-F5344CB8AC3E}">
        <p14:creationId xmlns:p14="http://schemas.microsoft.com/office/powerpoint/2010/main" val="1078894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16256"/>
            <a:ext cx="9144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6" name="Group 5"/>
          <p:cNvGrpSpPr/>
          <p:nvPr/>
        </p:nvGrpSpPr>
        <p:grpSpPr>
          <a:xfrm>
            <a:off x="179512" y="6237312"/>
            <a:ext cx="8640961" cy="369332"/>
            <a:chOff x="179512" y="6237312"/>
            <a:chExt cx="8640961" cy="369332"/>
          </a:xfrm>
        </p:grpSpPr>
        <p:sp>
          <p:nvSpPr>
            <p:cNvPr id="7" name="TextBox 6"/>
            <p:cNvSpPr txBox="1"/>
            <p:nvPr/>
          </p:nvSpPr>
          <p:spPr>
            <a:xfrm>
              <a:off x="179512" y="6237312"/>
              <a:ext cx="3744416" cy="369332"/>
            </a:xfrm>
            <a:prstGeom prst="rect">
              <a:avLst/>
            </a:prstGeom>
            <a:noFill/>
          </p:spPr>
          <p:txBody>
            <a:bodyPr wrap="square" rtlCol="0">
              <a:spAutoFit/>
            </a:bodyPr>
            <a:lstStyle/>
            <a:p>
              <a:r>
                <a:rPr lang="en-GB" b="1" dirty="0">
                  <a:solidFill>
                    <a:prstClr val="white"/>
                  </a:solidFill>
                </a:rPr>
                <a:t>WIRRAL PLAN 2025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284555"/>
              <a:ext cx="1728193" cy="278027"/>
            </a:xfrm>
            <a:prstGeom prst="rect">
              <a:avLst/>
            </a:prstGeom>
          </p:spPr>
        </p:pic>
      </p:grpSp>
      <p:sp>
        <p:nvSpPr>
          <p:cNvPr id="9" name="Rectangle 8">
            <a:extLst>
              <a:ext uri="{FF2B5EF4-FFF2-40B4-BE49-F238E27FC236}">
                <a16:creationId xmlns:a16="http://schemas.microsoft.com/office/drawing/2014/main" id="{C5DBF6CC-A464-4CA0-A73E-E97E38FF28C8}"/>
              </a:ext>
            </a:extLst>
          </p:cNvPr>
          <p:cNvSpPr/>
          <p:nvPr/>
        </p:nvSpPr>
        <p:spPr>
          <a:xfrm>
            <a:off x="4901" y="-35618"/>
            <a:ext cx="9144000"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prstClr val="white"/>
              </a:solidFill>
            </a:endParaRPr>
          </a:p>
        </p:txBody>
      </p:sp>
      <p:sp>
        <p:nvSpPr>
          <p:cNvPr id="4" name="TextBox 3">
            <a:extLst>
              <a:ext uri="{FF2B5EF4-FFF2-40B4-BE49-F238E27FC236}">
                <a16:creationId xmlns:a16="http://schemas.microsoft.com/office/drawing/2014/main" id="{925DC74F-CE0C-4FCF-A344-72B1CB2CC35B}"/>
              </a:ext>
            </a:extLst>
          </p:cNvPr>
          <p:cNvSpPr txBox="1"/>
          <p:nvPr/>
        </p:nvSpPr>
        <p:spPr>
          <a:xfrm>
            <a:off x="719572" y="652071"/>
            <a:ext cx="7704856" cy="523220"/>
          </a:xfrm>
          <a:prstGeom prst="rect">
            <a:avLst/>
          </a:prstGeom>
          <a:noFill/>
        </p:spPr>
        <p:txBody>
          <a:bodyPr wrap="square" rtlCol="0">
            <a:spAutoFit/>
          </a:bodyPr>
          <a:lstStyle/>
          <a:p>
            <a:pPr algn="ctr"/>
            <a:r>
              <a:rPr lang="en-GB" sz="2800" b="1" dirty="0">
                <a:solidFill>
                  <a:srgbClr val="002060"/>
                </a:solidFill>
              </a:rPr>
              <a:t>Principles of Working with Young People </a:t>
            </a:r>
          </a:p>
        </p:txBody>
      </p:sp>
      <p:sp>
        <p:nvSpPr>
          <p:cNvPr id="10" name="TextBox 9">
            <a:extLst>
              <a:ext uri="{FF2B5EF4-FFF2-40B4-BE49-F238E27FC236}">
                <a16:creationId xmlns:a16="http://schemas.microsoft.com/office/drawing/2014/main" id="{78201577-E970-44A9-BB34-3B223C24E4C0}"/>
              </a:ext>
            </a:extLst>
          </p:cNvPr>
          <p:cNvSpPr txBox="1"/>
          <p:nvPr/>
        </p:nvSpPr>
        <p:spPr>
          <a:xfrm>
            <a:off x="323527" y="1288550"/>
            <a:ext cx="8712969" cy="4801314"/>
          </a:xfrm>
          <a:prstGeom prst="rect">
            <a:avLst/>
          </a:prstGeom>
          <a:noFill/>
        </p:spPr>
        <p:txBody>
          <a:bodyPr wrap="square">
            <a:spAutoFit/>
          </a:bodyPr>
          <a:lstStyle/>
          <a:p>
            <a:r>
              <a:rPr lang="en-GB" b="1" dirty="0">
                <a:latin typeface="Arial" panose="020B0604020202020204" pitchFamily="34" charset="0"/>
              </a:rPr>
              <a:t>Work with us. 	</a:t>
            </a:r>
          </a:p>
          <a:p>
            <a:r>
              <a:rPr lang="en-GB" dirty="0">
                <a:latin typeface="Arial" panose="020B0604020202020204" pitchFamily="34" charset="0"/>
              </a:rPr>
              <a:t>We want to feel included – not just having work done for us or around us.</a:t>
            </a:r>
          </a:p>
          <a:p>
            <a:r>
              <a:rPr lang="en-GB" b="1" dirty="0">
                <a:latin typeface="Arial" panose="020B0604020202020204" pitchFamily="34" charset="0"/>
              </a:rPr>
              <a:t>We can help.</a:t>
            </a:r>
          </a:p>
          <a:p>
            <a:r>
              <a:rPr lang="en-GB" dirty="0">
                <a:latin typeface="Arial" panose="020B0604020202020204" pitchFamily="34" charset="0"/>
              </a:rPr>
              <a:t>Our experiences can help improve services; and create new and different ways of working.</a:t>
            </a:r>
          </a:p>
          <a:p>
            <a:r>
              <a:rPr lang="en-GB" b="1" dirty="0">
                <a:latin typeface="Arial" panose="020B0604020202020204" pitchFamily="34" charset="0"/>
              </a:rPr>
              <a:t>Stay with us.</a:t>
            </a:r>
          </a:p>
          <a:p>
            <a:r>
              <a:rPr lang="en-GB" dirty="0">
                <a:latin typeface="Arial" panose="020B0604020202020204" pitchFamily="34" charset="0"/>
              </a:rPr>
              <a:t>It’s better when we get to know and trust the people who want to help.</a:t>
            </a:r>
          </a:p>
          <a:p>
            <a:r>
              <a:rPr lang="en-GB" b="1" dirty="0">
                <a:latin typeface="Arial" panose="020B0604020202020204" pitchFamily="34" charset="0"/>
              </a:rPr>
              <a:t>Help us build relationships. </a:t>
            </a:r>
          </a:p>
          <a:p>
            <a:r>
              <a:rPr lang="en-GB" dirty="0">
                <a:latin typeface="Arial" panose="020B0604020202020204" pitchFamily="34" charset="0"/>
              </a:rPr>
              <a:t>When we are supported to create other friendships; or you help support our family connections we feel safer and more able to cope.</a:t>
            </a:r>
          </a:p>
          <a:p>
            <a:r>
              <a:rPr lang="en-GB" b="1" dirty="0">
                <a:latin typeface="Arial" panose="020B0604020202020204" pitchFamily="34" charset="0"/>
              </a:rPr>
              <a:t>Listen to us. </a:t>
            </a:r>
          </a:p>
          <a:p>
            <a:r>
              <a:rPr lang="en-GB" dirty="0">
                <a:latin typeface="Arial" panose="020B0604020202020204" pitchFamily="34" charset="0"/>
              </a:rPr>
              <a:t>Spend the time to find out about us and what our whole life is like.</a:t>
            </a:r>
          </a:p>
          <a:p>
            <a:pPr marL="1200150" lvl="2" indent="-285750">
              <a:buFont typeface="Arial" panose="020B0604020202020204" pitchFamily="34" charset="0"/>
              <a:buChar char="•"/>
            </a:pPr>
            <a:r>
              <a:rPr lang="en-GB" dirty="0">
                <a:latin typeface="Arial" panose="020B0604020202020204" pitchFamily="34" charset="0"/>
              </a:rPr>
              <a:t>Sometimes things we are worried about happen away from home.</a:t>
            </a:r>
          </a:p>
          <a:p>
            <a:pPr marL="1200150" lvl="2" indent="-285750">
              <a:buFont typeface="Arial" panose="020B0604020202020204" pitchFamily="34" charset="0"/>
              <a:buChar char="•"/>
            </a:pPr>
            <a:r>
              <a:rPr lang="en-GB" dirty="0">
                <a:latin typeface="Arial" panose="020B0604020202020204" pitchFamily="34" charset="0"/>
              </a:rPr>
              <a:t>Don’t assume we are all the same. Everyone is unique.</a:t>
            </a:r>
          </a:p>
          <a:p>
            <a:r>
              <a:rPr lang="en-GB" b="1" dirty="0">
                <a:latin typeface="Arial" panose="020B0604020202020204" pitchFamily="34" charset="0"/>
              </a:rPr>
              <a:t>Help us dream and achieve. </a:t>
            </a:r>
          </a:p>
          <a:p>
            <a:r>
              <a:rPr lang="en-GB" dirty="0">
                <a:latin typeface="Arial" panose="020B0604020202020204" pitchFamily="34" charset="0"/>
              </a:rPr>
              <a:t>Your passion, skills and teamwork can make a big difference to our lives.</a:t>
            </a:r>
          </a:p>
          <a:p>
            <a:endParaRPr lang="en-GB" dirty="0">
              <a:latin typeface="Arial" panose="020B0604020202020204" pitchFamily="34" charset="0"/>
            </a:endParaRPr>
          </a:p>
        </p:txBody>
      </p:sp>
    </p:spTree>
    <p:extLst>
      <p:ext uri="{BB962C8B-B14F-4D97-AF65-F5344CB8AC3E}">
        <p14:creationId xmlns:p14="http://schemas.microsoft.com/office/powerpoint/2010/main" val="4106239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16256"/>
            <a:ext cx="9144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6" name="Group 5"/>
          <p:cNvGrpSpPr/>
          <p:nvPr/>
        </p:nvGrpSpPr>
        <p:grpSpPr>
          <a:xfrm>
            <a:off x="179512" y="6237312"/>
            <a:ext cx="8640961" cy="369332"/>
            <a:chOff x="179512" y="6237312"/>
            <a:chExt cx="8640961" cy="369332"/>
          </a:xfrm>
        </p:grpSpPr>
        <p:sp>
          <p:nvSpPr>
            <p:cNvPr id="7" name="TextBox 6"/>
            <p:cNvSpPr txBox="1"/>
            <p:nvPr/>
          </p:nvSpPr>
          <p:spPr>
            <a:xfrm>
              <a:off x="179512" y="6237312"/>
              <a:ext cx="3744416" cy="369332"/>
            </a:xfrm>
            <a:prstGeom prst="rect">
              <a:avLst/>
            </a:prstGeom>
            <a:noFill/>
          </p:spPr>
          <p:txBody>
            <a:bodyPr wrap="square" rtlCol="0">
              <a:spAutoFit/>
            </a:bodyPr>
            <a:lstStyle/>
            <a:p>
              <a:r>
                <a:rPr lang="en-GB" b="1" dirty="0">
                  <a:solidFill>
                    <a:prstClr val="white"/>
                  </a:solidFill>
                </a:rPr>
                <a:t>WIRRAL PLAN 2025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284555"/>
              <a:ext cx="1728193" cy="278027"/>
            </a:xfrm>
            <a:prstGeom prst="rect">
              <a:avLst/>
            </a:prstGeom>
          </p:spPr>
        </p:pic>
      </p:grpSp>
      <p:sp>
        <p:nvSpPr>
          <p:cNvPr id="9" name="Rectangle 8">
            <a:extLst>
              <a:ext uri="{FF2B5EF4-FFF2-40B4-BE49-F238E27FC236}">
                <a16:creationId xmlns:a16="http://schemas.microsoft.com/office/drawing/2014/main" id="{C5DBF6CC-A464-4CA0-A73E-E97E38FF28C8}"/>
              </a:ext>
            </a:extLst>
          </p:cNvPr>
          <p:cNvSpPr/>
          <p:nvPr/>
        </p:nvSpPr>
        <p:spPr>
          <a:xfrm>
            <a:off x="4901" y="-35618"/>
            <a:ext cx="9144000"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prstClr val="white"/>
              </a:solidFill>
            </a:endParaRPr>
          </a:p>
        </p:txBody>
      </p:sp>
      <p:sp>
        <p:nvSpPr>
          <p:cNvPr id="4" name="TextBox 3">
            <a:extLst>
              <a:ext uri="{FF2B5EF4-FFF2-40B4-BE49-F238E27FC236}">
                <a16:creationId xmlns:a16="http://schemas.microsoft.com/office/drawing/2014/main" id="{925DC74F-CE0C-4FCF-A344-72B1CB2CC35B}"/>
              </a:ext>
            </a:extLst>
          </p:cNvPr>
          <p:cNvSpPr txBox="1"/>
          <p:nvPr/>
        </p:nvSpPr>
        <p:spPr>
          <a:xfrm>
            <a:off x="719572" y="620688"/>
            <a:ext cx="7704856" cy="523220"/>
          </a:xfrm>
          <a:prstGeom prst="rect">
            <a:avLst/>
          </a:prstGeom>
          <a:noFill/>
        </p:spPr>
        <p:txBody>
          <a:bodyPr wrap="square" rtlCol="0">
            <a:spAutoFit/>
          </a:bodyPr>
          <a:lstStyle/>
          <a:p>
            <a:pPr algn="ctr"/>
            <a:r>
              <a:rPr lang="en-GB" sz="2800" b="1" dirty="0">
                <a:solidFill>
                  <a:srgbClr val="002060"/>
                </a:solidFill>
              </a:rPr>
              <a:t>Values</a:t>
            </a:r>
          </a:p>
        </p:txBody>
      </p:sp>
      <p:sp>
        <p:nvSpPr>
          <p:cNvPr id="10" name="TextBox 9">
            <a:extLst>
              <a:ext uri="{FF2B5EF4-FFF2-40B4-BE49-F238E27FC236}">
                <a16:creationId xmlns:a16="http://schemas.microsoft.com/office/drawing/2014/main" id="{78201577-E970-44A9-BB34-3B223C24E4C0}"/>
              </a:ext>
            </a:extLst>
          </p:cNvPr>
          <p:cNvSpPr txBox="1"/>
          <p:nvPr/>
        </p:nvSpPr>
        <p:spPr>
          <a:xfrm>
            <a:off x="467544" y="1288550"/>
            <a:ext cx="8352929" cy="3693319"/>
          </a:xfrm>
          <a:prstGeom prst="rect">
            <a:avLst/>
          </a:prstGeom>
          <a:noFill/>
        </p:spPr>
        <p:txBody>
          <a:bodyPr wrap="square">
            <a:spAutoFit/>
          </a:bodyPr>
          <a:lstStyle/>
          <a:p>
            <a:r>
              <a:rPr lang="en-GB" b="1" dirty="0">
                <a:latin typeface="Arial" panose="020B0604020202020204" pitchFamily="34" charset="0"/>
              </a:rPr>
              <a:t>We will</a:t>
            </a:r>
          </a:p>
          <a:p>
            <a:endParaRPr lang="en-GB" b="1" dirty="0">
              <a:latin typeface="Arial" panose="020B0604020202020204" pitchFamily="34" charset="0"/>
            </a:endParaRPr>
          </a:p>
          <a:p>
            <a:r>
              <a:rPr lang="en-GB" dirty="0">
                <a:latin typeface="Arial" panose="020B0604020202020204" pitchFamily="34" charset="0"/>
              </a:rPr>
              <a:t>• 	Work together with young people in a partnership culture of inclusion, 	understanding and empathy.</a:t>
            </a:r>
          </a:p>
          <a:p>
            <a:endParaRPr lang="en-GB" dirty="0">
              <a:latin typeface="Arial" panose="020B0604020202020204" pitchFamily="34" charset="0"/>
            </a:endParaRPr>
          </a:p>
          <a:p>
            <a:r>
              <a:rPr lang="en-GB" dirty="0">
                <a:latin typeface="Arial" panose="020B0604020202020204" pitchFamily="34" charset="0"/>
              </a:rPr>
              <a:t>• 	Take Ownership and accountability.</a:t>
            </a:r>
          </a:p>
          <a:p>
            <a:pPr lvl="3"/>
            <a:endParaRPr lang="en-GB" dirty="0">
              <a:latin typeface="Arial" panose="020B0604020202020204" pitchFamily="34" charset="0"/>
            </a:endParaRPr>
          </a:p>
          <a:p>
            <a:pPr lvl="3"/>
            <a:r>
              <a:rPr lang="en-GB" dirty="0">
                <a:latin typeface="Arial" panose="020B0604020202020204" pitchFamily="34" charset="0"/>
              </a:rPr>
              <a:t>Safeguarding does not start or end with a referral. It is a continuum of activity and effort - and is everybody’s business. </a:t>
            </a:r>
          </a:p>
          <a:p>
            <a:pPr lvl="3"/>
            <a:endParaRPr lang="en-GB" dirty="0">
              <a:latin typeface="Arial" panose="020B0604020202020204" pitchFamily="34" charset="0"/>
            </a:endParaRPr>
          </a:p>
          <a:p>
            <a:pPr lvl="3"/>
            <a:r>
              <a:rPr lang="en-GB" dirty="0">
                <a:latin typeface="Arial" panose="020B0604020202020204" pitchFamily="34" charset="0"/>
              </a:rPr>
              <a:t>This means that a wide range of agencies, communities and individuals play an active role and commit to an approach, this creates a ‘collective capacity’ to safeguard young people.</a:t>
            </a:r>
          </a:p>
        </p:txBody>
      </p:sp>
    </p:spTree>
    <p:extLst>
      <p:ext uri="{BB962C8B-B14F-4D97-AF65-F5344CB8AC3E}">
        <p14:creationId xmlns:p14="http://schemas.microsoft.com/office/powerpoint/2010/main" val="4250559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16256"/>
            <a:ext cx="9144000" cy="741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6" name="Group 5"/>
          <p:cNvGrpSpPr/>
          <p:nvPr/>
        </p:nvGrpSpPr>
        <p:grpSpPr>
          <a:xfrm>
            <a:off x="179512" y="6237312"/>
            <a:ext cx="8640961" cy="369332"/>
            <a:chOff x="179512" y="6237312"/>
            <a:chExt cx="8640961" cy="369332"/>
          </a:xfrm>
        </p:grpSpPr>
        <p:sp>
          <p:nvSpPr>
            <p:cNvPr id="7" name="TextBox 6"/>
            <p:cNvSpPr txBox="1"/>
            <p:nvPr/>
          </p:nvSpPr>
          <p:spPr>
            <a:xfrm>
              <a:off x="179512" y="6237312"/>
              <a:ext cx="3744416" cy="369332"/>
            </a:xfrm>
            <a:prstGeom prst="rect">
              <a:avLst/>
            </a:prstGeom>
            <a:noFill/>
          </p:spPr>
          <p:txBody>
            <a:bodyPr wrap="square" rtlCol="0">
              <a:spAutoFit/>
            </a:bodyPr>
            <a:lstStyle/>
            <a:p>
              <a:r>
                <a:rPr lang="en-GB" b="1" dirty="0">
                  <a:solidFill>
                    <a:prstClr val="white"/>
                  </a:solidFill>
                </a:rPr>
                <a:t>WIRRAL PLAN 2025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284555"/>
              <a:ext cx="1728193" cy="278027"/>
            </a:xfrm>
            <a:prstGeom prst="rect">
              <a:avLst/>
            </a:prstGeom>
          </p:spPr>
        </p:pic>
      </p:grpSp>
      <p:sp>
        <p:nvSpPr>
          <p:cNvPr id="9" name="Rectangle 8">
            <a:extLst>
              <a:ext uri="{FF2B5EF4-FFF2-40B4-BE49-F238E27FC236}">
                <a16:creationId xmlns:a16="http://schemas.microsoft.com/office/drawing/2014/main" id="{C5DBF6CC-A464-4CA0-A73E-E97E38FF28C8}"/>
              </a:ext>
            </a:extLst>
          </p:cNvPr>
          <p:cNvSpPr/>
          <p:nvPr/>
        </p:nvSpPr>
        <p:spPr>
          <a:xfrm>
            <a:off x="4901" y="-35618"/>
            <a:ext cx="9144000"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prstClr val="white"/>
              </a:solidFill>
            </a:endParaRPr>
          </a:p>
        </p:txBody>
      </p:sp>
      <p:sp>
        <p:nvSpPr>
          <p:cNvPr id="4" name="TextBox 3">
            <a:extLst>
              <a:ext uri="{FF2B5EF4-FFF2-40B4-BE49-F238E27FC236}">
                <a16:creationId xmlns:a16="http://schemas.microsoft.com/office/drawing/2014/main" id="{925DC74F-CE0C-4FCF-A344-72B1CB2CC35B}"/>
              </a:ext>
            </a:extLst>
          </p:cNvPr>
          <p:cNvSpPr txBox="1"/>
          <p:nvPr/>
        </p:nvSpPr>
        <p:spPr>
          <a:xfrm>
            <a:off x="719572" y="692696"/>
            <a:ext cx="7704856" cy="523220"/>
          </a:xfrm>
          <a:prstGeom prst="rect">
            <a:avLst/>
          </a:prstGeom>
          <a:noFill/>
        </p:spPr>
        <p:txBody>
          <a:bodyPr wrap="square" rtlCol="0">
            <a:spAutoFit/>
          </a:bodyPr>
          <a:lstStyle/>
          <a:p>
            <a:pPr algn="ctr"/>
            <a:r>
              <a:rPr lang="en-GB" sz="2800" b="1" dirty="0">
                <a:solidFill>
                  <a:srgbClr val="002060"/>
                </a:solidFill>
              </a:rPr>
              <a:t>Youth Justice Prevention Service  </a:t>
            </a:r>
          </a:p>
        </p:txBody>
      </p:sp>
      <p:sp>
        <p:nvSpPr>
          <p:cNvPr id="2" name="TextBox 1">
            <a:extLst>
              <a:ext uri="{FF2B5EF4-FFF2-40B4-BE49-F238E27FC236}">
                <a16:creationId xmlns:a16="http://schemas.microsoft.com/office/drawing/2014/main" id="{3804C4F6-BFA4-444C-B074-4AC3B9D450CA}"/>
              </a:ext>
            </a:extLst>
          </p:cNvPr>
          <p:cNvSpPr txBox="1"/>
          <p:nvPr/>
        </p:nvSpPr>
        <p:spPr>
          <a:xfrm>
            <a:off x="554298" y="1339949"/>
            <a:ext cx="8242335" cy="4593565"/>
          </a:xfrm>
          <a:prstGeom prst="rect">
            <a:avLst/>
          </a:prstGeom>
          <a:noFill/>
        </p:spPr>
        <p:txBody>
          <a:bodyPr wrap="square" rtlCol="0">
            <a:spAutoFit/>
          </a:bodyPr>
          <a:lstStyle/>
          <a:p>
            <a:pPr algn="l">
              <a:spcAft>
                <a:spcPts val="2700"/>
              </a:spcAft>
            </a:pPr>
            <a:r>
              <a:rPr lang="en-GB" sz="1600" b="0" i="0" dirty="0">
                <a:solidFill>
                  <a:srgbClr val="0B0C0C"/>
                </a:solidFill>
                <a:effectLst/>
                <a:latin typeface="Arial" panose="020B0604020202020204" pitchFamily="34" charset="0"/>
                <a:cs typeface="Arial" panose="020B0604020202020204" pitchFamily="34" charset="0"/>
              </a:rPr>
              <a:t>Prevention work is completed on a voluntary basis with young people aged 10</a:t>
            </a:r>
            <a:r>
              <a:rPr lang="en-GB" sz="1600" b="0" i="0" dirty="0">
                <a:effectLst/>
                <a:latin typeface="Arial" panose="020B0604020202020204" pitchFamily="34" charset="0"/>
                <a:cs typeface="Arial" panose="020B0604020202020204" pitchFamily="34" charset="0"/>
              </a:rPr>
              <a:t> to 18 years who are involved in or at risk of involvement in high level anti-social and or offending behaviour.</a:t>
            </a:r>
          </a:p>
          <a:p>
            <a:pPr algn="l">
              <a:spcAft>
                <a:spcPts val="2700"/>
              </a:spcAft>
            </a:pPr>
            <a:r>
              <a:rPr lang="en-GB" sz="1600" b="0" i="0" dirty="0">
                <a:solidFill>
                  <a:srgbClr val="0B0C0C"/>
                </a:solidFill>
                <a:effectLst/>
                <a:latin typeface="Arial" panose="020B0604020202020204" pitchFamily="34" charset="0"/>
                <a:cs typeface="Arial" panose="020B0604020202020204" pitchFamily="34" charset="0"/>
              </a:rPr>
              <a:t>One on one or group basis. Addressing risk and vulnerability. </a:t>
            </a:r>
          </a:p>
          <a:p>
            <a:pPr algn="l">
              <a:spcAft>
                <a:spcPts val="2700"/>
              </a:spcAft>
            </a:pPr>
            <a:r>
              <a:rPr lang="en-GB" sz="1600" dirty="0">
                <a:solidFill>
                  <a:srgbClr val="0B0C0C"/>
                </a:solidFill>
                <a:latin typeface="Arial" panose="020B0604020202020204" pitchFamily="34" charset="0"/>
                <a:cs typeface="Arial" panose="020B0604020202020204" pitchFamily="34" charset="0"/>
              </a:rPr>
              <a:t>I</a:t>
            </a:r>
            <a:r>
              <a:rPr lang="en-GB" sz="1600" b="0" i="0" dirty="0">
                <a:solidFill>
                  <a:srgbClr val="0B0C0C"/>
                </a:solidFill>
                <a:effectLst/>
                <a:latin typeface="Arial" panose="020B0604020202020204" pitchFamily="34" charset="0"/>
                <a:cs typeface="Arial" panose="020B0604020202020204" pitchFamily="34" charset="0"/>
              </a:rPr>
              <a:t>nterventions have a planned intervention timescale of up to 12 weeks once each young person and there family have committed to engaging to the programme. </a:t>
            </a:r>
          </a:p>
          <a:p>
            <a:pPr algn="l">
              <a:spcAft>
                <a:spcPts val="2700"/>
              </a:spcAft>
            </a:pPr>
            <a:r>
              <a:rPr lang="en-GB" sz="1600" dirty="0">
                <a:solidFill>
                  <a:srgbClr val="0B0C0C"/>
                </a:solidFill>
                <a:latin typeface="Arial" panose="020B0604020202020204" pitchFamily="34" charset="0"/>
                <a:cs typeface="Arial" panose="020B0604020202020204" pitchFamily="34" charset="0"/>
              </a:rPr>
              <a:t>Can include </a:t>
            </a:r>
            <a:r>
              <a:rPr lang="en-GB" sz="1600" b="0" i="0" dirty="0">
                <a:solidFill>
                  <a:srgbClr val="0B0C0C"/>
                </a:solidFill>
                <a:effectLst/>
                <a:latin typeface="Arial" panose="020B0604020202020204" pitchFamily="34" charset="0"/>
                <a:cs typeface="Arial" panose="020B0604020202020204" pitchFamily="34" charset="0"/>
              </a:rPr>
              <a:t>signposting to universal services or service partners during the intervention, or as part of each young person exit plan as required.</a:t>
            </a:r>
          </a:p>
          <a:p>
            <a:pPr algn="l">
              <a:spcAft>
                <a:spcPts val="2700"/>
              </a:spcAft>
            </a:pPr>
            <a:r>
              <a:rPr lang="en-GB" sz="1600" dirty="0">
                <a:solidFill>
                  <a:srgbClr val="0B0C0C"/>
                </a:solidFill>
                <a:latin typeface="Arial" panose="020B0604020202020204" pitchFamily="34" charset="0"/>
                <a:cs typeface="Arial" panose="020B0604020202020204" pitchFamily="34" charset="0"/>
              </a:rPr>
              <a:t>For more information: </a:t>
            </a:r>
            <a:endParaRPr lang="en-GB" sz="1800" dirty="0">
              <a:solidFill>
                <a:srgbClr val="000000"/>
              </a:solidFill>
              <a:latin typeface="Arial" panose="020B0604020202020204" pitchFamily="34" charset="0"/>
            </a:endParaRPr>
          </a:p>
          <a:p>
            <a:pPr marL="285750" indent="-285750">
              <a:buFont typeface="Arial" panose="020B0604020202020204" pitchFamily="34" charset="0"/>
              <a:buChar char="•"/>
            </a:pPr>
            <a:r>
              <a:rPr lang="en-GB" sz="1800" dirty="0">
                <a:hlinkClick r:id="rId4"/>
              </a:rPr>
              <a:t>Wirral Youth Justice Service | www.wirral.gov.uk</a:t>
            </a:r>
            <a:endParaRPr lang="en-GB" sz="1800" dirty="0">
              <a:solidFill>
                <a:srgbClr val="000000"/>
              </a:solidFill>
              <a:latin typeface="Arial" panose="020B0604020202020204" pitchFamily="34" charset="0"/>
            </a:endParaRPr>
          </a:p>
          <a:p>
            <a:pPr algn="l">
              <a:spcAft>
                <a:spcPts val="2700"/>
              </a:spcAft>
            </a:pPr>
            <a:endParaRPr lang="en-GB" sz="1800" b="0" i="0" dirty="0">
              <a:solidFill>
                <a:srgbClr val="0B0C0C"/>
              </a:solidFill>
              <a:effectLst/>
              <a:latin typeface="Rambla"/>
            </a:endParaRPr>
          </a:p>
        </p:txBody>
      </p:sp>
    </p:spTree>
    <p:extLst>
      <p:ext uri="{BB962C8B-B14F-4D97-AF65-F5344CB8AC3E}">
        <p14:creationId xmlns:p14="http://schemas.microsoft.com/office/powerpoint/2010/main" val="52143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5361</TotalTime>
  <Words>1589</Words>
  <Application>Microsoft Office PowerPoint</Application>
  <PresentationFormat>On-screen Show (4:3)</PresentationFormat>
  <Paragraphs>123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Rambla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Myers, Hannah</dc:creator>
  <cp:lastModifiedBy>Kirk, Anthony</cp:lastModifiedBy>
  <cp:revision>170</cp:revision>
  <dcterms:created xsi:type="dcterms:W3CDTF">2020-06-17T19:23:10Z</dcterms:created>
  <dcterms:modified xsi:type="dcterms:W3CDTF">2021-07-13T09:25:56Z</dcterms:modified>
</cp:coreProperties>
</file>