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70" r:id="rId4"/>
    <p:sldId id="259" r:id="rId5"/>
    <p:sldId id="269" r:id="rId6"/>
    <p:sldId id="264" r:id="rId7"/>
    <p:sldId id="268" r:id="rId8"/>
    <p:sldId id="267"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2" d="100"/>
          <a:sy n="62" d="100"/>
        </p:scale>
        <p:origin x="1408"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EA25DA-8003-42BA-8B1F-6FB3E1489BCF}" type="datetimeFigureOut">
              <a:rPr lang="en-GB" smtClean="0"/>
              <a:t>25/06/2021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9B992B-DF7D-4432-84D4-6F8EFEF2994E}" type="slidenum">
              <a:rPr lang="en-GB" smtClean="0"/>
              <a:t>‹#›</a:t>
            </a:fld>
            <a:endParaRPr lang="en-GB"/>
          </a:p>
        </p:txBody>
      </p:sp>
    </p:spTree>
    <p:extLst>
      <p:ext uri="{BB962C8B-B14F-4D97-AF65-F5344CB8AC3E}">
        <p14:creationId xmlns:p14="http://schemas.microsoft.com/office/powerpoint/2010/main" val="1873122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AF440E-B0AE-4C26-8437-E4D24197142E}"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1346D-3D98-4E9D-8217-0B2256776D98}" type="slidenum">
              <a:rPr lang="en-GB" smtClean="0"/>
              <a:t>‹#›</a:t>
            </a:fld>
            <a:endParaRPr lang="en-GB"/>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497" y="5818557"/>
            <a:ext cx="1156452" cy="949943"/>
          </a:xfrm>
          <a:prstGeom prst="rect">
            <a:avLst/>
          </a:prstGeom>
          <a:ln w="3175">
            <a:solidFill>
              <a:schemeClr val="bg1">
                <a:lumMod val="75000"/>
              </a:schemeClr>
            </a:solid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AF440E-B0AE-4C26-8437-E4D24197142E}"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1346D-3D98-4E9D-8217-0B2256776D9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AF440E-B0AE-4C26-8437-E4D24197142E}"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1346D-3D98-4E9D-8217-0B2256776D98}"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9AF440E-B0AE-4C26-8437-E4D24197142E}" type="datetimeFigureOut">
              <a:rPr lang="en-GB" smtClean="0"/>
              <a:t>25/06/2021</a:t>
            </a:fld>
            <a:endParaRPr lang="en-GB"/>
          </a:p>
        </p:txBody>
      </p:sp>
      <p:sp>
        <p:nvSpPr>
          <p:cNvPr id="6" name="Slide Number Placeholder 5"/>
          <p:cNvSpPr>
            <a:spLocks noGrp="1"/>
          </p:cNvSpPr>
          <p:nvPr>
            <p:ph type="sldNum" sz="quarter" idx="12"/>
          </p:nvPr>
        </p:nvSpPr>
        <p:spPr>
          <a:xfrm>
            <a:off x="3991088" y="6250163"/>
            <a:ext cx="1161826" cy="365125"/>
          </a:xfrm>
        </p:spPr>
        <p:txBody>
          <a:bodyPr/>
          <a:lstStyle/>
          <a:p>
            <a:fld id="{81D1346D-3D98-4E9D-8217-0B2256776D98}" type="slidenum">
              <a:rPr lang="en-GB" smtClean="0"/>
              <a:t>‹#›</a:t>
            </a:fld>
            <a:endParaRPr lang="en-GB"/>
          </a:p>
        </p:txBody>
      </p:sp>
      <p:sp>
        <p:nvSpPr>
          <p:cNvPr id="7" name="Title 6"/>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AF440E-B0AE-4C26-8437-E4D24197142E}"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1346D-3D98-4E9D-8217-0B2256776D9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AF440E-B0AE-4C26-8437-E4D24197142E}" type="datetimeFigureOut">
              <a:rPr lang="en-GB" smtClean="0"/>
              <a:t>25/06/2021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D1346D-3D98-4E9D-8217-0B2256776D9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AF440E-B0AE-4C26-8437-E4D24197142E}" type="datetimeFigureOut">
              <a:rPr lang="en-GB" smtClean="0"/>
              <a:t>25/06/2021</a:t>
            </a:fld>
            <a:endParaRPr lang="en-GB"/>
          </a:p>
        </p:txBody>
      </p:sp>
      <p:sp>
        <p:nvSpPr>
          <p:cNvPr id="4" name="Footer Placeholder 3"/>
          <p:cNvSpPr>
            <a:spLocks noGrp="1"/>
          </p:cNvSpPr>
          <p:nvPr>
            <p:ph type="ftr" sz="quarter" idx="11"/>
          </p:nvPr>
        </p:nvSpPr>
        <p:spPr>
          <a:xfrm>
            <a:off x="193638" y="6250164"/>
            <a:ext cx="3786691" cy="365125"/>
          </a:xfrm>
        </p:spPr>
        <p:txBody>
          <a:bodyPr/>
          <a:lstStyle/>
          <a:p>
            <a:endParaRPr lang="en-GB" dirty="0"/>
          </a:p>
        </p:txBody>
      </p:sp>
      <p:sp>
        <p:nvSpPr>
          <p:cNvPr id="5" name="Slide Number Placeholder 4"/>
          <p:cNvSpPr>
            <a:spLocks noGrp="1"/>
          </p:cNvSpPr>
          <p:nvPr>
            <p:ph type="sldNum" sz="quarter" idx="12"/>
          </p:nvPr>
        </p:nvSpPr>
        <p:spPr/>
        <p:txBody>
          <a:bodyPr/>
          <a:lstStyle/>
          <a:p>
            <a:fld id="{81D1346D-3D98-4E9D-8217-0B2256776D9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9AF440E-B0AE-4C26-8437-E4D24197142E}" type="datetimeFigureOut">
              <a:rPr lang="en-GB" smtClean="0"/>
              <a:t>25/06/2021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D1346D-3D98-4E9D-8217-0B2256776D9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9AF440E-B0AE-4C26-8437-E4D24197142E}"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D1346D-3D98-4E9D-8217-0B2256776D98}"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AF440E-B0AE-4C26-8437-E4D24197142E}"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D1346D-3D98-4E9D-8217-0B2256776D98}"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9AF440E-B0AE-4C26-8437-E4D24197142E}" type="datetimeFigureOut">
              <a:rPr lang="en-GB" smtClean="0"/>
              <a:t>25/06/2021</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1D1346D-3D98-4E9D-8217-0B2256776D98}"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7380" y="6015133"/>
            <a:ext cx="3635870" cy="722904"/>
          </a:xfrm>
          <a:prstGeom prst="rect">
            <a:avLst/>
          </a:prstGeom>
        </p:spPr>
      </p:pic>
      <p:pic>
        <p:nvPicPr>
          <p:cNvPr id="16" name="Picture 15"/>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80168" y="5833753"/>
            <a:ext cx="1156452" cy="949943"/>
          </a:xfrm>
          <a:prstGeom prst="rect">
            <a:avLst/>
          </a:prstGeom>
          <a:ln w="3175">
            <a:solidFill>
              <a:schemeClr val="bg1">
                <a:lumMod val="75000"/>
              </a:schemeClr>
            </a:solid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5400" b="1" dirty="0">
                <a:solidFill>
                  <a:schemeClr val="bg1"/>
                </a:solidFill>
              </a:rPr>
              <a:t>Using Chronologies in TYS</a:t>
            </a:r>
            <a:endParaRPr lang="en-GB" sz="5400" dirty="0"/>
          </a:p>
        </p:txBody>
      </p:sp>
    </p:spTree>
    <p:extLst>
      <p:ext uri="{BB962C8B-B14F-4D97-AF65-F5344CB8AC3E}">
        <p14:creationId xmlns:p14="http://schemas.microsoft.com/office/powerpoint/2010/main" val="3834494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576" y="1700808"/>
            <a:ext cx="8229600" cy="4209331"/>
          </a:xfrm>
        </p:spPr>
        <p:txBody>
          <a:bodyPr>
            <a:normAutofit/>
          </a:bodyPr>
          <a:lstStyle/>
          <a:p>
            <a:r>
              <a:rPr lang="en-US" b="1" dirty="0"/>
              <a:t>A list, in date order, of all the significant events and changes in a child or young person's life drawing upon the knowledge and information held by agencies involved with the child and family.</a:t>
            </a:r>
          </a:p>
          <a:p>
            <a:r>
              <a:rPr lang="en-US" b="1" dirty="0"/>
              <a:t>Recorded as brief ‘headlines’ to provide an immediate, visual overview of the journey of the child and their significant events. It does not need to be long but needs to include those key significant events.</a:t>
            </a:r>
            <a:endParaRPr lang="en-GB" dirty="0"/>
          </a:p>
          <a:p>
            <a:r>
              <a:rPr lang="en-US" b="1" i="1" u="sng" dirty="0"/>
              <a:t>A chronology is not: the detailed case recording; a diary/ list of dates; an assessment; an end in itself.</a:t>
            </a:r>
            <a:endParaRPr lang="en-GB" dirty="0"/>
          </a:p>
          <a:p>
            <a:pPr marL="0" indent="0">
              <a:buNone/>
            </a:pPr>
            <a:endParaRPr lang="en-GB" dirty="0"/>
          </a:p>
        </p:txBody>
      </p:sp>
      <p:sp>
        <p:nvSpPr>
          <p:cNvPr id="2" name="Title 1"/>
          <p:cNvSpPr>
            <a:spLocks noGrp="1"/>
          </p:cNvSpPr>
          <p:nvPr>
            <p:ph type="title"/>
          </p:nvPr>
        </p:nvSpPr>
        <p:spPr>
          <a:ln>
            <a:noFill/>
          </a:ln>
        </p:spPr>
        <p:txBody>
          <a:bodyPr/>
          <a:lstStyle/>
          <a:p>
            <a:pPr algn="l"/>
            <a:r>
              <a:rPr lang="en-GB" dirty="0"/>
              <a:t>What is a Chronology 1</a:t>
            </a:r>
          </a:p>
        </p:txBody>
      </p:sp>
      <p:sp>
        <p:nvSpPr>
          <p:cNvPr id="4" name="Rectangle 3">
            <a:extLst>
              <a:ext uri="{FF2B5EF4-FFF2-40B4-BE49-F238E27FC236}">
                <a16:creationId xmlns:a16="http://schemas.microsoft.com/office/drawing/2014/main" id="{46BE46F8-4B04-499F-801D-220521C7D81E}"/>
              </a:ext>
            </a:extLst>
          </p:cNvPr>
          <p:cNvSpPr/>
          <p:nvPr/>
        </p:nvSpPr>
        <p:spPr>
          <a:xfrm>
            <a:off x="107504" y="5910139"/>
            <a:ext cx="3816424" cy="831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92282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3576" y="1700808"/>
            <a:ext cx="8229600" cy="4209331"/>
          </a:xfrm>
        </p:spPr>
        <p:txBody>
          <a:bodyPr>
            <a:normAutofit/>
          </a:bodyPr>
          <a:lstStyle/>
          <a:p>
            <a:pPr marL="0" lvl="0" indent="0" algn="just">
              <a:buNone/>
            </a:pPr>
            <a:r>
              <a:rPr lang="en-GB" dirty="0">
                <a:solidFill>
                  <a:prstClr val="black"/>
                </a:solidFill>
              </a:rPr>
              <a:t>A theme identified from serious case review highlighted that </a:t>
            </a:r>
            <a:r>
              <a:rPr lang="en-GB" b="1" dirty="0">
                <a:solidFill>
                  <a:prstClr val="black"/>
                </a:solidFill>
              </a:rPr>
              <a:t>“Adolescent vulnerability: all practitioners need to be aware of history including family functioning and the potential impact of Adverse Childhood Experiences (ACEs) and trauma” </a:t>
            </a:r>
          </a:p>
          <a:p>
            <a:pPr marL="0" lvl="0" indent="0" algn="just">
              <a:buNone/>
            </a:pPr>
            <a:endParaRPr lang="en-GB" i="1" dirty="0">
              <a:solidFill>
                <a:prstClr val="black"/>
              </a:solidFill>
            </a:endParaRPr>
          </a:p>
          <a:p>
            <a:pPr marL="0" lvl="0" indent="0" algn="just">
              <a:buNone/>
            </a:pPr>
            <a:r>
              <a:rPr lang="en-GB" i="1" dirty="0">
                <a:solidFill>
                  <a:prstClr val="black"/>
                </a:solidFill>
              </a:rPr>
              <a:t>SSCP March 2021. </a:t>
            </a:r>
          </a:p>
          <a:p>
            <a:pPr marL="0" lvl="0" indent="0" algn="just">
              <a:buNone/>
            </a:pPr>
            <a:r>
              <a:rPr lang="en-GB" dirty="0">
                <a:solidFill>
                  <a:prstClr val="black"/>
                </a:solidFill>
              </a:rPr>
              <a:t>Chronologies are a Tool to enable practitioners to understand a child’s journey, experiences, functioning and the impact of this to best inform assessment, plans and interventions.</a:t>
            </a:r>
            <a:endParaRPr lang="en-GB" sz="2800" dirty="0">
              <a:solidFill>
                <a:prstClr val="black"/>
              </a:solidFill>
            </a:endParaRPr>
          </a:p>
          <a:p>
            <a:pPr marL="0" indent="0" algn="just">
              <a:buNone/>
            </a:pPr>
            <a:endParaRPr lang="en-GB" dirty="0"/>
          </a:p>
        </p:txBody>
      </p:sp>
      <p:sp>
        <p:nvSpPr>
          <p:cNvPr id="2" name="Title 1"/>
          <p:cNvSpPr>
            <a:spLocks noGrp="1"/>
          </p:cNvSpPr>
          <p:nvPr>
            <p:ph type="title"/>
          </p:nvPr>
        </p:nvSpPr>
        <p:spPr>
          <a:ln>
            <a:noFill/>
          </a:ln>
        </p:spPr>
        <p:txBody>
          <a:bodyPr>
            <a:normAutofit fontScale="90000"/>
          </a:bodyPr>
          <a:lstStyle/>
          <a:p>
            <a:pPr algn="l"/>
            <a:r>
              <a:rPr lang="en-GB" dirty="0"/>
              <a:t>Chronologies and Serious case Reviews</a:t>
            </a:r>
          </a:p>
        </p:txBody>
      </p:sp>
      <p:sp>
        <p:nvSpPr>
          <p:cNvPr id="4" name="Rectangle 3">
            <a:extLst>
              <a:ext uri="{FF2B5EF4-FFF2-40B4-BE49-F238E27FC236}">
                <a16:creationId xmlns:a16="http://schemas.microsoft.com/office/drawing/2014/main" id="{46BE46F8-4B04-499F-801D-220521C7D81E}"/>
              </a:ext>
            </a:extLst>
          </p:cNvPr>
          <p:cNvSpPr/>
          <p:nvPr/>
        </p:nvSpPr>
        <p:spPr>
          <a:xfrm>
            <a:off x="107504" y="5910139"/>
            <a:ext cx="3816424" cy="831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2562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72816"/>
            <a:ext cx="8568952" cy="4032448"/>
          </a:xfrm>
        </p:spPr>
        <p:txBody>
          <a:bodyPr>
            <a:normAutofit fontScale="92500" lnSpcReduction="10000"/>
          </a:bodyPr>
          <a:lstStyle/>
          <a:p>
            <a:pPr lvl="0"/>
            <a:r>
              <a:rPr lang="en-US" b="1" dirty="0"/>
              <a:t>Done effectively it helps to place children at the </a:t>
            </a:r>
            <a:r>
              <a:rPr lang="en-US" b="1" dirty="0" err="1"/>
              <a:t>centre</a:t>
            </a:r>
            <a:r>
              <a:rPr lang="en-US" b="1" dirty="0"/>
              <a:t> of everything we do.</a:t>
            </a:r>
            <a:endParaRPr lang="en-GB" dirty="0"/>
          </a:p>
          <a:p>
            <a:pPr lvl="0"/>
            <a:r>
              <a:rPr lang="en-US" b="1" dirty="0"/>
              <a:t>An effective chronology can help identify risks, patterns, issues in a child’s life. It can help in getting a better understanding of the immediate or cumulative impact of events.</a:t>
            </a:r>
            <a:endParaRPr lang="en-GB" dirty="0"/>
          </a:p>
          <a:p>
            <a:pPr lvl="0"/>
            <a:r>
              <a:rPr lang="en-US" b="1" dirty="0"/>
              <a:t>It helps to make links between the past and the present, helping to understand the importance of historic information upon what is happening in a child’s life now.</a:t>
            </a:r>
            <a:endParaRPr lang="en-GB" dirty="0"/>
          </a:p>
          <a:p>
            <a:pPr lvl="0"/>
            <a:r>
              <a:rPr lang="en-US" b="1" dirty="0"/>
              <a:t>Good chronologies enable new workers to become familiar with the case.</a:t>
            </a:r>
            <a:endParaRPr lang="en-GB" dirty="0"/>
          </a:p>
          <a:p>
            <a:pPr lvl="0"/>
            <a:r>
              <a:rPr lang="en-US" b="1" dirty="0"/>
              <a:t>Importantly a good case chronology can, at a later stage, help children, young people and families make sense of their past.</a:t>
            </a:r>
            <a:endParaRPr lang="en-GB" dirty="0"/>
          </a:p>
          <a:p>
            <a:pPr marL="0" indent="0">
              <a:buNone/>
            </a:pPr>
            <a:endParaRPr lang="en-GB" dirty="0"/>
          </a:p>
        </p:txBody>
      </p:sp>
      <p:sp>
        <p:nvSpPr>
          <p:cNvPr id="2" name="Title 1"/>
          <p:cNvSpPr>
            <a:spLocks noGrp="1"/>
          </p:cNvSpPr>
          <p:nvPr>
            <p:ph type="title"/>
          </p:nvPr>
        </p:nvSpPr>
        <p:spPr>
          <a:xfrm>
            <a:off x="457200" y="274638"/>
            <a:ext cx="8229600" cy="994122"/>
          </a:xfrm>
          <a:ln>
            <a:noFill/>
          </a:ln>
        </p:spPr>
        <p:txBody>
          <a:bodyPr>
            <a:normAutofit fontScale="90000"/>
          </a:bodyPr>
          <a:lstStyle/>
          <a:p>
            <a:r>
              <a:rPr lang="en-GB" dirty="0"/>
              <a:t>Why is the purpose of a chronology?</a:t>
            </a:r>
          </a:p>
        </p:txBody>
      </p:sp>
      <p:sp>
        <p:nvSpPr>
          <p:cNvPr id="4" name="Rectangle 3">
            <a:extLst>
              <a:ext uri="{FF2B5EF4-FFF2-40B4-BE49-F238E27FC236}">
                <a16:creationId xmlns:a16="http://schemas.microsoft.com/office/drawing/2014/main" id="{9CC4013E-5526-414F-B74A-C32506F1D4D5}"/>
              </a:ext>
            </a:extLst>
          </p:cNvPr>
          <p:cNvSpPr/>
          <p:nvPr/>
        </p:nvSpPr>
        <p:spPr>
          <a:xfrm>
            <a:off x="107504" y="5910139"/>
            <a:ext cx="3816424" cy="831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725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72816"/>
            <a:ext cx="8568952" cy="4032448"/>
          </a:xfrm>
        </p:spPr>
        <p:txBody>
          <a:bodyPr>
            <a:normAutofit/>
          </a:bodyPr>
          <a:lstStyle/>
          <a:p>
            <a:pPr lvl="0"/>
            <a:r>
              <a:rPr lang="en-US" b="1" dirty="0"/>
              <a:t>A good chronology can draw attention to seemingly unrelated events or information.</a:t>
            </a:r>
            <a:endParaRPr lang="en-GB" dirty="0"/>
          </a:p>
          <a:p>
            <a:pPr lvl="0"/>
            <a:r>
              <a:rPr lang="en-US" b="1" dirty="0"/>
              <a:t>Using chronologies in practice can promote better engagement from children and families.</a:t>
            </a:r>
            <a:endParaRPr lang="en-GB" dirty="0"/>
          </a:p>
          <a:p>
            <a:pPr lvl="0"/>
            <a:r>
              <a:rPr lang="en-US" b="1" dirty="0"/>
              <a:t>Accurate chronologies can assist the process of assessment, planning and review.</a:t>
            </a:r>
            <a:endParaRPr lang="en-GB" dirty="0"/>
          </a:p>
          <a:p>
            <a:pPr lvl="0"/>
            <a:r>
              <a:rPr lang="en-US" b="1" dirty="0"/>
              <a:t>When carried out consistently across agencies good chronologies can improve the sharing and understanding of the impact of information about a child’s life.</a:t>
            </a:r>
            <a:endParaRPr lang="en-GB" dirty="0"/>
          </a:p>
          <a:p>
            <a:pPr marL="0" indent="0">
              <a:buNone/>
            </a:pPr>
            <a:endParaRPr lang="en-GB" dirty="0"/>
          </a:p>
        </p:txBody>
      </p:sp>
      <p:sp>
        <p:nvSpPr>
          <p:cNvPr id="2" name="Title 1"/>
          <p:cNvSpPr>
            <a:spLocks noGrp="1"/>
          </p:cNvSpPr>
          <p:nvPr>
            <p:ph type="title"/>
          </p:nvPr>
        </p:nvSpPr>
        <p:spPr>
          <a:xfrm>
            <a:off x="457200" y="274638"/>
            <a:ext cx="8229600" cy="994122"/>
          </a:xfrm>
          <a:ln>
            <a:noFill/>
          </a:ln>
        </p:spPr>
        <p:txBody>
          <a:bodyPr>
            <a:normAutofit fontScale="90000"/>
          </a:bodyPr>
          <a:lstStyle/>
          <a:p>
            <a:r>
              <a:rPr lang="en-GB" dirty="0"/>
              <a:t>Why is the purpose of a chronology?</a:t>
            </a:r>
          </a:p>
        </p:txBody>
      </p:sp>
      <p:sp>
        <p:nvSpPr>
          <p:cNvPr id="4" name="Rectangle 3">
            <a:extLst>
              <a:ext uri="{FF2B5EF4-FFF2-40B4-BE49-F238E27FC236}">
                <a16:creationId xmlns:a16="http://schemas.microsoft.com/office/drawing/2014/main" id="{84E380A3-575B-4617-8BA0-E13A5CA6DB50}"/>
              </a:ext>
            </a:extLst>
          </p:cNvPr>
          <p:cNvSpPr/>
          <p:nvPr/>
        </p:nvSpPr>
        <p:spPr>
          <a:xfrm>
            <a:off x="107504" y="5910139"/>
            <a:ext cx="3816424" cy="831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30535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GB" dirty="0"/>
              <a:t>What is a Significant Event</a:t>
            </a:r>
          </a:p>
        </p:txBody>
      </p:sp>
      <p:sp>
        <p:nvSpPr>
          <p:cNvPr id="3" name="Content Placeholder 2"/>
          <p:cNvSpPr>
            <a:spLocks noGrp="1"/>
          </p:cNvSpPr>
          <p:nvPr>
            <p:ph idx="1"/>
          </p:nvPr>
        </p:nvSpPr>
        <p:spPr>
          <a:xfrm>
            <a:off x="330525" y="1916832"/>
            <a:ext cx="8489947" cy="4040567"/>
          </a:xfrm>
        </p:spPr>
        <p:txBody>
          <a:bodyPr>
            <a:normAutofit/>
          </a:bodyPr>
          <a:lstStyle/>
          <a:p>
            <a:pPr marL="0" indent="0" algn="just">
              <a:buNone/>
            </a:pPr>
            <a:r>
              <a:rPr lang="en-US" b="1" dirty="0"/>
              <a:t>Professional judgement is required to decide whether particular circumstances or events are significant for a particular child and family.</a:t>
            </a:r>
          </a:p>
          <a:p>
            <a:pPr marL="0" indent="0" algn="just">
              <a:buNone/>
            </a:pPr>
            <a:endParaRPr lang="en-US" b="1" dirty="0"/>
          </a:p>
          <a:p>
            <a:pPr marL="0" indent="0" algn="just">
              <a:buNone/>
            </a:pPr>
            <a:r>
              <a:rPr lang="en-US" b="1" dirty="0"/>
              <a:t>It should help tell the story of the child  and support our assessment, analysis and action planning. If you think something will form a part of your assessment, analysis or action plan then it needs to be included in the chronology.</a:t>
            </a:r>
            <a:endParaRPr lang="en-GB" b="1" dirty="0"/>
          </a:p>
          <a:p>
            <a:endParaRPr lang="en-GB" dirty="0"/>
          </a:p>
        </p:txBody>
      </p:sp>
      <p:sp>
        <p:nvSpPr>
          <p:cNvPr id="4" name="Rectangle 3">
            <a:extLst>
              <a:ext uri="{FF2B5EF4-FFF2-40B4-BE49-F238E27FC236}">
                <a16:creationId xmlns:a16="http://schemas.microsoft.com/office/drawing/2014/main" id="{6B26FBA8-AECE-41CE-B115-DE96423104D2}"/>
              </a:ext>
            </a:extLst>
          </p:cNvPr>
          <p:cNvSpPr/>
          <p:nvPr/>
        </p:nvSpPr>
        <p:spPr>
          <a:xfrm>
            <a:off x="107504" y="5910139"/>
            <a:ext cx="3816424" cy="831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62883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GB" dirty="0"/>
              <a:t>Significant Events Examples </a:t>
            </a:r>
          </a:p>
        </p:txBody>
      </p:sp>
      <p:sp>
        <p:nvSpPr>
          <p:cNvPr id="3" name="Content Placeholder 2"/>
          <p:cNvSpPr>
            <a:spLocks noGrp="1"/>
          </p:cNvSpPr>
          <p:nvPr>
            <p:ph idx="1"/>
          </p:nvPr>
        </p:nvSpPr>
        <p:spPr>
          <a:xfrm>
            <a:off x="330525" y="1916832"/>
            <a:ext cx="8356275" cy="4040567"/>
          </a:xfrm>
        </p:spPr>
        <p:txBody>
          <a:bodyPr>
            <a:normAutofit fontScale="92500"/>
          </a:bodyPr>
          <a:lstStyle/>
          <a:p>
            <a:pPr lvl="0"/>
            <a:r>
              <a:rPr lang="en-US" b="1" dirty="0"/>
              <a:t>Previous history of involvement/ receipt of services from an agency.</a:t>
            </a:r>
            <a:endParaRPr lang="en-GB" dirty="0"/>
          </a:p>
          <a:p>
            <a:pPr lvl="0"/>
            <a:r>
              <a:rPr lang="en-US" b="1" dirty="0"/>
              <a:t>Incidence where a child is considered to have suffered harm/ or is at risk of harm (current or historic).</a:t>
            </a:r>
            <a:endParaRPr lang="en-GB" dirty="0"/>
          </a:p>
          <a:p>
            <a:pPr lvl="0"/>
            <a:r>
              <a:rPr lang="en-US" b="1" dirty="0"/>
              <a:t>Child absconded/ gone missing.</a:t>
            </a:r>
            <a:endParaRPr lang="en-GB" dirty="0"/>
          </a:p>
          <a:p>
            <a:pPr lvl="0"/>
            <a:r>
              <a:rPr lang="en-US" b="1" dirty="0"/>
              <a:t>Any incidents of exploita</a:t>
            </a:r>
            <a:r>
              <a:rPr lang="en-US" dirty="0"/>
              <a:t>ti</a:t>
            </a:r>
            <a:r>
              <a:rPr lang="en-US" b="1" dirty="0"/>
              <a:t>on</a:t>
            </a:r>
            <a:endParaRPr lang="en-GB" dirty="0"/>
          </a:p>
          <a:p>
            <a:pPr lvl="0"/>
            <a:r>
              <a:rPr lang="en-US" b="1" dirty="0"/>
              <a:t>Any episodes of self harm (Where this is ongoing include significant escalation).</a:t>
            </a:r>
            <a:endParaRPr lang="en-GB" dirty="0"/>
          </a:p>
          <a:p>
            <a:pPr lvl="0"/>
            <a:r>
              <a:rPr lang="en-US" b="1" dirty="0"/>
              <a:t>Any significant parental factors (domestic abuse; substance misuse; mental ill health) that may have an impact on the child.</a:t>
            </a:r>
            <a:endParaRPr lang="en-GB" dirty="0"/>
          </a:p>
          <a:p>
            <a:endParaRPr lang="en-GB" dirty="0"/>
          </a:p>
        </p:txBody>
      </p:sp>
      <p:sp>
        <p:nvSpPr>
          <p:cNvPr id="4" name="Rectangle 3">
            <a:extLst>
              <a:ext uri="{FF2B5EF4-FFF2-40B4-BE49-F238E27FC236}">
                <a16:creationId xmlns:a16="http://schemas.microsoft.com/office/drawing/2014/main" id="{D137C9EA-C9AD-469A-A9B3-60ADB959A2FE}"/>
              </a:ext>
            </a:extLst>
          </p:cNvPr>
          <p:cNvSpPr/>
          <p:nvPr/>
        </p:nvSpPr>
        <p:spPr>
          <a:xfrm>
            <a:off x="107504" y="5910139"/>
            <a:ext cx="3816424" cy="831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05070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GB" dirty="0"/>
              <a:t>Significant Events Examples</a:t>
            </a:r>
          </a:p>
        </p:txBody>
      </p:sp>
      <p:sp>
        <p:nvSpPr>
          <p:cNvPr id="3" name="Content Placeholder 2"/>
          <p:cNvSpPr>
            <a:spLocks noGrp="1"/>
          </p:cNvSpPr>
          <p:nvPr>
            <p:ph idx="1"/>
          </p:nvPr>
        </p:nvSpPr>
        <p:spPr>
          <a:xfrm>
            <a:off x="536205" y="1836705"/>
            <a:ext cx="8071590" cy="4536504"/>
          </a:xfrm>
        </p:spPr>
        <p:txBody>
          <a:bodyPr>
            <a:normAutofit/>
          </a:bodyPr>
          <a:lstStyle/>
          <a:p>
            <a:pPr lvl="0"/>
            <a:endParaRPr lang="en-US" sz="2000" b="1" dirty="0"/>
          </a:p>
          <a:p>
            <a:r>
              <a:rPr lang="en-US" sz="2000" b="1" dirty="0"/>
              <a:t>Any significant parental factors (domestic abuse; substance misuse; mental ill health) that may have an impact on the child.</a:t>
            </a:r>
            <a:endParaRPr lang="en-GB" sz="2000" dirty="0"/>
          </a:p>
          <a:p>
            <a:pPr lvl="0"/>
            <a:r>
              <a:rPr lang="en-US" sz="2000" b="1" dirty="0"/>
              <a:t>Any other events and changes in the circumstances of the child and family deemed to be significant, or potentially significant, for the child.</a:t>
            </a:r>
            <a:endParaRPr lang="en-GB" sz="2000" dirty="0"/>
          </a:p>
          <a:p>
            <a:pPr lvl="0"/>
            <a:r>
              <a:rPr lang="en-US" sz="2000" b="1" dirty="0"/>
              <a:t>Education training and employment history (including changes in school/ absences/ exclusions </a:t>
            </a:r>
            <a:r>
              <a:rPr lang="en-US" sz="2000" b="1" dirty="0" err="1"/>
              <a:t>etc</a:t>
            </a:r>
            <a:r>
              <a:rPr lang="en-US" sz="2000" b="1" dirty="0"/>
              <a:t>).</a:t>
            </a:r>
            <a:endParaRPr lang="en-GB" sz="2000" dirty="0"/>
          </a:p>
          <a:p>
            <a:pPr lvl="0"/>
            <a:r>
              <a:rPr lang="en-US" sz="2000" b="1" dirty="0"/>
              <a:t>Changes in family structure, people living in child’s home, excessive visitors.</a:t>
            </a:r>
            <a:endParaRPr lang="en-GB" sz="2000" dirty="0"/>
          </a:p>
          <a:p>
            <a:pPr lvl="0"/>
            <a:r>
              <a:rPr lang="en-US" sz="2000" b="1" dirty="0"/>
              <a:t>Any history of offences.</a:t>
            </a:r>
            <a:endParaRPr lang="en-GB" sz="2000" dirty="0"/>
          </a:p>
          <a:p>
            <a:endParaRPr lang="en-GB" dirty="0"/>
          </a:p>
        </p:txBody>
      </p:sp>
      <p:sp>
        <p:nvSpPr>
          <p:cNvPr id="4" name="Rectangle 3">
            <a:extLst>
              <a:ext uri="{FF2B5EF4-FFF2-40B4-BE49-F238E27FC236}">
                <a16:creationId xmlns:a16="http://schemas.microsoft.com/office/drawing/2014/main" id="{A12AEFAA-EABB-46C7-8EC4-736265144333}"/>
              </a:ext>
            </a:extLst>
          </p:cNvPr>
          <p:cNvSpPr/>
          <p:nvPr/>
        </p:nvSpPr>
        <p:spPr>
          <a:xfrm>
            <a:off x="107504" y="5910139"/>
            <a:ext cx="3816424" cy="831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37159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6388" y="2204864"/>
            <a:ext cx="7931224" cy="3564620"/>
          </a:xfrm>
        </p:spPr>
        <p:txBody>
          <a:bodyPr>
            <a:normAutofit/>
          </a:bodyPr>
          <a:lstStyle/>
          <a:p>
            <a:pPr lvl="0"/>
            <a:r>
              <a:rPr lang="en-US" dirty="0"/>
              <a:t>If there is an existing chronology on LCS; reference this in the first entry of your EHM and use the </a:t>
            </a:r>
            <a:r>
              <a:rPr lang="en-US" b="1" dirty="0"/>
              <a:t>case summary </a:t>
            </a:r>
            <a:r>
              <a:rPr lang="en-US" dirty="0"/>
              <a:t>to identify key significant events identified in the LCS Chronology</a:t>
            </a:r>
            <a:endParaRPr lang="en-GB" dirty="0"/>
          </a:p>
          <a:p>
            <a:pPr lvl="0"/>
            <a:r>
              <a:rPr lang="en-US" dirty="0"/>
              <a:t>When recording case notes if it is a significant event mark it as such on the case note. This will then pull through to the history.</a:t>
            </a:r>
            <a:endParaRPr lang="en-GB" dirty="0"/>
          </a:p>
          <a:p>
            <a:pPr lvl="0"/>
            <a:r>
              <a:rPr lang="en-US" dirty="0"/>
              <a:t>You can use the filter tool in history to sort by significant events which can then be added to your chronology</a:t>
            </a:r>
            <a:endParaRPr lang="en-GB" dirty="0"/>
          </a:p>
        </p:txBody>
      </p:sp>
      <p:sp>
        <p:nvSpPr>
          <p:cNvPr id="3" name="Title 2"/>
          <p:cNvSpPr>
            <a:spLocks noGrp="1"/>
          </p:cNvSpPr>
          <p:nvPr>
            <p:ph type="title"/>
          </p:nvPr>
        </p:nvSpPr>
        <p:spPr/>
        <p:txBody>
          <a:bodyPr/>
          <a:lstStyle/>
          <a:p>
            <a:r>
              <a:rPr lang="en-GB" dirty="0"/>
              <a:t>Recording on EHM</a:t>
            </a:r>
          </a:p>
        </p:txBody>
      </p:sp>
      <p:sp>
        <p:nvSpPr>
          <p:cNvPr id="4" name="Rectangle 3">
            <a:extLst>
              <a:ext uri="{FF2B5EF4-FFF2-40B4-BE49-F238E27FC236}">
                <a16:creationId xmlns:a16="http://schemas.microsoft.com/office/drawing/2014/main" id="{E5C5045B-3359-4090-9F4B-1A306D72A9D6}"/>
              </a:ext>
            </a:extLst>
          </p:cNvPr>
          <p:cNvSpPr/>
          <p:nvPr/>
        </p:nvSpPr>
        <p:spPr>
          <a:xfrm>
            <a:off x="107504" y="5910139"/>
            <a:ext cx="3816424" cy="831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26866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29516</TotalTime>
  <Words>710</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Candara</vt:lpstr>
      <vt:lpstr>Symbol</vt:lpstr>
      <vt:lpstr>Waveform</vt:lpstr>
      <vt:lpstr>Using Chronologies in TYS</vt:lpstr>
      <vt:lpstr>What is a Chronology 1</vt:lpstr>
      <vt:lpstr>Chronologies and Serious case Reviews</vt:lpstr>
      <vt:lpstr>Why is the purpose of a chronology?</vt:lpstr>
      <vt:lpstr>Why is the purpose of a chronology?</vt:lpstr>
      <vt:lpstr>What is a Significant Event</vt:lpstr>
      <vt:lpstr>Significant Events Examples </vt:lpstr>
      <vt:lpstr>Significant Events Examples</vt:lpstr>
      <vt:lpstr>Recording on EHM</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Chronologies in Social Work</dc:title>
  <dc:creator>Stevenson, Tom - SC SCS</dc:creator>
  <cp:lastModifiedBy>Jan Smith</cp:lastModifiedBy>
  <cp:revision>38</cp:revision>
  <dcterms:created xsi:type="dcterms:W3CDTF">2016-10-11T14:14:45Z</dcterms:created>
  <dcterms:modified xsi:type="dcterms:W3CDTF">2021-07-09T08:45:52Z</dcterms:modified>
</cp:coreProperties>
</file>