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7" r:id="rId3"/>
    <p:sldId id="278" r:id="rId4"/>
    <p:sldId id="279" r:id="rId5"/>
    <p:sldId id="280" r:id="rId6"/>
    <p:sldId id="281"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71" r:id="rId21"/>
    <p:sldId id="269" r:id="rId22"/>
    <p:sldId id="270" r:id="rId23"/>
    <p:sldId id="272" r:id="rId24"/>
    <p:sldId id="273" r:id="rId25"/>
    <p:sldId id="274" r:id="rId26"/>
    <p:sldId id="275" r:id="rId27"/>
    <p:sldId id="276"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266C2D-DEAA-460A-8F62-CE5FAC81A1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289786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66C2D-DEAA-460A-8F62-CE5FAC81A1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259990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66C2D-DEAA-460A-8F62-CE5FAC81A1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24969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266C2D-DEAA-460A-8F62-CE5FAC81A1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74637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66C2D-DEAA-460A-8F62-CE5FAC81A1A2}"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391115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266C2D-DEAA-460A-8F62-CE5FAC81A1A2}"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323268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266C2D-DEAA-460A-8F62-CE5FAC81A1A2}" type="datetimeFigureOut">
              <a:rPr lang="en-GB" smtClean="0"/>
              <a:t>10/09/2020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156389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266C2D-DEAA-460A-8F62-CE5FAC81A1A2}" type="datetimeFigureOut">
              <a:rPr lang="en-GB" smtClean="0"/>
              <a:t>10/09/2020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315247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6C2D-DEAA-460A-8F62-CE5FAC81A1A2}" type="datetimeFigureOut">
              <a:rPr lang="en-GB" smtClean="0"/>
              <a:t>10/09/2020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6231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6C2D-DEAA-460A-8F62-CE5FAC81A1A2}"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15771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6C2D-DEAA-460A-8F62-CE5FAC81A1A2}"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0E9BF-D0BA-4121-BFEB-8C286186F6B1}" type="slidenum">
              <a:rPr lang="en-GB" smtClean="0"/>
              <a:t>‹#›</a:t>
            </a:fld>
            <a:endParaRPr lang="en-GB"/>
          </a:p>
        </p:txBody>
      </p:sp>
    </p:spTree>
    <p:extLst>
      <p:ext uri="{BB962C8B-B14F-4D97-AF65-F5344CB8AC3E}">
        <p14:creationId xmlns:p14="http://schemas.microsoft.com/office/powerpoint/2010/main" val="427873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66C2D-DEAA-460A-8F62-CE5FAC81A1A2}" type="datetimeFigureOut">
              <a:rPr lang="en-GB" smtClean="0"/>
              <a:t>10/09/2020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E9BF-D0BA-4121-BFEB-8C286186F6B1}" type="slidenum">
              <a:rPr lang="en-GB" smtClean="0"/>
              <a:t>‹#›</a:t>
            </a:fld>
            <a:endParaRPr lang="en-GB"/>
          </a:p>
        </p:txBody>
      </p:sp>
    </p:spTree>
    <p:extLst>
      <p:ext uri="{BB962C8B-B14F-4D97-AF65-F5344CB8AC3E}">
        <p14:creationId xmlns:p14="http://schemas.microsoft.com/office/powerpoint/2010/main" val="112642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file:///\\surreycc.local\deptwide\CSF\SFS\TYS\Area%20Team%20Folders\NW%20Area\NW%20Resources%20File\Booking%20phone%20lines%20for%20Conference%20Calls.docx" TargetMode="External"/><Relationship Id="rId2" Type="http://schemas.openxmlformats.org/officeDocument/2006/relationships/hyperlink" Target="file:///\\surreycc.local\deptwide\CSF\SFS\TYS\Area%20Team%20Folders\NW%20Area\NW%20Resources%20File\Meeting%20Attendance%20Sheet%20Template.docx" TargetMode="External"/><Relationship Id="rId1" Type="http://schemas.openxmlformats.org/officeDocument/2006/relationships/slideLayout" Target="../slideLayouts/slideLayout7.xml"/><Relationship Id="rId4" Type="http://schemas.openxmlformats.org/officeDocument/2006/relationships/hyperlink" Target="file:///\\surreycc.local\deptwide\CSF\SFS\TYS\Area%20Team%20Folders\NW%20Area\NW%20Resources%20File\How%20to%20Add%20Non-Professionals%20to%20a%20Conference%20Call%20(00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893" y="2781837"/>
            <a:ext cx="7727324" cy="646331"/>
          </a:xfrm>
          <a:prstGeom prst="rect">
            <a:avLst/>
          </a:prstGeom>
          <a:noFill/>
        </p:spPr>
        <p:txBody>
          <a:bodyPr wrap="square" rtlCol="0">
            <a:spAutoFit/>
          </a:bodyPr>
          <a:lstStyle/>
          <a:p>
            <a:pPr algn="ctr"/>
            <a:r>
              <a:rPr lang="en-GB" sz="3600" b="1" dirty="0" smtClean="0"/>
              <a:t>Team Around the Family Meetings</a:t>
            </a:r>
            <a:endParaRPr lang="en-GB" sz="3600" b="1" dirty="0"/>
          </a:p>
        </p:txBody>
      </p:sp>
    </p:spTree>
    <p:extLst>
      <p:ext uri="{BB962C8B-B14F-4D97-AF65-F5344CB8AC3E}">
        <p14:creationId xmlns:p14="http://schemas.microsoft.com/office/powerpoint/2010/main" val="202748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735" y="682581"/>
            <a:ext cx="987809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Having entered the date; a TAF Meeting has now been created for your young person</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will receive a warning message to advise that the time and date for the meeting are not set. </a:t>
            </a:r>
            <a:r>
              <a:rPr lang="en-GB" dirty="0" smtClean="0"/>
              <a:t>To </a:t>
            </a:r>
            <a:r>
              <a:rPr lang="en-GB" dirty="0"/>
              <a:t>address this, select </a:t>
            </a:r>
            <a:r>
              <a:rPr lang="en-GB" i="1" dirty="0"/>
              <a:t>‘Update Meeting Details and Scheduling’: </a:t>
            </a:r>
          </a:p>
          <a:p>
            <a:endParaRPr lang="en-GB" dirty="0"/>
          </a:p>
        </p:txBody>
      </p:sp>
      <p:pic>
        <p:nvPicPr>
          <p:cNvPr id="3" name="Picture 2"/>
          <p:cNvPicPr>
            <a:picLocks noChangeAspect="1"/>
          </p:cNvPicPr>
          <p:nvPr/>
        </p:nvPicPr>
        <p:blipFill>
          <a:blip r:embed="rId2"/>
          <a:stretch>
            <a:fillRect/>
          </a:stretch>
        </p:blipFill>
        <p:spPr>
          <a:xfrm>
            <a:off x="2279389" y="2290766"/>
            <a:ext cx="6787338" cy="4296778"/>
          </a:xfrm>
          <a:prstGeom prst="rect">
            <a:avLst/>
          </a:prstGeom>
        </p:spPr>
      </p:pic>
    </p:spTree>
    <p:extLst>
      <p:ext uri="{BB962C8B-B14F-4D97-AF65-F5344CB8AC3E}">
        <p14:creationId xmlns:p14="http://schemas.microsoft.com/office/powerpoint/2010/main" val="1431191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829" y="309093"/>
            <a:ext cx="8796270"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Then enter the date the TAF Meeting was held, the length, location of the meeting and any additional comments (if required</a:t>
            </a:r>
            <a:r>
              <a:rPr lang="en-GB" dirty="0" smtClean="0"/>
              <a:t>).</a:t>
            </a:r>
          </a:p>
          <a:p>
            <a:endParaRPr lang="en-GB" dirty="0"/>
          </a:p>
          <a:p>
            <a:pPr marL="285750" indent="-285750">
              <a:buFont typeface="Arial" panose="020B0604020202020204" pitchFamily="34" charset="0"/>
              <a:buChar char="•"/>
            </a:pPr>
            <a:r>
              <a:rPr lang="en-GB" dirty="0"/>
              <a:t>If you have held a TAF Meeting virtually, by phone or conference call, you can note this in the </a:t>
            </a:r>
            <a:r>
              <a:rPr lang="en-GB" i="1" dirty="0"/>
              <a:t>‘Location’ </a:t>
            </a:r>
            <a:r>
              <a:rPr lang="en-GB" dirty="0"/>
              <a:t>box</a:t>
            </a:r>
            <a:r>
              <a:rPr lang="en-GB" dirty="0" smtClean="0"/>
              <a:t>.</a:t>
            </a:r>
          </a:p>
          <a:p>
            <a:endParaRPr lang="en-GB" dirty="0"/>
          </a:p>
          <a:p>
            <a:pPr marL="285750" indent="-285750">
              <a:buFont typeface="Arial" panose="020B0604020202020204" pitchFamily="34" charset="0"/>
              <a:buChar char="•"/>
            </a:pPr>
            <a:r>
              <a:rPr lang="en-GB" dirty="0"/>
              <a:t>Then select </a:t>
            </a:r>
            <a:r>
              <a:rPr lang="en-GB" i="1" dirty="0"/>
              <a:t>‘Update’:</a:t>
            </a:r>
          </a:p>
          <a:p>
            <a:endParaRPr lang="en-GB" dirty="0"/>
          </a:p>
        </p:txBody>
      </p:sp>
      <p:pic>
        <p:nvPicPr>
          <p:cNvPr id="3" name="Picture 2"/>
          <p:cNvPicPr>
            <a:picLocks noChangeAspect="1"/>
          </p:cNvPicPr>
          <p:nvPr/>
        </p:nvPicPr>
        <p:blipFill>
          <a:blip r:embed="rId2"/>
          <a:stretch>
            <a:fillRect/>
          </a:stretch>
        </p:blipFill>
        <p:spPr>
          <a:xfrm>
            <a:off x="2472744" y="2475749"/>
            <a:ext cx="6550631" cy="4215000"/>
          </a:xfrm>
          <a:prstGeom prst="rect">
            <a:avLst/>
          </a:prstGeom>
        </p:spPr>
      </p:pic>
    </p:spTree>
    <p:extLst>
      <p:ext uri="{BB962C8B-B14F-4D97-AF65-F5344CB8AC3E}">
        <p14:creationId xmlns:p14="http://schemas.microsoft.com/office/powerpoint/2010/main" val="2423425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251" y="553791"/>
            <a:ext cx="9530366" cy="1754326"/>
          </a:xfrm>
          <a:prstGeom prst="rect">
            <a:avLst/>
          </a:prstGeom>
          <a:noFill/>
        </p:spPr>
        <p:txBody>
          <a:bodyPr wrap="square" rtlCol="0">
            <a:spAutoFit/>
          </a:bodyPr>
          <a:lstStyle/>
          <a:p>
            <a:pPr marL="285750" indent="-285750">
              <a:buFont typeface="Arial" panose="020B0604020202020204" pitchFamily="34" charset="0"/>
              <a:buChar char="•"/>
            </a:pPr>
            <a:r>
              <a:rPr lang="en-GB" dirty="0"/>
              <a:t>This will open up the TAF you have created as an </a:t>
            </a:r>
            <a:r>
              <a:rPr lang="en-GB" i="1" dirty="0"/>
              <a:t>‘open TAF Meeting</a:t>
            </a:r>
            <a:r>
              <a:rPr lang="en-GB" i="1"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a:t>
            </a:r>
            <a:r>
              <a:rPr lang="en-GB" i="1" dirty="0"/>
              <a:t>‘Task List</a:t>
            </a:r>
            <a:r>
              <a:rPr lang="en-GB" dirty="0"/>
              <a:t>’ is generated as an orange tab on the top right hand side of the screen. This provides you with a tick list of tasks in order to complete the TAF Meeting. You cannot progress onto the next task until the one before it is completed. </a:t>
            </a:r>
          </a:p>
          <a:p>
            <a:endParaRPr lang="en-GB" dirty="0"/>
          </a:p>
        </p:txBody>
      </p:sp>
      <p:pic>
        <p:nvPicPr>
          <p:cNvPr id="3" name="Picture 2"/>
          <p:cNvPicPr>
            <a:picLocks noChangeAspect="1"/>
          </p:cNvPicPr>
          <p:nvPr/>
        </p:nvPicPr>
        <p:blipFill>
          <a:blip r:embed="rId2"/>
          <a:stretch>
            <a:fillRect/>
          </a:stretch>
        </p:blipFill>
        <p:spPr>
          <a:xfrm>
            <a:off x="2263061" y="2551640"/>
            <a:ext cx="6713514" cy="3958966"/>
          </a:xfrm>
          <a:prstGeom prst="rect">
            <a:avLst/>
          </a:prstGeom>
        </p:spPr>
      </p:pic>
    </p:spTree>
    <p:extLst>
      <p:ext uri="{BB962C8B-B14F-4D97-AF65-F5344CB8AC3E}">
        <p14:creationId xmlns:p14="http://schemas.microsoft.com/office/powerpoint/2010/main" val="317865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3635" y="1223493"/>
            <a:ext cx="8422783" cy="646331"/>
          </a:xfrm>
          <a:prstGeom prst="rect">
            <a:avLst/>
          </a:prstGeom>
          <a:noFill/>
        </p:spPr>
        <p:txBody>
          <a:bodyPr wrap="square" rtlCol="0">
            <a:spAutoFit/>
          </a:bodyPr>
          <a:lstStyle/>
          <a:p>
            <a:pPr algn="ctr"/>
            <a:r>
              <a:rPr lang="en-GB" dirty="0" smtClean="0"/>
              <a:t>Select </a:t>
            </a:r>
            <a:r>
              <a:rPr lang="en-GB" i="1" dirty="0"/>
              <a:t>‘Meeting Held – Write Up Outcomes’:</a:t>
            </a:r>
          </a:p>
          <a:p>
            <a:pPr algn="ctr"/>
            <a:endParaRPr lang="en-GB" dirty="0"/>
          </a:p>
        </p:txBody>
      </p:sp>
      <p:pic>
        <p:nvPicPr>
          <p:cNvPr id="3" name="Picture 2"/>
          <p:cNvPicPr>
            <a:picLocks noChangeAspect="1"/>
          </p:cNvPicPr>
          <p:nvPr/>
        </p:nvPicPr>
        <p:blipFill>
          <a:blip r:embed="rId2"/>
          <a:stretch>
            <a:fillRect/>
          </a:stretch>
        </p:blipFill>
        <p:spPr>
          <a:xfrm>
            <a:off x="2446987" y="2073499"/>
            <a:ext cx="6776080" cy="4341627"/>
          </a:xfrm>
          <a:prstGeom prst="rect">
            <a:avLst/>
          </a:prstGeom>
        </p:spPr>
      </p:pic>
    </p:spTree>
    <p:extLst>
      <p:ext uri="{BB962C8B-B14F-4D97-AF65-F5344CB8AC3E}">
        <p14:creationId xmlns:p14="http://schemas.microsoft.com/office/powerpoint/2010/main" val="3605084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6680" y="476518"/>
            <a:ext cx="7753081" cy="1754326"/>
          </a:xfrm>
          <a:prstGeom prst="rect">
            <a:avLst/>
          </a:prstGeom>
          <a:noFill/>
        </p:spPr>
        <p:txBody>
          <a:bodyPr wrap="square" rtlCol="0">
            <a:spAutoFit/>
          </a:bodyPr>
          <a:lstStyle/>
          <a:p>
            <a:pPr marL="285750" indent="-285750">
              <a:buFont typeface="Arial" panose="020B0604020202020204" pitchFamily="34" charset="0"/>
              <a:buChar char="•"/>
            </a:pPr>
            <a:r>
              <a:rPr lang="en-GB" dirty="0"/>
              <a:t>EHM will bring up the </a:t>
            </a:r>
            <a:r>
              <a:rPr lang="en-GB" i="1" dirty="0"/>
              <a:t>‘planned meeting date’ </a:t>
            </a:r>
            <a:r>
              <a:rPr lang="en-GB" dirty="0"/>
              <a:t>and request you enter the </a:t>
            </a:r>
            <a:r>
              <a:rPr lang="en-GB" i="1" dirty="0"/>
              <a:t>‘Actual Meeting Date’. </a:t>
            </a:r>
            <a:r>
              <a:rPr lang="en-GB" dirty="0"/>
              <a:t>(You can copy the planned meeting date if they are the same</a:t>
            </a:r>
            <a:r>
              <a:rPr lang="en-GB" dirty="0" smtClean="0"/>
              <a:t>).</a:t>
            </a:r>
          </a:p>
          <a:p>
            <a:endParaRPr lang="en-GB" dirty="0"/>
          </a:p>
          <a:p>
            <a:pPr marL="285750" indent="-285750">
              <a:buFont typeface="Arial" panose="020B0604020202020204" pitchFamily="34" charset="0"/>
              <a:buChar char="•"/>
            </a:pPr>
            <a:r>
              <a:rPr lang="en-GB" dirty="0"/>
              <a:t>Once entered, </a:t>
            </a:r>
            <a:r>
              <a:rPr lang="en-GB" dirty="0" smtClean="0"/>
              <a:t>select </a:t>
            </a:r>
            <a:r>
              <a:rPr lang="en-GB" i="1" dirty="0" smtClean="0"/>
              <a:t>‘Update’:</a:t>
            </a:r>
          </a:p>
          <a:p>
            <a:endParaRPr lang="en-GB" dirty="0"/>
          </a:p>
        </p:txBody>
      </p:sp>
      <p:pic>
        <p:nvPicPr>
          <p:cNvPr id="3" name="Picture 2"/>
          <p:cNvPicPr>
            <a:picLocks noChangeAspect="1"/>
          </p:cNvPicPr>
          <p:nvPr/>
        </p:nvPicPr>
        <p:blipFill>
          <a:blip r:embed="rId2"/>
          <a:stretch>
            <a:fillRect/>
          </a:stretch>
        </p:blipFill>
        <p:spPr>
          <a:xfrm>
            <a:off x="2799343" y="2454465"/>
            <a:ext cx="6687757" cy="4165962"/>
          </a:xfrm>
          <a:prstGeom prst="rect">
            <a:avLst/>
          </a:prstGeom>
        </p:spPr>
      </p:pic>
    </p:spTree>
    <p:extLst>
      <p:ext uri="{BB962C8B-B14F-4D97-AF65-F5344CB8AC3E}">
        <p14:creationId xmlns:p14="http://schemas.microsoft.com/office/powerpoint/2010/main" val="1028788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1070" y="656822"/>
            <a:ext cx="9478851" cy="1754326"/>
          </a:xfrm>
          <a:prstGeom prst="rect">
            <a:avLst/>
          </a:prstGeom>
          <a:noFill/>
        </p:spPr>
        <p:txBody>
          <a:bodyPr wrap="square" rtlCol="0">
            <a:spAutoFit/>
          </a:bodyPr>
          <a:lstStyle/>
          <a:p>
            <a:pPr marL="285750" indent="-285750">
              <a:buFont typeface="Arial" panose="020B0604020202020204" pitchFamily="34" charset="0"/>
              <a:buChar char="•"/>
            </a:pPr>
            <a:r>
              <a:rPr lang="en-GB" dirty="0"/>
              <a:t>Copy forward any relevant information. </a:t>
            </a:r>
            <a:endParaRPr lang="en-GB" dirty="0" smtClean="0"/>
          </a:p>
          <a:p>
            <a:endParaRPr lang="en-GB" dirty="0" smtClean="0"/>
          </a:p>
          <a:p>
            <a:pPr marL="285750" indent="-285750">
              <a:buFont typeface="Arial" panose="020B0604020202020204" pitchFamily="34" charset="0"/>
              <a:buChar char="•"/>
            </a:pPr>
            <a:r>
              <a:rPr lang="en-GB" dirty="0" smtClean="0"/>
              <a:t>It </a:t>
            </a:r>
            <a:r>
              <a:rPr lang="en-GB" dirty="0"/>
              <a:t>is helpful to ensure that the last Action Plan (whether it is within the EHA or a previous TAF) is selected, as this will pull through the most recent Action Plan for the family which you can then update. This saves you having to re-enter the entire plan at future steps: </a:t>
            </a:r>
          </a:p>
          <a:p>
            <a:endParaRPr lang="en-GB" dirty="0"/>
          </a:p>
        </p:txBody>
      </p:sp>
      <p:pic>
        <p:nvPicPr>
          <p:cNvPr id="3" name="Picture 2"/>
          <p:cNvPicPr/>
          <p:nvPr/>
        </p:nvPicPr>
        <p:blipFill>
          <a:blip r:embed="rId2"/>
          <a:stretch>
            <a:fillRect/>
          </a:stretch>
        </p:blipFill>
        <p:spPr>
          <a:xfrm>
            <a:off x="2395471" y="2640169"/>
            <a:ext cx="7392472" cy="3979572"/>
          </a:xfrm>
          <a:prstGeom prst="rect">
            <a:avLst/>
          </a:prstGeom>
        </p:spPr>
      </p:pic>
    </p:spTree>
    <p:extLst>
      <p:ext uri="{BB962C8B-B14F-4D97-AF65-F5344CB8AC3E}">
        <p14:creationId xmlns:p14="http://schemas.microsoft.com/office/powerpoint/2010/main" val="3334315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039" y="294238"/>
            <a:ext cx="9620519" cy="2369880"/>
          </a:xfrm>
          <a:prstGeom prst="rect">
            <a:avLst/>
          </a:prstGeom>
          <a:noFill/>
        </p:spPr>
        <p:txBody>
          <a:bodyPr wrap="square" rtlCol="0">
            <a:spAutoFit/>
          </a:bodyPr>
          <a:lstStyle/>
          <a:p>
            <a:pPr marL="285750" indent="-285750">
              <a:buFont typeface="Arial" panose="020B0604020202020204" pitchFamily="34" charset="0"/>
              <a:buChar char="•"/>
            </a:pPr>
            <a:r>
              <a:rPr lang="en-GB" sz="1600" dirty="0"/>
              <a:t>Using the tab list on the left hand side, you are then able to enter the details of your TAF Meeting. The first tab will ask you to enter the names and details of attendees. You can enter all who were invited (including family members) and then note whether they were able to attend or not. </a:t>
            </a:r>
            <a:endParaRPr lang="en-GB" sz="1600" dirty="0" smtClean="0"/>
          </a:p>
          <a:p>
            <a:endParaRPr lang="en-GB" sz="1600" dirty="0"/>
          </a:p>
          <a:p>
            <a:pPr marL="285750" indent="-285750">
              <a:buFont typeface="Arial" panose="020B0604020202020204" pitchFamily="34" charset="0"/>
              <a:buChar char="•"/>
            </a:pPr>
            <a:r>
              <a:rPr lang="en-GB" sz="1600" dirty="0"/>
              <a:t>If a name has been pulled through who was not invited (as they had historic involvement with the family), you can delete them from the list using the </a:t>
            </a:r>
            <a:r>
              <a:rPr lang="en-GB" sz="1400" b="1" dirty="0" smtClean="0">
                <a:solidFill>
                  <a:srgbClr val="FF0000"/>
                </a:solidFill>
              </a:rPr>
              <a:t>X</a:t>
            </a:r>
          </a:p>
          <a:p>
            <a:endParaRPr lang="en-GB" sz="1400" dirty="0"/>
          </a:p>
          <a:p>
            <a:pPr marL="285750" indent="-285750">
              <a:buFont typeface="Arial" panose="020B0604020202020204" pitchFamily="34" charset="0"/>
              <a:buChar char="•"/>
            </a:pPr>
            <a:r>
              <a:rPr lang="en-GB" sz="1600" dirty="0"/>
              <a:t>You can add new invitees/attendees using the</a:t>
            </a:r>
            <a:r>
              <a:rPr lang="en-GB" sz="1600" b="1" dirty="0"/>
              <a:t> </a:t>
            </a:r>
            <a:r>
              <a:rPr lang="en-GB" sz="2000" b="1" dirty="0">
                <a:solidFill>
                  <a:srgbClr val="00B050"/>
                </a:solidFill>
              </a:rPr>
              <a:t>+</a:t>
            </a:r>
            <a:endParaRPr lang="en-GB" sz="2000" dirty="0">
              <a:solidFill>
                <a:srgbClr val="00B050"/>
              </a:solidFill>
            </a:endParaRPr>
          </a:p>
          <a:p>
            <a:endParaRPr lang="en-GB" dirty="0"/>
          </a:p>
        </p:txBody>
      </p:sp>
      <p:pic>
        <p:nvPicPr>
          <p:cNvPr id="3" name="Picture 2"/>
          <p:cNvPicPr>
            <a:picLocks noChangeAspect="1"/>
          </p:cNvPicPr>
          <p:nvPr/>
        </p:nvPicPr>
        <p:blipFill>
          <a:blip r:embed="rId2"/>
          <a:stretch>
            <a:fillRect/>
          </a:stretch>
        </p:blipFill>
        <p:spPr>
          <a:xfrm>
            <a:off x="2524259" y="2513165"/>
            <a:ext cx="6490952" cy="4344835"/>
          </a:xfrm>
          <a:prstGeom prst="rect">
            <a:avLst/>
          </a:prstGeom>
        </p:spPr>
      </p:pic>
    </p:spTree>
    <p:extLst>
      <p:ext uri="{BB962C8B-B14F-4D97-AF65-F5344CB8AC3E}">
        <p14:creationId xmlns:p14="http://schemas.microsoft.com/office/powerpoint/2010/main" val="1139995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1380" y="1133340"/>
            <a:ext cx="1996225" cy="369332"/>
          </a:xfrm>
          <a:prstGeom prst="rect">
            <a:avLst/>
          </a:prstGeom>
          <a:noFill/>
        </p:spPr>
        <p:txBody>
          <a:bodyPr wrap="square" rtlCol="0">
            <a:spAutoFit/>
          </a:bodyPr>
          <a:lstStyle/>
          <a:p>
            <a:r>
              <a:rPr lang="en-GB" dirty="0" smtClean="0"/>
              <a:t>Continued..</a:t>
            </a:r>
            <a:endParaRPr lang="en-GB" dirty="0"/>
          </a:p>
        </p:txBody>
      </p:sp>
      <p:sp>
        <p:nvSpPr>
          <p:cNvPr id="4" name="TextBox 3"/>
          <p:cNvSpPr txBox="1"/>
          <p:nvPr/>
        </p:nvSpPr>
        <p:spPr>
          <a:xfrm>
            <a:off x="2640169" y="5898524"/>
            <a:ext cx="5434885" cy="738664"/>
          </a:xfrm>
          <a:prstGeom prst="rect">
            <a:avLst/>
          </a:prstGeom>
          <a:noFill/>
        </p:spPr>
        <p:txBody>
          <a:bodyPr wrap="square" rtlCol="0">
            <a:spAutoFit/>
          </a:bodyPr>
          <a:lstStyle/>
          <a:p>
            <a:pPr algn="ctr"/>
            <a:r>
              <a:rPr lang="en-GB" sz="2400" b="1" u="sng" dirty="0">
                <a:solidFill>
                  <a:srgbClr val="FF0000"/>
                </a:solidFill>
              </a:rPr>
              <a:t>Save as you go along!</a:t>
            </a:r>
            <a:endParaRPr lang="en-GB" sz="2400" dirty="0">
              <a:solidFill>
                <a:srgbClr val="FF0000"/>
              </a:solidFill>
            </a:endParaRPr>
          </a:p>
          <a:p>
            <a:pPr algn="ctr"/>
            <a:endParaRPr lang="en-GB" dirty="0"/>
          </a:p>
        </p:txBody>
      </p:sp>
      <p:pic>
        <p:nvPicPr>
          <p:cNvPr id="6" name="Picture 5"/>
          <p:cNvPicPr>
            <a:picLocks noChangeAspect="1"/>
          </p:cNvPicPr>
          <p:nvPr/>
        </p:nvPicPr>
        <p:blipFill>
          <a:blip r:embed="rId2"/>
          <a:stretch>
            <a:fillRect/>
          </a:stretch>
        </p:blipFill>
        <p:spPr>
          <a:xfrm>
            <a:off x="2176531" y="1924050"/>
            <a:ext cx="6362632" cy="3919282"/>
          </a:xfrm>
          <a:prstGeom prst="rect">
            <a:avLst/>
          </a:prstGeom>
        </p:spPr>
      </p:pic>
    </p:spTree>
    <p:extLst>
      <p:ext uri="{BB962C8B-B14F-4D97-AF65-F5344CB8AC3E}">
        <p14:creationId xmlns:p14="http://schemas.microsoft.com/office/powerpoint/2010/main" val="2143863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1375" y="1159099"/>
            <a:ext cx="8860664" cy="923330"/>
          </a:xfrm>
          <a:prstGeom prst="rect">
            <a:avLst/>
          </a:prstGeom>
          <a:noFill/>
        </p:spPr>
        <p:txBody>
          <a:bodyPr wrap="square" rtlCol="0">
            <a:spAutoFit/>
          </a:bodyPr>
          <a:lstStyle/>
          <a:p>
            <a:r>
              <a:rPr lang="en-GB" dirty="0"/>
              <a:t>The next tab pulls through the family’s most recent action plan, which you can then amend to reflect the review of the plan and outcomes of the TAF Meeting:</a:t>
            </a:r>
          </a:p>
          <a:p>
            <a:endParaRPr lang="en-GB" dirty="0"/>
          </a:p>
        </p:txBody>
      </p:sp>
      <p:pic>
        <p:nvPicPr>
          <p:cNvPr id="3" name="Picture 2"/>
          <p:cNvPicPr/>
          <p:nvPr/>
        </p:nvPicPr>
        <p:blipFill>
          <a:blip r:embed="rId2"/>
          <a:stretch>
            <a:fillRect/>
          </a:stretch>
        </p:blipFill>
        <p:spPr>
          <a:xfrm>
            <a:off x="2137893" y="2082429"/>
            <a:ext cx="7225048" cy="4135523"/>
          </a:xfrm>
          <a:prstGeom prst="rect">
            <a:avLst/>
          </a:prstGeom>
        </p:spPr>
      </p:pic>
    </p:spTree>
    <p:extLst>
      <p:ext uri="{BB962C8B-B14F-4D97-AF65-F5344CB8AC3E}">
        <p14:creationId xmlns:p14="http://schemas.microsoft.com/office/powerpoint/2010/main" val="4053907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771" y="1120462"/>
            <a:ext cx="7508383" cy="923330"/>
          </a:xfrm>
          <a:prstGeom prst="rect">
            <a:avLst/>
          </a:prstGeom>
          <a:noFill/>
        </p:spPr>
        <p:txBody>
          <a:bodyPr wrap="square" rtlCol="0">
            <a:spAutoFit/>
          </a:bodyPr>
          <a:lstStyle/>
          <a:p>
            <a:r>
              <a:rPr lang="en-GB" dirty="0"/>
              <a:t>You can add notes/minutes or additional detail in the </a:t>
            </a:r>
            <a:r>
              <a:rPr lang="en-GB" i="1" dirty="0"/>
              <a:t>‘Meeting Discussion’ </a:t>
            </a:r>
            <a:r>
              <a:rPr lang="en-GB" dirty="0"/>
              <a:t>Box:</a:t>
            </a:r>
          </a:p>
          <a:p>
            <a:endParaRPr lang="en-GB" dirty="0"/>
          </a:p>
        </p:txBody>
      </p:sp>
      <p:pic>
        <p:nvPicPr>
          <p:cNvPr id="3" name="Picture 2"/>
          <p:cNvPicPr>
            <a:picLocks noChangeAspect="1"/>
          </p:cNvPicPr>
          <p:nvPr/>
        </p:nvPicPr>
        <p:blipFill>
          <a:blip r:embed="rId2"/>
          <a:stretch>
            <a:fillRect/>
          </a:stretch>
        </p:blipFill>
        <p:spPr>
          <a:xfrm>
            <a:off x="2532035" y="2043792"/>
            <a:ext cx="6985452" cy="4406386"/>
          </a:xfrm>
          <a:prstGeom prst="rect">
            <a:avLst/>
          </a:prstGeom>
        </p:spPr>
      </p:pic>
    </p:spTree>
    <p:extLst>
      <p:ext uri="{BB962C8B-B14F-4D97-AF65-F5344CB8AC3E}">
        <p14:creationId xmlns:p14="http://schemas.microsoft.com/office/powerpoint/2010/main" val="3591497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823" y="759854"/>
            <a:ext cx="10921284" cy="4801314"/>
          </a:xfrm>
          <a:prstGeom prst="rect">
            <a:avLst/>
          </a:prstGeom>
          <a:noFill/>
        </p:spPr>
        <p:txBody>
          <a:bodyPr wrap="square" rtlCol="0">
            <a:spAutoFit/>
          </a:bodyPr>
          <a:lstStyle/>
          <a:p>
            <a:r>
              <a:rPr lang="en-GB" b="1" u="sng" dirty="0"/>
              <a:t>Team Around the Family Meetings</a:t>
            </a:r>
            <a:r>
              <a:rPr lang="en-GB" b="1" u="sng" dirty="0" smtClean="0"/>
              <a:t>:</a:t>
            </a:r>
          </a:p>
          <a:p>
            <a:endParaRPr lang="en-GB" dirty="0"/>
          </a:p>
          <a:p>
            <a:pPr marL="285750" indent="-285750">
              <a:buFont typeface="Arial" panose="020B0604020202020204" pitchFamily="34" charset="0"/>
              <a:buChar char="•"/>
            </a:pPr>
            <a:r>
              <a:rPr lang="en-GB" dirty="0"/>
              <a:t>It is expected that TAF meetings are used for all cases, except in the event that we are the only agency working with the family. (In this instance we would review a Family Action Plan using the ‘Review Action Plan’ tab on EHM</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TAF meeting needs to be completed as soon as possible into your work with the family but definitely within 12 weeks of the case being open.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TAF Review meeting is required at a minimum of every 12 weeks.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At TAF Review meeting, the family action plan should be reviewed with all professionals and the family</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is TYS lead </a:t>
            </a:r>
            <a:r>
              <a:rPr lang="en-GB" dirty="0" smtClean="0"/>
              <a:t>workers’ </a:t>
            </a:r>
            <a:r>
              <a:rPr lang="en-GB" dirty="0"/>
              <a:t>responsibility to chair the meeting, coordinate all the partners attending and obtain reports from them if they can’t.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TAF minutes need to be recorded on EHM using the appropriate template</a:t>
            </a:r>
          </a:p>
        </p:txBody>
      </p:sp>
    </p:spTree>
    <p:extLst>
      <p:ext uri="{BB962C8B-B14F-4D97-AF65-F5344CB8AC3E}">
        <p14:creationId xmlns:p14="http://schemas.microsoft.com/office/powerpoint/2010/main" val="1095416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769" y="1171977"/>
            <a:ext cx="8680361" cy="923330"/>
          </a:xfrm>
          <a:prstGeom prst="rect">
            <a:avLst/>
          </a:prstGeom>
          <a:noFill/>
        </p:spPr>
        <p:txBody>
          <a:bodyPr wrap="square" rtlCol="0">
            <a:spAutoFit/>
          </a:bodyPr>
          <a:lstStyle/>
          <a:p>
            <a:r>
              <a:rPr lang="en-GB" dirty="0"/>
              <a:t>When completed; ensure you have included the family’s views about the plan in the </a:t>
            </a:r>
            <a:r>
              <a:rPr lang="en-GB" i="1" dirty="0"/>
              <a:t>‘Views and Comments’</a:t>
            </a:r>
            <a:r>
              <a:rPr lang="en-GB" dirty="0"/>
              <a:t> Box:</a:t>
            </a:r>
          </a:p>
          <a:p>
            <a:endParaRPr lang="en-GB" dirty="0"/>
          </a:p>
        </p:txBody>
      </p:sp>
      <p:pic>
        <p:nvPicPr>
          <p:cNvPr id="3" name="Picture 2"/>
          <p:cNvPicPr>
            <a:picLocks noChangeAspect="1"/>
          </p:cNvPicPr>
          <p:nvPr/>
        </p:nvPicPr>
        <p:blipFill>
          <a:blip r:embed="rId2"/>
          <a:stretch>
            <a:fillRect/>
          </a:stretch>
        </p:blipFill>
        <p:spPr>
          <a:xfrm>
            <a:off x="2287947" y="2533650"/>
            <a:ext cx="7356249" cy="2308806"/>
          </a:xfrm>
          <a:prstGeom prst="rect">
            <a:avLst/>
          </a:prstGeom>
        </p:spPr>
      </p:pic>
    </p:spTree>
    <p:extLst>
      <p:ext uri="{BB962C8B-B14F-4D97-AF65-F5344CB8AC3E}">
        <p14:creationId xmlns:p14="http://schemas.microsoft.com/office/powerpoint/2010/main" val="85414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9" y="805976"/>
            <a:ext cx="10534918" cy="2954655"/>
          </a:xfrm>
          <a:prstGeom prst="rect">
            <a:avLst/>
          </a:prstGeom>
          <a:noFill/>
        </p:spPr>
        <p:txBody>
          <a:bodyPr wrap="square" rtlCol="0">
            <a:spAutoFit/>
          </a:bodyPr>
          <a:lstStyle/>
          <a:p>
            <a:pPr marL="285750" indent="-285750">
              <a:buFont typeface="Arial" panose="020B0604020202020204" pitchFamily="34" charset="0"/>
              <a:buChar char="•"/>
            </a:pPr>
            <a:r>
              <a:rPr lang="en-GB" sz="1400" dirty="0"/>
              <a:t>Next, select the intended outcome. </a:t>
            </a:r>
          </a:p>
          <a:p>
            <a:endParaRPr lang="en-GB" sz="1400" dirty="0" smtClean="0"/>
          </a:p>
          <a:p>
            <a:pPr marL="285750" indent="-285750">
              <a:buFont typeface="Arial" panose="020B0604020202020204" pitchFamily="34" charset="0"/>
              <a:buChar char="•"/>
            </a:pPr>
            <a:r>
              <a:rPr lang="en-GB" sz="1400" dirty="0" smtClean="0"/>
              <a:t>If </a:t>
            </a:r>
            <a:r>
              <a:rPr lang="en-GB" sz="1400" dirty="0"/>
              <a:t>you will be </a:t>
            </a:r>
            <a:r>
              <a:rPr lang="en-GB" sz="1400" dirty="0" smtClean="0"/>
              <a:t>holding </a:t>
            </a:r>
            <a:r>
              <a:rPr lang="en-GB" sz="1400" dirty="0"/>
              <a:t>another TAF; select </a:t>
            </a:r>
            <a:r>
              <a:rPr lang="en-GB" sz="1400" i="1" dirty="0"/>
              <a:t>‘organise next TAF Meeting</a:t>
            </a:r>
            <a:r>
              <a:rPr lang="en-GB" sz="1400" dirty="0"/>
              <a:t>’ and this will pull through and create a new meeting for your scheduled time and date. You can then complete the above steps when this TAF has been held. This is sometimes helpful in keeping meetings within timescales. </a:t>
            </a:r>
          </a:p>
          <a:p>
            <a:r>
              <a:rPr lang="en-GB" sz="1400" dirty="0"/>
              <a:t> </a:t>
            </a:r>
          </a:p>
          <a:p>
            <a:pPr marL="285750" indent="-285750">
              <a:buFont typeface="Arial" panose="020B0604020202020204" pitchFamily="34" charset="0"/>
              <a:buChar char="•"/>
            </a:pPr>
            <a:r>
              <a:rPr lang="en-GB" sz="1400" dirty="0"/>
              <a:t>If you do not intend to hold another TAF, select </a:t>
            </a:r>
            <a:r>
              <a:rPr lang="en-GB" sz="1400" i="1" dirty="0"/>
              <a:t>‘Continue with Intervention’</a:t>
            </a:r>
            <a:r>
              <a:rPr lang="en-GB" sz="1400" dirty="0"/>
              <a:t>. You can then review the plan via the </a:t>
            </a:r>
            <a:r>
              <a:rPr lang="en-GB" sz="1400" i="1" dirty="0"/>
              <a:t>‘Review </a:t>
            </a:r>
            <a:r>
              <a:rPr lang="en-GB" sz="1400" i="1" dirty="0" smtClean="0"/>
              <a:t>Action </a:t>
            </a:r>
            <a:r>
              <a:rPr lang="en-GB" sz="1400" i="1" dirty="0"/>
              <a:t>Plan’ </a:t>
            </a:r>
            <a:r>
              <a:rPr lang="en-GB" sz="1400" dirty="0"/>
              <a:t>tab. (This would likely only be used in the event we are the only agency working with a young person or family). </a:t>
            </a: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If you are closing your involvement and have completed a TAF as part of the closure process, you can select </a:t>
            </a:r>
            <a:r>
              <a:rPr lang="en-GB" sz="1400" i="1" dirty="0"/>
              <a:t>‘Close Early Help Intervention’. </a:t>
            </a:r>
            <a:r>
              <a:rPr lang="en-GB" sz="1400" dirty="0"/>
              <a:t>This will trigger a closure episode however so it is helpful to ensure you have completed all of your other closure steps (i.e. closure summary, finalised case notes </a:t>
            </a:r>
            <a:r>
              <a:rPr lang="en-GB" sz="1400" dirty="0" err="1"/>
              <a:t>etc</a:t>
            </a:r>
            <a:r>
              <a:rPr lang="en-GB" sz="1400" dirty="0"/>
              <a:t>) before this one. </a:t>
            </a: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766605" y="4198513"/>
            <a:ext cx="6982701" cy="1709706"/>
          </a:xfrm>
          <a:prstGeom prst="rect">
            <a:avLst/>
          </a:prstGeom>
        </p:spPr>
      </p:pic>
    </p:spTree>
    <p:extLst>
      <p:ext uri="{BB962C8B-B14F-4D97-AF65-F5344CB8AC3E}">
        <p14:creationId xmlns:p14="http://schemas.microsoft.com/office/powerpoint/2010/main" val="2181171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0186" y="331845"/>
            <a:ext cx="9440214" cy="2123658"/>
          </a:xfrm>
          <a:prstGeom prst="rect">
            <a:avLst/>
          </a:prstGeom>
          <a:noFill/>
        </p:spPr>
        <p:txBody>
          <a:bodyPr wrap="square" rtlCol="0">
            <a:spAutoFit/>
          </a:bodyPr>
          <a:lstStyle/>
          <a:p>
            <a:pPr marL="285750" indent="-285750">
              <a:buFont typeface="Arial" panose="020B0604020202020204" pitchFamily="34" charset="0"/>
              <a:buChar char="•"/>
            </a:pPr>
            <a:r>
              <a:rPr lang="en-GB" sz="1600" dirty="0"/>
              <a:t>If you have taken minutes, have notes, evidence of family’s views, Professionals reports </a:t>
            </a:r>
            <a:r>
              <a:rPr lang="en-GB" sz="1600" dirty="0" err="1"/>
              <a:t>etc</a:t>
            </a:r>
            <a:r>
              <a:rPr lang="en-GB" sz="1600" dirty="0"/>
              <a:t>, these can be uploaded using the </a:t>
            </a:r>
            <a:r>
              <a:rPr lang="en-GB" sz="1600" i="1" dirty="0"/>
              <a:t>‘Attachments</a:t>
            </a:r>
            <a:r>
              <a:rPr lang="en-GB" sz="1600" dirty="0"/>
              <a:t>’ tab on the left hand side. This will attach the documents specific to the TAF Meeting so everything can be found in one place. </a:t>
            </a:r>
          </a:p>
          <a:p>
            <a:r>
              <a:rPr lang="en-GB" sz="1600" dirty="0"/>
              <a:t> </a:t>
            </a:r>
          </a:p>
          <a:p>
            <a:pPr marL="285750" indent="-285750">
              <a:buFont typeface="Arial" panose="020B0604020202020204" pitchFamily="34" charset="0"/>
              <a:buChar char="•"/>
            </a:pPr>
            <a:r>
              <a:rPr lang="en-GB" sz="1600" dirty="0"/>
              <a:t>It is most helpful to upload these documents under the ‘</a:t>
            </a:r>
            <a:r>
              <a:rPr lang="en-GB" sz="1600" i="1" dirty="0"/>
              <a:t>Paper TAF</a:t>
            </a:r>
            <a:r>
              <a:rPr lang="en-GB" sz="1600" dirty="0"/>
              <a:t>’ category</a:t>
            </a:r>
            <a:r>
              <a:rPr lang="en-GB" sz="1600" dirty="0" smtClean="0"/>
              <a:t>.</a:t>
            </a:r>
          </a:p>
          <a:p>
            <a:endParaRPr lang="en-GB" sz="1600" dirty="0"/>
          </a:p>
          <a:p>
            <a:pPr marL="285750" indent="-285750">
              <a:buFont typeface="Arial" panose="020B0604020202020204" pitchFamily="34" charset="0"/>
              <a:buChar char="•"/>
            </a:pPr>
            <a:r>
              <a:rPr lang="en-GB" sz="1600" dirty="0"/>
              <a:t>You can then search and upload documents from your F Drive and add notes if you wish to. </a:t>
            </a:r>
          </a:p>
          <a:p>
            <a:endParaRPr lang="en-GB"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393223" y="2240925"/>
            <a:ext cx="6864440" cy="4462530"/>
          </a:xfrm>
          <a:prstGeom prst="rect">
            <a:avLst/>
          </a:prstGeom>
        </p:spPr>
      </p:pic>
    </p:spTree>
    <p:extLst>
      <p:ext uri="{BB962C8B-B14F-4D97-AF65-F5344CB8AC3E}">
        <p14:creationId xmlns:p14="http://schemas.microsoft.com/office/powerpoint/2010/main" val="2440480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974" y="1596981"/>
            <a:ext cx="8492017" cy="4081798"/>
          </a:xfrm>
          <a:prstGeom prst="rect">
            <a:avLst/>
          </a:prstGeom>
        </p:spPr>
      </p:pic>
      <p:sp>
        <p:nvSpPr>
          <p:cNvPr id="3" name="TextBox 2"/>
          <p:cNvSpPr txBox="1"/>
          <p:nvPr/>
        </p:nvSpPr>
        <p:spPr>
          <a:xfrm>
            <a:off x="1550289" y="850005"/>
            <a:ext cx="3966693" cy="369332"/>
          </a:xfrm>
          <a:prstGeom prst="rect">
            <a:avLst/>
          </a:prstGeom>
          <a:noFill/>
        </p:spPr>
        <p:txBody>
          <a:bodyPr wrap="square" rtlCol="0">
            <a:spAutoFit/>
          </a:bodyPr>
          <a:lstStyle/>
          <a:p>
            <a:r>
              <a:rPr lang="en-GB" dirty="0" smtClean="0"/>
              <a:t>Continued…</a:t>
            </a:r>
            <a:endParaRPr lang="en-GB" dirty="0"/>
          </a:p>
        </p:txBody>
      </p:sp>
    </p:spTree>
    <p:extLst>
      <p:ext uri="{BB962C8B-B14F-4D97-AF65-F5344CB8AC3E}">
        <p14:creationId xmlns:p14="http://schemas.microsoft.com/office/powerpoint/2010/main" val="193673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1830" y="1635617"/>
            <a:ext cx="8590209" cy="646331"/>
          </a:xfrm>
          <a:prstGeom prst="rect">
            <a:avLst/>
          </a:prstGeom>
          <a:noFill/>
        </p:spPr>
        <p:txBody>
          <a:bodyPr wrap="square" rtlCol="0">
            <a:spAutoFit/>
          </a:bodyPr>
          <a:lstStyle/>
          <a:p>
            <a:r>
              <a:rPr lang="en-GB" dirty="0" smtClean="0"/>
              <a:t>Once </a:t>
            </a:r>
            <a:r>
              <a:rPr lang="en-GB" dirty="0"/>
              <a:t>uploaded; this will show as an attachment within the TAF Meeting tab:</a:t>
            </a:r>
          </a:p>
          <a:p>
            <a:endParaRPr lang="en-GB"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176530" y="2647950"/>
            <a:ext cx="6977630" cy="2014202"/>
          </a:xfrm>
          <a:prstGeom prst="rect">
            <a:avLst/>
          </a:prstGeom>
        </p:spPr>
      </p:pic>
    </p:spTree>
    <p:extLst>
      <p:ext uri="{BB962C8B-B14F-4D97-AF65-F5344CB8AC3E}">
        <p14:creationId xmlns:p14="http://schemas.microsoft.com/office/powerpoint/2010/main" val="3348648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54" y="1210614"/>
            <a:ext cx="9272788" cy="1477328"/>
          </a:xfrm>
          <a:prstGeom prst="rect">
            <a:avLst/>
          </a:prstGeom>
          <a:noFill/>
        </p:spPr>
        <p:txBody>
          <a:bodyPr wrap="square" rtlCol="0">
            <a:spAutoFit/>
          </a:bodyPr>
          <a:lstStyle/>
          <a:p>
            <a:pPr marL="285750" indent="-285750">
              <a:buFont typeface="Arial" panose="020B0604020202020204" pitchFamily="34" charset="0"/>
              <a:buChar char="•"/>
            </a:pPr>
            <a:r>
              <a:rPr lang="en-GB" dirty="0"/>
              <a:t>Once completed, save and then select </a:t>
            </a:r>
            <a:r>
              <a:rPr lang="en-GB" i="1" dirty="0"/>
              <a:t>‘Finalise</a:t>
            </a:r>
            <a:r>
              <a:rPr lang="en-GB" dirty="0"/>
              <a:t>’ and </a:t>
            </a:r>
            <a:r>
              <a:rPr lang="en-GB" i="1" dirty="0"/>
              <a:t>‘Complete Meeting’.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This </a:t>
            </a:r>
            <a:r>
              <a:rPr lang="en-GB" dirty="0"/>
              <a:t>will then bring you back to the TAF Tab where the details for your next scheduled TAF meeting will be showing. You can amend the time and date as necessary:</a:t>
            </a:r>
          </a:p>
          <a:p>
            <a:endParaRPr lang="en-GB" dirty="0"/>
          </a:p>
        </p:txBody>
      </p:sp>
      <p:pic>
        <p:nvPicPr>
          <p:cNvPr id="3" name="Picture 2"/>
          <p:cNvPicPr/>
          <p:nvPr/>
        </p:nvPicPr>
        <p:blipFill>
          <a:blip r:embed="rId2"/>
          <a:stretch>
            <a:fillRect/>
          </a:stretch>
        </p:blipFill>
        <p:spPr>
          <a:xfrm>
            <a:off x="2317594" y="2596778"/>
            <a:ext cx="6736255" cy="4261222"/>
          </a:xfrm>
          <a:prstGeom prst="rect">
            <a:avLst/>
          </a:prstGeom>
        </p:spPr>
      </p:pic>
    </p:spTree>
    <p:extLst>
      <p:ext uri="{BB962C8B-B14F-4D97-AF65-F5344CB8AC3E}">
        <p14:creationId xmlns:p14="http://schemas.microsoft.com/office/powerpoint/2010/main" val="2213821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285" y="1094704"/>
            <a:ext cx="837126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This will generate two tasks in your EHM Task Tray </a:t>
            </a:r>
            <a:r>
              <a:rPr lang="en-GB" dirty="0" smtClean="0"/>
              <a:t>entitled </a:t>
            </a:r>
            <a:r>
              <a:rPr lang="en-GB" dirty="0"/>
              <a:t>‘</a:t>
            </a:r>
            <a:r>
              <a:rPr lang="en-GB" i="1" dirty="0"/>
              <a:t>Meeting – Organise TAF Meeting’ </a:t>
            </a:r>
            <a:r>
              <a:rPr lang="en-GB" dirty="0"/>
              <a:t>and </a:t>
            </a:r>
            <a:r>
              <a:rPr lang="en-GB" i="1" dirty="0"/>
              <a:t>‘Meeting – Complete TAF Meeting Outcomes’. </a:t>
            </a:r>
            <a:r>
              <a:rPr lang="en-GB" dirty="0"/>
              <a:t>As long as you are holding TAF meetings for a young person, these will be regenerated each time you schedule the next TAF. </a:t>
            </a:r>
          </a:p>
          <a:p>
            <a:endParaRPr lang="en-GB" dirty="0" smtClean="0"/>
          </a:p>
          <a:p>
            <a:pPr marL="285750" indent="-285750">
              <a:buFont typeface="Arial" panose="020B0604020202020204" pitchFamily="34" charset="0"/>
              <a:buChar char="•"/>
            </a:pPr>
            <a:r>
              <a:rPr lang="en-GB" dirty="0" smtClean="0"/>
              <a:t>To </a:t>
            </a:r>
            <a:r>
              <a:rPr lang="en-GB" dirty="0"/>
              <a:t>complete the next TAF, select this task from your tray and it will take you straight to the TAF Tab. </a:t>
            </a:r>
          </a:p>
          <a:p>
            <a:endParaRPr lang="en-GB" dirty="0"/>
          </a:p>
        </p:txBody>
      </p:sp>
      <p:pic>
        <p:nvPicPr>
          <p:cNvPr id="5" name="Picture 4"/>
          <p:cNvPicPr>
            <a:picLocks noChangeAspect="1"/>
          </p:cNvPicPr>
          <p:nvPr/>
        </p:nvPicPr>
        <p:blipFill>
          <a:blip r:embed="rId2"/>
          <a:stretch>
            <a:fillRect/>
          </a:stretch>
        </p:blipFill>
        <p:spPr>
          <a:xfrm>
            <a:off x="1151280" y="3863662"/>
            <a:ext cx="10253276" cy="941902"/>
          </a:xfrm>
          <a:prstGeom prst="rect">
            <a:avLst/>
          </a:prstGeom>
        </p:spPr>
      </p:pic>
    </p:spTree>
    <p:extLst>
      <p:ext uri="{BB962C8B-B14F-4D97-AF65-F5344CB8AC3E}">
        <p14:creationId xmlns:p14="http://schemas.microsoft.com/office/powerpoint/2010/main" val="298651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32668" y="2050759"/>
            <a:ext cx="7255913" cy="4118221"/>
          </a:xfrm>
          <a:prstGeom prst="rect">
            <a:avLst/>
          </a:prstGeom>
        </p:spPr>
      </p:pic>
      <p:sp>
        <p:nvSpPr>
          <p:cNvPr id="7" name="TextBox 6"/>
          <p:cNvSpPr txBox="1"/>
          <p:nvPr/>
        </p:nvSpPr>
        <p:spPr>
          <a:xfrm>
            <a:off x="1867436" y="1210614"/>
            <a:ext cx="9285668" cy="646331"/>
          </a:xfrm>
          <a:prstGeom prst="rect">
            <a:avLst/>
          </a:prstGeom>
          <a:noFill/>
        </p:spPr>
        <p:txBody>
          <a:bodyPr wrap="square" rtlCol="0">
            <a:spAutoFit/>
          </a:bodyPr>
          <a:lstStyle/>
          <a:p>
            <a:r>
              <a:rPr lang="en-GB" dirty="0" smtClean="0"/>
              <a:t>This </a:t>
            </a:r>
            <a:r>
              <a:rPr lang="en-GB" dirty="0" smtClean="0"/>
              <a:t>completed TAF </a:t>
            </a:r>
            <a:r>
              <a:rPr lang="en-GB" dirty="0" smtClean="0"/>
              <a:t>Record will </a:t>
            </a:r>
            <a:r>
              <a:rPr lang="en-GB" dirty="0" smtClean="0"/>
              <a:t>then pull </a:t>
            </a:r>
            <a:r>
              <a:rPr lang="en-GB" dirty="0" smtClean="0"/>
              <a:t>through into the young person’s </a:t>
            </a:r>
            <a:r>
              <a:rPr lang="en-GB" i="1" dirty="0" smtClean="0"/>
              <a:t>‘Forms</a:t>
            </a:r>
            <a:r>
              <a:rPr lang="en-GB" i="1" dirty="0" smtClean="0"/>
              <a:t>’ </a:t>
            </a:r>
            <a:r>
              <a:rPr lang="en-GB" dirty="0" smtClean="0"/>
              <a:t>entitled </a:t>
            </a:r>
            <a:r>
              <a:rPr lang="en-GB" i="1" dirty="0" smtClean="0"/>
              <a:t>‘TAF Meeting Outcomes’ </a:t>
            </a:r>
            <a:r>
              <a:rPr lang="en-GB" dirty="0" smtClean="0"/>
              <a:t>and can be accessed from here in the future. </a:t>
            </a:r>
            <a:endParaRPr lang="en-GB" dirty="0"/>
          </a:p>
        </p:txBody>
      </p:sp>
    </p:spTree>
    <p:extLst>
      <p:ext uri="{BB962C8B-B14F-4D97-AF65-F5344CB8AC3E}">
        <p14:creationId xmlns:p14="http://schemas.microsoft.com/office/powerpoint/2010/main" val="1694771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56" y="965915"/>
            <a:ext cx="9684913" cy="4801314"/>
          </a:xfrm>
          <a:prstGeom prst="rect">
            <a:avLst/>
          </a:prstGeom>
          <a:noFill/>
        </p:spPr>
        <p:txBody>
          <a:bodyPr wrap="square" rtlCol="0">
            <a:spAutoFit/>
          </a:bodyPr>
          <a:lstStyle/>
          <a:p>
            <a:r>
              <a:rPr lang="en-GB" b="1" u="sng" dirty="0" smtClean="0"/>
              <a:t>Useful</a:t>
            </a:r>
            <a:r>
              <a:rPr lang="en-GB" u="sng" dirty="0" smtClean="0"/>
              <a:t> </a:t>
            </a:r>
            <a:r>
              <a:rPr lang="en-GB" b="1" u="sng" dirty="0" smtClean="0"/>
              <a:t>links:</a:t>
            </a:r>
          </a:p>
          <a:p>
            <a:endParaRPr lang="en-GB" dirty="0"/>
          </a:p>
          <a:p>
            <a:r>
              <a:rPr lang="en-GB" dirty="0" smtClean="0"/>
              <a:t>Meeting Attendance Sheet Template:</a:t>
            </a:r>
          </a:p>
          <a:p>
            <a:r>
              <a:rPr lang="en-GB" dirty="0" smtClean="0">
                <a:hlinkClick r:id="rId2" action="ppaction://hlinkfile"/>
              </a:rPr>
              <a:t>I:\CSF\SFS\TYS\Area Team Folders\NW Area\NW Resources File\Meeting Attendance Sheet Template.docx</a:t>
            </a:r>
            <a:endParaRPr lang="en-GB" dirty="0" smtClean="0"/>
          </a:p>
          <a:p>
            <a:endParaRPr lang="en-GB" dirty="0" smtClean="0"/>
          </a:p>
          <a:p>
            <a:r>
              <a:rPr lang="en-GB" dirty="0" smtClean="0"/>
              <a:t>Booking phone lines for conference calls:</a:t>
            </a:r>
          </a:p>
          <a:p>
            <a:r>
              <a:rPr lang="en-GB" dirty="0" smtClean="0">
                <a:hlinkClick r:id="rId3" action="ppaction://hlinkfile"/>
              </a:rPr>
              <a:t>I:\CSF\SFS\TYS\Area Team Folders\NW Area\NW Resources File\Booking phone lines for Conference Calls.docx</a:t>
            </a:r>
            <a:endParaRPr lang="en-GB" dirty="0" smtClean="0"/>
          </a:p>
          <a:p>
            <a:endParaRPr lang="en-GB" dirty="0"/>
          </a:p>
          <a:p>
            <a:r>
              <a:rPr lang="en-GB" dirty="0" smtClean="0"/>
              <a:t>How to add non professionals to a conference call:</a:t>
            </a:r>
          </a:p>
          <a:p>
            <a:r>
              <a:rPr lang="en-GB" dirty="0" smtClean="0">
                <a:hlinkClick r:id="rId4" action="ppaction://hlinkfile"/>
              </a:rPr>
              <a:t>I:\CSF\SFS\TYS\Area Team Folders\NW Area\NW Resources File\How to Add Non-Professionals to a Conference Call (002).pdf</a:t>
            </a:r>
            <a:endParaRPr lang="en-GB" dirty="0" smtClean="0"/>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60083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9" y="824248"/>
            <a:ext cx="11114468" cy="4801314"/>
          </a:xfrm>
          <a:prstGeom prst="rect">
            <a:avLst/>
          </a:prstGeom>
          <a:noFill/>
        </p:spPr>
        <p:txBody>
          <a:bodyPr wrap="square" rtlCol="0">
            <a:spAutoFit/>
          </a:bodyPr>
          <a:lstStyle/>
          <a:p>
            <a:r>
              <a:rPr lang="en-GB" b="1" u="sng" dirty="0"/>
              <a:t>Helpful </a:t>
            </a:r>
            <a:r>
              <a:rPr lang="en-GB" b="1" u="sng" dirty="0" smtClean="0"/>
              <a:t>tips:</a:t>
            </a:r>
          </a:p>
          <a:p>
            <a:endParaRPr lang="en-GB" b="1" dirty="0"/>
          </a:p>
          <a:p>
            <a:pPr marL="285750" indent="-285750">
              <a:buFont typeface="Arial" panose="020B0604020202020204" pitchFamily="34" charset="0"/>
              <a:buChar char="•"/>
            </a:pPr>
            <a:r>
              <a:rPr lang="en-GB" dirty="0"/>
              <a:t>When attending in person, it can be helpful to have an </a:t>
            </a:r>
            <a:r>
              <a:rPr lang="en-GB" dirty="0" smtClean="0"/>
              <a:t>attendance </a:t>
            </a:r>
            <a:r>
              <a:rPr lang="en-GB" dirty="0"/>
              <a:t>sheet which is handed round before the meeting starts. This means you can gather everyone’s contact details in one place for ease of recording and dissemination of the notes.</a:t>
            </a:r>
            <a:r>
              <a:rPr lang="en-GB" dirty="0">
                <a:solidFill>
                  <a:srgbClr val="FF0000"/>
                </a:solidFill>
              </a:rPr>
              <a:t> </a:t>
            </a:r>
            <a:r>
              <a:rPr lang="en-GB" b="1" dirty="0"/>
              <a:t>(Please see </a:t>
            </a:r>
            <a:r>
              <a:rPr lang="en-GB" b="1" dirty="0" smtClean="0"/>
              <a:t>useful links). </a:t>
            </a: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Request another attendee take minutes; this can be rotated at each meeting. You can then decide with them who will write </a:t>
            </a:r>
            <a:r>
              <a:rPr lang="en-GB" dirty="0" smtClean="0"/>
              <a:t>up and send out the minutes.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another attendee is taking minutes; it is helpful for you to minute the reviewed action plan so you have a copy and can record on EHM.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professionals are not able to attend the meeting; request a report/update from them prior to the meeting to be shared. </a:t>
            </a:r>
            <a:r>
              <a:rPr lang="en-GB" dirty="0" smtClean="0"/>
              <a:t>Ensure they have shared this with the family before the meeting so there are no surprises.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may wish to invite attendees formally via </a:t>
            </a:r>
            <a:r>
              <a:rPr lang="en-GB" dirty="0" smtClean="0"/>
              <a:t>email so you have a record of who has been invited and when. This is also helpful as Professionals who cannot attend can reply with their reports/updates. </a:t>
            </a:r>
            <a:endParaRPr lang="en-GB" dirty="0"/>
          </a:p>
        </p:txBody>
      </p:sp>
    </p:spTree>
    <p:extLst>
      <p:ext uri="{BB962C8B-B14F-4D97-AF65-F5344CB8AC3E}">
        <p14:creationId xmlns:p14="http://schemas.microsoft.com/office/powerpoint/2010/main" val="177218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307" y="798490"/>
            <a:ext cx="10934163" cy="5355312"/>
          </a:xfrm>
          <a:prstGeom prst="rect">
            <a:avLst/>
          </a:prstGeom>
          <a:noFill/>
        </p:spPr>
        <p:txBody>
          <a:bodyPr wrap="square" rtlCol="0">
            <a:spAutoFit/>
          </a:bodyPr>
          <a:lstStyle/>
          <a:p>
            <a:r>
              <a:rPr lang="en-GB" b="1" u="sng" dirty="0" smtClean="0"/>
              <a:t>Capturing the Family’s </a:t>
            </a:r>
            <a:r>
              <a:rPr lang="en-GB" b="1" u="sng" dirty="0"/>
              <a:t>voice</a:t>
            </a:r>
            <a:r>
              <a:rPr lang="en-GB" b="1" u="sng" dirty="0" smtClean="0"/>
              <a:t>:</a:t>
            </a:r>
          </a:p>
          <a:p>
            <a:endParaRPr lang="en-GB" b="1" dirty="0"/>
          </a:p>
          <a:p>
            <a:pPr marL="285750" indent="-285750">
              <a:buFont typeface="Arial" panose="020B0604020202020204" pitchFamily="34" charset="0"/>
              <a:buChar char="•"/>
            </a:pPr>
            <a:r>
              <a:rPr lang="en-GB" dirty="0"/>
              <a:t>If a young person does not wish or is not able to attend, it is helpful to meet with them prior to the meeting to share what will be discussed, who will be attending and to gather their views and questions. You can then arrange to see them following the meeting to feedback and ensure they understand what was discussed, the reviewed plan and answer any questions they may have.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family members do not wish to attend together; consider splitting the meeting whereby they attend separately. This can sometimes mean a longer meeting but ensures all parties’ views are captured.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Consider using interactive tools and resources to capture the family’s views i.e.</a:t>
            </a:r>
          </a:p>
          <a:p>
            <a:pPr marL="742950" lvl="1" indent="-285750">
              <a:buFont typeface="Arial" panose="020B0604020202020204" pitchFamily="34" charset="0"/>
              <a:buChar char="•"/>
            </a:pPr>
            <a:r>
              <a:rPr lang="en-GB" dirty="0"/>
              <a:t>Using poster paper to record what’s working well/what are we worried about/actions during the TAF</a:t>
            </a:r>
          </a:p>
          <a:p>
            <a:pPr marL="742950" lvl="1" indent="-285750">
              <a:buFont typeface="Arial" panose="020B0604020202020204" pitchFamily="34" charset="0"/>
              <a:buChar char="•"/>
            </a:pPr>
            <a:r>
              <a:rPr lang="en-GB" dirty="0"/>
              <a:t>Supporting a child or family to write down questions/views prior to the meeting and agreeing how they wish for these to be shared at the meeting </a:t>
            </a:r>
          </a:p>
          <a:p>
            <a:pPr marL="742950" lvl="1" indent="-285750">
              <a:buFont typeface="Arial" panose="020B0604020202020204" pitchFamily="34" charset="0"/>
              <a:buChar char="•"/>
            </a:pPr>
            <a:r>
              <a:rPr lang="en-GB" dirty="0"/>
              <a:t>Agreeing a code word/sign/phrase with a young person which indicates they want to leave the meeting if used</a:t>
            </a:r>
          </a:p>
          <a:p>
            <a:pPr marL="742950" lvl="1" indent="-285750">
              <a:buFont typeface="Arial" panose="020B0604020202020204" pitchFamily="34" charset="0"/>
              <a:buChar char="•"/>
            </a:pPr>
            <a:r>
              <a:rPr lang="en-GB" dirty="0"/>
              <a:t>Agreeing a place the young person can go if they do leave the meeting; on the understanding they will be safe and can return when they wish to</a:t>
            </a:r>
          </a:p>
          <a:p>
            <a:endParaRPr lang="en-GB" dirty="0"/>
          </a:p>
        </p:txBody>
      </p:sp>
    </p:spTree>
    <p:extLst>
      <p:ext uri="{BB962C8B-B14F-4D97-AF65-F5344CB8AC3E}">
        <p14:creationId xmlns:p14="http://schemas.microsoft.com/office/powerpoint/2010/main" val="298299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33" y="927279"/>
            <a:ext cx="10547797" cy="5078313"/>
          </a:xfrm>
          <a:prstGeom prst="rect">
            <a:avLst/>
          </a:prstGeom>
          <a:noFill/>
        </p:spPr>
        <p:txBody>
          <a:bodyPr wrap="square" rtlCol="0">
            <a:spAutoFit/>
          </a:bodyPr>
          <a:lstStyle/>
          <a:p>
            <a:r>
              <a:rPr lang="en-GB" b="1" u="sng" dirty="0" smtClean="0"/>
              <a:t>Holding TAF Meetings remotely: </a:t>
            </a:r>
          </a:p>
          <a:p>
            <a:endParaRPr lang="en-GB" dirty="0"/>
          </a:p>
          <a:p>
            <a:pPr marL="285750" indent="-285750">
              <a:buFont typeface="Arial" panose="020B0604020202020204" pitchFamily="34" charset="0"/>
              <a:buChar char="•"/>
            </a:pPr>
            <a:r>
              <a:rPr lang="en-GB" dirty="0" smtClean="0"/>
              <a:t>If you have multiple agencies attending, you may wish to book a conference call via TYS Business Support and/or Manhattan. </a:t>
            </a:r>
            <a:r>
              <a:rPr lang="en-GB" b="1" dirty="0" smtClean="0"/>
              <a:t>It is worth noting that we cannot share passcodes with families; therefore a practitioner will need to call them into the meeting using their mobile and ‘merging’ the call. Please see useful links for a guide on how book a conference call and how to merge calls into a conference call</a:t>
            </a:r>
          </a:p>
          <a:p>
            <a:endParaRPr lang="en-GB" b="1" dirty="0" smtClean="0"/>
          </a:p>
          <a:p>
            <a:pPr marL="285750" indent="-285750">
              <a:buFont typeface="Arial" panose="020B0604020202020204" pitchFamily="34" charset="0"/>
              <a:buChar char="•"/>
            </a:pPr>
            <a:r>
              <a:rPr lang="en-GB" dirty="0" smtClean="0"/>
              <a:t>If you have no more than three attendees you can complete a merged call via an I-phone (however this is limited to only three calls).  </a:t>
            </a:r>
          </a:p>
          <a:p>
            <a:endParaRPr lang="en-GB" dirty="0"/>
          </a:p>
          <a:p>
            <a:pPr marL="285750" indent="-285750">
              <a:buFont typeface="Arial" panose="020B0604020202020204" pitchFamily="34" charset="0"/>
              <a:buChar char="•"/>
            </a:pPr>
            <a:r>
              <a:rPr lang="en-GB" dirty="0" smtClean="0"/>
              <a:t>If completing a TAF Meeting remotely; you can gain verbal agreement of the plan from the family via the call. You can then seek written consent and share a copy of the plan and minutes with them at your next face to face visit.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If all Professionals and the family have access; TAF Meetings can be held using a Professionals Account on Zoom. </a:t>
            </a:r>
          </a:p>
          <a:p>
            <a:endParaRPr lang="en-GB" dirty="0"/>
          </a:p>
          <a:p>
            <a:endParaRPr lang="en-GB" dirty="0"/>
          </a:p>
        </p:txBody>
      </p:sp>
    </p:spTree>
    <p:extLst>
      <p:ext uri="{BB962C8B-B14F-4D97-AF65-F5344CB8AC3E}">
        <p14:creationId xmlns:p14="http://schemas.microsoft.com/office/powerpoint/2010/main" val="146976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6524" y="2923504"/>
            <a:ext cx="8976575" cy="523220"/>
          </a:xfrm>
          <a:prstGeom prst="rect">
            <a:avLst/>
          </a:prstGeom>
          <a:noFill/>
        </p:spPr>
        <p:txBody>
          <a:bodyPr wrap="square" rtlCol="0">
            <a:spAutoFit/>
          </a:bodyPr>
          <a:lstStyle/>
          <a:p>
            <a:pPr algn="ctr"/>
            <a:r>
              <a:rPr lang="en-GB" sz="2800" b="1" dirty="0" smtClean="0"/>
              <a:t>Completing TAF Meetings on EHM</a:t>
            </a:r>
            <a:endParaRPr lang="en-GB" sz="2800" b="1" dirty="0"/>
          </a:p>
        </p:txBody>
      </p:sp>
    </p:spTree>
    <p:extLst>
      <p:ext uri="{BB962C8B-B14F-4D97-AF65-F5344CB8AC3E}">
        <p14:creationId xmlns:p14="http://schemas.microsoft.com/office/powerpoint/2010/main" val="1445588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93183" y="908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Picture 9"/>
          <p:cNvPicPr>
            <a:picLocks noChangeAspect="1"/>
          </p:cNvPicPr>
          <p:nvPr/>
        </p:nvPicPr>
        <p:blipFill>
          <a:blip r:embed="rId2"/>
          <a:stretch>
            <a:fillRect/>
          </a:stretch>
        </p:blipFill>
        <p:spPr>
          <a:xfrm>
            <a:off x="2624204" y="2192420"/>
            <a:ext cx="6506917" cy="4202828"/>
          </a:xfrm>
          <a:prstGeom prst="rect">
            <a:avLst/>
          </a:prstGeom>
        </p:spPr>
      </p:pic>
      <p:sp>
        <p:nvSpPr>
          <p:cNvPr id="11" name="TextBox 10"/>
          <p:cNvSpPr txBox="1"/>
          <p:nvPr/>
        </p:nvSpPr>
        <p:spPr>
          <a:xfrm>
            <a:off x="1957589" y="1365888"/>
            <a:ext cx="7637172" cy="369332"/>
          </a:xfrm>
          <a:prstGeom prst="rect">
            <a:avLst/>
          </a:prstGeom>
          <a:noFill/>
        </p:spPr>
        <p:txBody>
          <a:bodyPr wrap="square" rtlCol="0">
            <a:spAutoFit/>
          </a:bodyPr>
          <a:lstStyle/>
          <a:p>
            <a:pPr algn="ctr"/>
            <a:r>
              <a:rPr kumimoji="0" lang="en-GB"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 the ‘</a:t>
            </a:r>
            <a:r>
              <a:rPr kumimoji="0" lang="en-GB"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decisions’ </a:t>
            </a:r>
            <a:r>
              <a:rPr kumimoji="0" lang="en-GB"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 within the young person’s case pathway:</a:t>
            </a:r>
            <a:endParaRPr lang="en-GB" dirty="0"/>
          </a:p>
        </p:txBody>
      </p:sp>
    </p:spTree>
    <p:extLst>
      <p:ext uri="{BB962C8B-B14F-4D97-AF65-F5344CB8AC3E}">
        <p14:creationId xmlns:p14="http://schemas.microsoft.com/office/powerpoint/2010/main" val="208780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248"/>
            <a:ext cx="10515600" cy="866440"/>
          </a:xfrm>
        </p:spPr>
        <p:txBody>
          <a:bodyPr>
            <a:normAutofit/>
          </a:bodyPr>
          <a:lstStyle/>
          <a:p>
            <a:pPr algn="ctr"/>
            <a:r>
              <a:rPr lang="en-GB" sz="1800" dirty="0"/>
              <a:t>Alongside ‘</a:t>
            </a:r>
            <a:r>
              <a:rPr lang="en-GB" sz="1800" i="1" dirty="0"/>
              <a:t>organise next TAF Meeting’ </a:t>
            </a:r>
            <a:r>
              <a:rPr lang="en-GB" sz="1800" dirty="0"/>
              <a:t>select ‘</a:t>
            </a:r>
            <a:r>
              <a:rPr lang="en-GB" sz="1800" i="1" dirty="0" smtClean="0"/>
              <a:t>start’:</a:t>
            </a:r>
            <a:endParaRPr lang="en-GB" sz="1800" i="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052293" y="1690687"/>
            <a:ext cx="6542468" cy="4259351"/>
          </a:xfrm>
          <a:prstGeom prst="rect">
            <a:avLst/>
          </a:prstGeom>
        </p:spPr>
      </p:pic>
    </p:spTree>
    <p:extLst>
      <p:ext uri="{BB962C8B-B14F-4D97-AF65-F5344CB8AC3E}">
        <p14:creationId xmlns:p14="http://schemas.microsoft.com/office/powerpoint/2010/main" val="334494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71559" y="489237"/>
            <a:ext cx="8371268" cy="2031325"/>
          </a:xfrm>
          <a:prstGeom prst="rect">
            <a:avLst/>
          </a:prstGeom>
          <a:noFill/>
        </p:spPr>
        <p:txBody>
          <a:bodyPr wrap="square" rtlCol="0">
            <a:spAutoFit/>
          </a:bodyPr>
          <a:lstStyle/>
          <a:p>
            <a:pPr marL="285750" indent="-285750">
              <a:buFont typeface="Arial" panose="020B0604020202020204" pitchFamily="34" charset="0"/>
              <a:buChar char="•"/>
            </a:pPr>
            <a:r>
              <a:rPr lang="en-GB" dirty="0"/>
              <a:t>This will open the TAF Meeting tab and requests you </a:t>
            </a:r>
            <a:r>
              <a:rPr lang="en-GB" i="1" dirty="0"/>
              <a:t>‘organise next TAF Meeting</a:t>
            </a:r>
            <a:r>
              <a:rPr lang="en-GB" i="1" dirty="0" smtClean="0"/>
              <a:t>’.</a:t>
            </a:r>
          </a:p>
          <a:p>
            <a:r>
              <a:rPr lang="en-GB" i="1" dirty="0" smtClean="0"/>
              <a:t> </a:t>
            </a:r>
            <a:endParaRPr lang="en-GB" i="1" dirty="0"/>
          </a:p>
          <a:p>
            <a:pPr marL="285750" indent="-285750">
              <a:buFont typeface="Arial" panose="020B0604020202020204" pitchFamily="34" charset="0"/>
              <a:buChar char="•"/>
            </a:pPr>
            <a:r>
              <a:rPr lang="en-GB" dirty="0"/>
              <a:t>Enter the date the TAF Meeting was held. This will be retrospective in most cases, unless you are entering the meeting details on the same day the TAF was </a:t>
            </a:r>
            <a:r>
              <a:rPr lang="en-GB" dirty="0" smtClean="0"/>
              <a:t>held</a:t>
            </a:r>
          </a:p>
          <a:p>
            <a:endParaRPr lang="en-GB" dirty="0"/>
          </a:p>
          <a:p>
            <a:pPr marL="285750" indent="-285750">
              <a:buFont typeface="Arial" panose="020B0604020202020204" pitchFamily="34" charset="0"/>
              <a:buChar char="•"/>
            </a:pPr>
            <a:r>
              <a:rPr lang="en-GB" dirty="0"/>
              <a:t>Once entered, select ‘</a:t>
            </a:r>
            <a:r>
              <a:rPr lang="en-GB" i="1" dirty="0"/>
              <a:t>confirm’:</a:t>
            </a:r>
          </a:p>
          <a:p>
            <a:endParaRPr lang="en-GB" dirty="0"/>
          </a:p>
        </p:txBody>
      </p:sp>
      <p:pic>
        <p:nvPicPr>
          <p:cNvPr id="3" name="Picture 2"/>
          <p:cNvPicPr>
            <a:picLocks noChangeAspect="1"/>
          </p:cNvPicPr>
          <p:nvPr/>
        </p:nvPicPr>
        <p:blipFill>
          <a:blip r:embed="rId2"/>
          <a:stretch>
            <a:fillRect/>
          </a:stretch>
        </p:blipFill>
        <p:spPr>
          <a:xfrm>
            <a:off x="1930430" y="2408350"/>
            <a:ext cx="7453526" cy="4161552"/>
          </a:xfrm>
          <a:prstGeom prst="rect">
            <a:avLst/>
          </a:prstGeom>
        </p:spPr>
      </p:pic>
    </p:spTree>
    <p:extLst>
      <p:ext uri="{BB962C8B-B14F-4D97-AF65-F5344CB8AC3E}">
        <p14:creationId xmlns:p14="http://schemas.microsoft.com/office/powerpoint/2010/main" val="3804703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1646</Words>
  <Application>Microsoft Office PowerPoint</Application>
  <PresentationFormat>Widescreen</PresentationFormat>
  <Paragraphs>114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Alongside ‘organise next TAF Meeting’ select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Registered Organisation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Bishop</dc:creator>
  <cp:lastModifiedBy>Laura Bishop</cp:lastModifiedBy>
  <cp:revision>29</cp:revision>
  <dcterms:created xsi:type="dcterms:W3CDTF">2020-09-10T10:07:34Z</dcterms:created>
  <dcterms:modified xsi:type="dcterms:W3CDTF">2020-09-10T15:13:15Z</dcterms:modified>
</cp:coreProperties>
</file>