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03" autoAdjust="0"/>
    <p:restoredTop sz="93907" autoAdjust="0"/>
  </p:normalViewPr>
  <p:slideViewPr>
    <p:cSldViewPr snapToGrid="0" snapToObjects="1">
      <p:cViewPr varScale="1">
        <p:scale>
          <a:sx n="63" d="100"/>
          <a:sy n="63" d="100"/>
        </p:scale>
        <p:origin x="572" y="1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8FE8C-3168-E24A-A7A5-453501F31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181771-DE7A-6E43-913A-12859092E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2B5C8-1CE6-8A47-84BF-72BC70095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E0E7-3C6E-1641-AA68-DC6061C6599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1F52E-0CBA-1241-ADE6-DD9660E58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B41BB-5409-A94A-BAC0-ED252D49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2D12-8DFB-704E-8DFC-216BFAE66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5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1423F-C8FF-1D46-94BA-97833D7A7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7D7D88-DA8A-D749-89A6-D6C4CA869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177F8-7FC4-174D-8B3B-83ECEBD5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E0E7-3C6E-1641-AA68-DC6061C6599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DCA7A-B62B-4047-9D9D-6BADCD4F1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5FD9A-6B48-1047-AE96-C0889CCB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2D12-8DFB-704E-8DFC-216BFAE66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4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AEE75-B979-1A41-888A-F0AFA4204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B65328-A51B-8346-BCE1-9811EA7A3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E9A1B-3E43-CE4F-81F7-987A860BF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E0E7-3C6E-1641-AA68-DC6061C6599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D6FCF-1CFC-6447-AA40-4459EBA4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E4AF8-1E72-ED4A-B97C-7311E3F5C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2D12-8DFB-704E-8DFC-216BFAE66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6D67F-960F-664B-9F52-70B1A644E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CDAC2-C739-114E-B0B6-F70F070AC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6564C-DD44-B748-BD70-404B51A85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E0E7-3C6E-1641-AA68-DC6061C6599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93065-E29F-464B-8E03-2C1A4D01A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327EF-0695-AF48-A9F5-465EE735C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2D12-8DFB-704E-8DFC-216BFAE66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8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3A274-E1C5-D043-A07E-4FEA4AF16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173A1-8AB1-0D42-B26B-C996673EB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ACB18-7A8C-D843-AA52-B83D88FE5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E0E7-3C6E-1641-AA68-DC6061C6599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6D782-FE10-B34F-9A65-01D54A6F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DBF60-1F08-F946-8B0E-B6FC20B81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2D12-8DFB-704E-8DFC-216BFAE66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677B0-C55D-604B-A945-C3122E31A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939C2-65BF-D745-A4BE-B70E61485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2A237-53F4-1348-8B3D-4A9C6EFC0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D9D46E-E0DE-8540-95CB-BE8480A98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E0E7-3C6E-1641-AA68-DC6061C6599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A7609-0217-C84D-BC59-146A158A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5D398-8710-4442-8C10-2BE4A710C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2D12-8DFB-704E-8DFC-216BFAE66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A8911-9EED-AC47-9CDE-40B26F95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FD6CF-0958-3E47-BB0F-C4DF1AC91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82925-8E1F-AF48-8F31-83211B9F0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8625D-33B9-5547-BF68-85404E581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3CCB4F-DE16-B849-B2AB-F78D9D32ED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68CAE9-A852-D748-A671-4909EF6E1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E0E7-3C6E-1641-AA68-DC6061C6599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3DA009-AD44-8040-B76E-A0A3D06F2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FD484A-C7AE-DF48-88E4-7B5208033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2D12-8DFB-704E-8DFC-216BFAE66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7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601FC-22BC-8749-9CE9-DE3ACF851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4C0358-7AF3-4249-97F7-CB1448C7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E0E7-3C6E-1641-AA68-DC6061C6599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FA04E-26CE-524F-B301-4B95C633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6F79E-E1E3-C541-9BFF-CB1261D5A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2D12-8DFB-704E-8DFC-216BFAE66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5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2CC6B0-5913-C64C-8CC0-D4B7480C6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E0E7-3C6E-1641-AA68-DC6061C6599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68E26C-1787-FE45-BC24-2CA5040EB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681869-D7F8-7042-953A-19416EFD8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2D12-8DFB-704E-8DFC-216BFAE66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441D1-FDB9-274B-A679-3077E4E9C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9CB5A-E318-7C42-8234-C6BCDF47A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3B5C9A-68F1-524E-803D-6DE261B85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3F43D-BE7E-B841-8649-5F759F666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E0E7-3C6E-1641-AA68-DC6061C6599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15D67-E648-6B4E-838B-4678F88D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7DA30-B95C-DD41-933B-456808EEC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2D12-8DFB-704E-8DFC-216BFAE66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0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C3AF3-9498-1E4B-B808-8B143CC3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8800F5-D986-BA49-A4AB-A84E73C6D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BD3599-8A33-7E4D-BA80-2E78EC224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DCF34-613F-1840-9500-E497383D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E0E7-3C6E-1641-AA68-DC6061C6599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08779-1888-2A47-B5B9-1509B2FC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85267-619B-3F42-A8B4-16B2712AE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2D12-8DFB-704E-8DFC-216BFAE66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7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84AF08-C5B6-0B4D-A3D2-AA86F75EE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D6A5A-0103-5E43-940E-A601D464B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94F65-F6EB-0549-9D37-4854AF47D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9E0E7-3C6E-1641-AA68-DC6061C6599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58829-F00B-434A-8217-2324B7B52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66137-F1D6-F047-AC2E-231726F012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92D12-8DFB-704E-8DFC-216BFAE66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21/d_6n1r3x419bnxh4k44qzsth0000gn/T/com.microsoft.Word/WebArchiveCopyPasteTempFiles/child_sg_promoting_welfare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file:////var/folders/21/d_6n1r3x419bnxh4k44qzsth0000gn/T/com.microsoft.Word/WebArchiveCopyPasteTempFiles/6Fzs9RbQ_400x400.pn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FBC231E-F656-824D-B21F-A5E231E362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284748"/>
              </p:ext>
            </p:extLst>
          </p:nvPr>
        </p:nvGraphicFramePr>
        <p:xfrm>
          <a:off x="7196" y="-346808"/>
          <a:ext cx="12184804" cy="7204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559">
                  <a:extLst>
                    <a:ext uri="{9D8B030D-6E8A-4147-A177-3AD203B41FA5}">
                      <a16:colId xmlns:a16="http://schemas.microsoft.com/office/drawing/2014/main" val="3602671329"/>
                    </a:ext>
                  </a:extLst>
                </a:gridCol>
                <a:gridCol w="2085249">
                  <a:extLst>
                    <a:ext uri="{9D8B030D-6E8A-4147-A177-3AD203B41FA5}">
                      <a16:colId xmlns:a16="http://schemas.microsoft.com/office/drawing/2014/main" val="1233477869"/>
                    </a:ext>
                  </a:extLst>
                </a:gridCol>
                <a:gridCol w="2085249">
                  <a:extLst>
                    <a:ext uri="{9D8B030D-6E8A-4147-A177-3AD203B41FA5}">
                      <a16:colId xmlns:a16="http://schemas.microsoft.com/office/drawing/2014/main" val="2074450620"/>
                    </a:ext>
                  </a:extLst>
                </a:gridCol>
                <a:gridCol w="2085249">
                  <a:extLst>
                    <a:ext uri="{9D8B030D-6E8A-4147-A177-3AD203B41FA5}">
                      <a16:colId xmlns:a16="http://schemas.microsoft.com/office/drawing/2014/main" val="3951503989"/>
                    </a:ext>
                  </a:extLst>
                </a:gridCol>
                <a:gridCol w="2085249">
                  <a:extLst>
                    <a:ext uri="{9D8B030D-6E8A-4147-A177-3AD203B41FA5}">
                      <a16:colId xmlns:a16="http://schemas.microsoft.com/office/drawing/2014/main" val="2925004613"/>
                    </a:ext>
                  </a:extLst>
                </a:gridCol>
                <a:gridCol w="2085249">
                  <a:extLst>
                    <a:ext uri="{9D8B030D-6E8A-4147-A177-3AD203B41FA5}">
                      <a16:colId xmlns:a16="http://schemas.microsoft.com/office/drawing/2014/main" val="589928912"/>
                    </a:ext>
                  </a:extLst>
                </a:gridCol>
              </a:tblGrid>
              <a:tr h="2397405"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 </a:t>
                      </a: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Gathering Information: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haroni" panose="020B0604020202020204" pitchFamily="2" charset="-79"/>
                        </a:rPr>
                        <a:t>What is the child/young person’s life like on a day-to-day basis?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haroni" panose="020B0604020202020204" pitchFamily="2" charset="-79"/>
                        </a:rPr>
                        <a:t>Plan your assessment: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haroni" panose="020B0604020202020204" pitchFamily="2" charset="-79"/>
                        </a:rPr>
                        <a:t>Who do you need to speak to and engage with? i.e. the child/young person; parents/carers including fathers other family members; all professionals involved; any other relevant person.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5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Ensure the Child’s/Young Person’s comments are included.</a:t>
                      </a:r>
                    </a:p>
                  </a:txBody>
                  <a:tcPr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Understanding the child’s journey</a:t>
                      </a: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 previous history on all databases, and consider whether the child/young person is known to any other LA.</a:t>
                      </a:r>
                      <a:endParaRPr lang="en-GB" sz="95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not just the now - the before is important too.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Sandwell’s Children Trust Policy and Procedures, these will help you. (i.e. SCT process maps; practice guidance and standards)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Remember to maintain a sense of professional curiosity and healthy scepticism</a:t>
                      </a:r>
                      <a:r>
                        <a:rPr lang="en-GB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throughout your assessment.</a:t>
                      </a:r>
                    </a:p>
                  </a:txBody>
                  <a:tcPr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Analysis: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does the information that you have gathered mean? Does it support positive outcomes?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the risks?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the protective factors?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Balance risks against protective factors.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the protective factors outweigh the risks/vice versa?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lt1"/>
                          </a:solidFill>
                          <a:effectLst/>
                          <a:latin typeface="Abadi MT Condensed Light" panose="020B0306030101010103" pitchFamily="34" charset="77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the validity of your information / evidence e.g. where has it come from; is it historic or recent; is it fact or hearsay?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your professional opinions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why/ how you arrived at your opinion/ recommendation  – show your workings out!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Useful Theories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Attachment and child development theories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Family dynamics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Systemic practice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There are many more…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badi MT Condensed Light" panose="020B0306030101010103" pitchFamily="34" charset="77"/>
                        </a:rPr>
                        <a:t>Assessment and Care Planning Guide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778186"/>
                  </a:ext>
                </a:extLst>
              </a:tr>
              <a:tr h="2189537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child/young person’s/family language, age, gender, ethnicity, religion, culture, background, ability/ disability/level of cognitive functioning? </a:t>
                      </a:r>
                      <a:endParaRPr lang="en-GB" sz="9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 these impact on their day to day functioning and what do you need to consider?</a:t>
                      </a:r>
                      <a:r>
                        <a:rPr lang="en-GB" sz="950" b="0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b="0" dirty="0">
                          <a:effectLst/>
                          <a:latin typeface="+mn-lt"/>
                        </a:rPr>
                        <a:t>What direct work will you undertake with the child and family to understand their experience  as part of their assessment?</a:t>
                      </a:r>
                    </a:p>
                  </a:txBody>
                  <a:tcPr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do you think is going on? What are the hypotheses you have generated and why?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Consent – remember to seek consent from parents/carers and the children wherever possible.</a:t>
                      </a:r>
                      <a:r>
                        <a:rPr lang="en-GB" sz="950" dirty="0">
                          <a:effectLst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50" dirty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b="0" dirty="0">
                          <a:effectLst/>
                        </a:rPr>
                        <a:t>Apply the </a:t>
                      </a:r>
                      <a:r>
                        <a:rPr lang="en-GB" sz="950" b="1" i="0" dirty="0">
                          <a:effectLst/>
                        </a:rPr>
                        <a:t>SCT Practice Framework and Model </a:t>
                      </a:r>
                      <a:r>
                        <a:rPr lang="en-GB" sz="950" b="0" dirty="0">
                          <a:effectLst/>
                        </a:rPr>
                        <a:t>whilst doing your assessment- and evidence how you have used a strengths based, relationship based and trauma informed approach with families.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50" b="0" dirty="0">
                        <a:effectLst/>
                      </a:endParaRPr>
                    </a:p>
                  </a:txBody>
                  <a:tcPr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does the history tell us? </a:t>
                      </a:r>
                      <a:endParaRPr lang="en-GB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the family have capacity to change?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How does research and theory support your analysis?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/>
                        <a:t>How has</a:t>
                      </a:r>
                      <a:r>
                        <a:rPr lang="en-US" sz="1000" dirty="0"/>
                        <a:t> your evidence supported / discounted your hypotheses?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Have an awareness of your own values, beliefs, prejudices and preconceptions; and how these might impact the way you interpret the information gathered.</a:t>
                      </a:r>
                    </a:p>
                    <a:p>
                      <a:endParaRPr lang="en-US" sz="1100" dirty="0"/>
                    </a:p>
                    <a:p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Don’t:</a:t>
                      </a:r>
                    </a:p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Introduce new information in your analysis.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Just repeat what is in your assessment.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Consideration of Self:</a:t>
                      </a:r>
                    </a:p>
                    <a:p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Throughout the assessment process, remember your role, background, ethnicity, gender, age and any other aspects.</a:t>
                      </a:r>
                    </a:p>
                    <a:p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will this impact on information gathering and analysis?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will you do to manage this?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64380"/>
                  </a:ext>
                </a:extLst>
              </a:tr>
              <a:tr h="21603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b="0" dirty="0">
                          <a:effectLst/>
                        </a:rPr>
                        <a:t>Apply the </a:t>
                      </a:r>
                      <a:r>
                        <a:rPr lang="en-GB" sz="950" b="1" dirty="0">
                          <a:effectLst/>
                        </a:rPr>
                        <a:t>SCT Participation Strategy </a:t>
                      </a:r>
                      <a:r>
                        <a:rPr lang="en-GB" sz="950" b="0" dirty="0">
                          <a:effectLst/>
                        </a:rPr>
                        <a:t>throughout to ensure you are embedding the 4 ‘I’s when working with children/young people: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GB" sz="950" b="0" dirty="0">
                          <a:effectLst/>
                        </a:rPr>
                        <a:t>Involve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GB" sz="950" b="0" dirty="0">
                          <a:effectLst/>
                        </a:rPr>
                        <a:t>Inform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GB" sz="950" b="0" dirty="0">
                          <a:effectLst/>
                        </a:rPr>
                        <a:t>Invest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GB" sz="950" b="0" dirty="0">
                          <a:effectLst/>
                        </a:rPr>
                        <a:t>Influence </a:t>
                      </a:r>
                      <a:endParaRPr lang="en-US" sz="950" dirty="0"/>
                    </a:p>
                  </a:txBody>
                  <a:tcPr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Just list risk and protective factors without considering the significance of each; balanced and mitigated against each other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Forget to include theory / research!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</a:rPr>
                        <a:t>Tools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950" b="0" dirty="0">
                          <a:latin typeface="+mn-lt"/>
                        </a:rPr>
                        <a:t>Voice of the child tools (VOC)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950" b="0" dirty="0">
                          <a:latin typeface="+mn-lt"/>
                        </a:rPr>
                        <a:t>Domestic Violence Risk Indicator Matrix </a:t>
                      </a:r>
                      <a:r>
                        <a:rPr lang="en-US" sz="800" b="0" dirty="0">
                          <a:latin typeface="+mn-lt"/>
                        </a:rPr>
                        <a:t>(</a:t>
                      </a:r>
                      <a:r>
                        <a:rPr lang="en-US" sz="800" b="1" dirty="0">
                          <a:latin typeface="+mn-lt"/>
                        </a:rPr>
                        <a:t>is this the DARAC, need to add BADST</a:t>
                      </a:r>
                      <a:endParaRPr lang="en-US" sz="950" b="0" dirty="0">
                        <a:latin typeface="+mn-lt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950" b="0" dirty="0">
                          <a:latin typeface="+mn-lt"/>
                        </a:rPr>
                        <a:t>Graded Care Profile (GCP2)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950" b="0" dirty="0">
                          <a:latin typeface="+mn-lt"/>
                        </a:rPr>
                        <a:t>Domestic Abuse, Stalking and Harassment and </a:t>
                      </a:r>
                      <a:r>
                        <a:rPr lang="en-US" sz="950" b="0" dirty="0" err="1">
                          <a:latin typeface="+mn-lt"/>
                        </a:rPr>
                        <a:t>Honour</a:t>
                      </a:r>
                      <a:r>
                        <a:rPr lang="en-US" sz="950" b="0" dirty="0">
                          <a:latin typeface="+mn-lt"/>
                        </a:rPr>
                        <a:t> Based Violence (DASH Model)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950" b="0" dirty="0">
                          <a:latin typeface="+mn-lt"/>
                        </a:rPr>
                        <a:t>Cultural Genograms)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50" b="0" dirty="0">
                          <a:latin typeface="+mn-lt"/>
                        </a:rPr>
                        <a:t>Impact</a:t>
                      </a:r>
                      <a:r>
                        <a:rPr lang="en-US" sz="950" b="1" dirty="0">
                          <a:latin typeface="+mn-lt"/>
                        </a:rPr>
                        <a:t> </a:t>
                      </a:r>
                      <a:r>
                        <a:rPr lang="en-US" sz="950" b="0" dirty="0">
                          <a:latin typeface="+mn-lt"/>
                        </a:rPr>
                        <a:t>Chronologies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50" b="0" dirty="0">
                          <a:latin typeface="+mn-lt"/>
                        </a:rPr>
                        <a:t>Progression of change tools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500" b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375612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07BC9EE8-9D91-0C41-892B-DE36038E7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5034" y="1"/>
            <a:ext cx="2039455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1" descr="Child Safeguarding diagram">
            <a:extLst>
              <a:ext uri="{FF2B5EF4-FFF2-40B4-BE49-F238E27FC236}">
                <a16:creationId xmlns:a16="http://schemas.microsoft.com/office/drawing/2014/main" id="{A65C60F5-464E-2A4D-A362-2A9E5E437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7300" y="592282"/>
            <a:ext cx="2044700" cy="160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8">
            <a:extLst>
              <a:ext uri="{FF2B5EF4-FFF2-40B4-BE49-F238E27FC236}">
                <a16:creationId xmlns:a16="http://schemas.microsoft.com/office/drawing/2014/main" id="{76DAA2D4-068E-104B-BC2E-401DEABB5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2150" y="1073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1" descr="Image">
            <a:extLst>
              <a:ext uri="{FF2B5EF4-FFF2-40B4-BE49-F238E27FC236}">
                <a16:creationId xmlns:a16="http://schemas.microsoft.com/office/drawing/2014/main" id="{88F8AE31-7978-A645-9BFE-094AA41B6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5034" y="192347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id:image001.jpg@01D3C5B6.8CCEF710">
            <a:extLst>
              <a:ext uri="{FF2B5EF4-FFF2-40B4-BE49-F238E27FC236}">
                <a16:creationId xmlns:a16="http://schemas.microsoft.com/office/drawing/2014/main" id="{9938771C-F104-4CD7-B7C9-6689AA68B3B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2" y="5400262"/>
            <a:ext cx="1744833" cy="4837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744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73087A3-5477-7C4C-82B0-31970B3F2B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032385"/>
              </p:ext>
            </p:extLst>
          </p:nvPr>
        </p:nvGraphicFramePr>
        <p:xfrm>
          <a:off x="0" y="0"/>
          <a:ext cx="12192000" cy="6992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997887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508366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277115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5386218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0543653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27703832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Outcomes:</a:t>
                      </a:r>
                    </a:p>
                    <a:p>
                      <a:endParaRPr lang="en-US" sz="1200" dirty="0"/>
                    </a:p>
                    <a:p>
                      <a:pPr algn="ctr"/>
                      <a:r>
                        <a:rPr lang="en-US" sz="1400" dirty="0"/>
                        <a:t>The long-term outcome to be achieved for the child</a:t>
                      </a:r>
                      <a:endParaRPr lang="en-US" sz="1200" dirty="0"/>
                    </a:p>
                    <a:p>
                      <a:r>
                        <a:rPr lang="en-US" sz="1600" dirty="0"/>
                        <a:t>Do</a:t>
                      </a:r>
                    </a:p>
                    <a:p>
                      <a:endParaRPr lang="en-US" sz="1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Use the child’s name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Focus only on what needs to change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Highlight the Child’s comments about how they have been included and influenced their Plan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Actions:</a:t>
                      </a:r>
                    </a:p>
                    <a:p>
                      <a:endParaRPr lang="en-US" sz="1200" dirty="0"/>
                    </a:p>
                    <a:p>
                      <a:pPr algn="ctr"/>
                      <a:r>
                        <a:rPr lang="en-US" sz="1400" dirty="0"/>
                        <a:t>A list of what needs to be done to achieve each outcome</a:t>
                      </a:r>
                      <a:endParaRPr lang="en-US" sz="1200" dirty="0"/>
                    </a:p>
                    <a:p>
                      <a:pPr algn="l"/>
                      <a:r>
                        <a:rPr lang="en-US" sz="1600" dirty="0"/>
                        <a:t>Do</a:t>
                      </a:r>
                      <a:endParaRPr lang="en-US" sz="1000" dirty="0"/>
                    </a:p>
                    <a:p>
                      <a:pPr algn="l"/>
                      <a:endParaRPr lang="en-US" sz="10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Be specific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List each action as a clear, simple instruction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Include any actions set for a child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Who: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400" dirty="0"/>
                        <a:t>The person/people who will undertake the action</a:t>
                      </a:r>
                    </a:p>
                    <a:p>
                      <a:pPr algn="ctr"/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Consider whether the person can achieve the action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Consider if the child can achieve any action set for them 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When: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400" dirty="0"/>
                        <a:t>When the action should be either completed or reviewed</a:t>
                      </a:r>
                      <a:endParaRPr lang="en-US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Use actual dates for when an action is going to be achieved or reviewed 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For both Assessments and Care Plans:</a:t>
                      </a:r>
                    </a:p>
                    <a:p>
                      <a:endParaRPr lang="en-US" dirty="0"/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Send to your manager before the assessment completion date to give feedback and then to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authorise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046493"/>
                  </a:ext>
                </a:extLst>
              </a:tr>
              <a:tr h="1613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Relate all outcomes back to the child i.e. be clear about how a change for the parent will impact positively on the child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Use simple, plain language 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Consider whether they are the right person for the action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Remember – when more than one person is responsible for an action, be clear about who is is doing what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Use dates to </a:t>
                      </a:r>
                      <a:r>
                        <a:rPr lang="en-US" sz="1100" b="1" dirty="0" err="1">
                          <a:solidFill>
                            <a:schemeClr val="bg1"/>
                          </a:solidFill>
                        </a:rPr>
                        <a:t>prioritise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 urgent versus less urgent actions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Space action dates out to maintain an appropriate pace for the family and make them achievable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Always share all the appropriate information within the assessment with families and relevant professionals.</a:t>
                      </a:r>
                    </a:p>
                  </a:txBody>
                  <a:tcPr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24064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Don’t</a:t>
                      </a:r>
                    </a:p>
                    <a:p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Focus just on the parents, relate back to the child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Cover things that are already going well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Forget to include and consult the child about their Plan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Don’t</a:t>
                      </a:r>
                    </a:p>
                    <a:p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Have too many actions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Don’t</a:t>
                      </a:r>
                    </a:p>
                    <a:p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Forget to ensure that as you progress with your plan, there should be more actions for families than agencies and professionals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Don’t </a:t>
                      </a:r>
                    </a:p>
                    <a:p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Use the phase ‘on-going’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Set timescales that overwhelm families/agencies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Remember GDPR.</a:t>
                      </a:r>
                    </a:p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Review and update when required.</a:t>
                      </a:r>
                    </a:p>
                  </a:txBody>
                  <a:tcPr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0723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302CDB7-FCF4-C84F-901C-D092A6AECC14}"/>
              </a:ext>
            </a:extLst>
          </p:cNvPr>
          <p:cNvSpPr txBox="1"/>
          <p:nvPr/>
        </p:nvSpPr>
        <p:spPr>
          <a:xfrm rot="16200000">
            <a:off x="-3339033" y="1142187"/>
            <a:ext cx="8647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omic Sans MS" panose="030F0902030302020204" pitchFamily="66" charset="0"/>
              </a:rPr>
              <a:t>WHAT’S THE PLAN?</a:t>
            </a:r>
          </a:p>
        </p:txBody>
      </p:sp>
      <p:pic>
        <p:nvPicPr>
          <p:cNvPr id="5" name="Picture 4" descr="cid:image001.jpg@01D3C5B6.8CCEF710">
            <a:extLst>
              <a:ext uri="{FF2B5EF4-FFF2-40B4-BE49-F238E27FC236}">
                <a16:creationId xmlns:a16="http://schemas.microsoft.com/office/drawing/2014/main" id="{58562777-40F5-4A66-8644-B1F2548C36E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7218"/>
            <a:ext cx="2027583" cy="60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420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4612</TotalTime>
  <Words>973</Words>
  <Application>Microsoft Office PowerPoint</Application>
  <PresentationFormat>Widescreen</PresentationFormat>
  <Paragraphs>161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Abadi MT Condensed Light</vt:lpstr>
      <vt:lpstr>Aharoni</vt:lpstr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miller</dc:creator>
  <cp:lastModifiedBy>Nisha Gupta</cp:lastModifiedBy>
  <cp:revision>43</cp:revision>
  <dcterms:created xsi:type="dcterms:W3CDTF">2021-08-09T20:36:10Z</dcterms:created>
  <dcterms:modified xsi:type="dcterms:W3CDTF">2021-09-20T10:34:34Z</dcterms:modified>
</cp:coreProperties>
</file>